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330" r:id="rId3"/>
    <p:sldId id="331" r:id="rId4"/>
    <p:sldId id="332" r:id="rId5"/>
    <p:sldId id="333" r:id="rId6"/>
    <p:sldId id="334" r:id="rId7"/>
    <p:sldId id="259" r:id="rId8"/>
    <p:sldId id="335" r:id="rId9"/>
    <p:sldId id="336" r:id="rId10"/>
    <p:sldId id="277" r:id="rId11"/>
    <p:sldId id="260" r:id="rId12"/>
    <p:sldId id="337" r:id="rId13"/>
    <p:sldId id="329" r:id="rId14"/>
    <p:sldId id="328" r:id="rId15"/>
    <p:sldId id="338" r:id="rId16"/>
    <p:sldId id="265" r:id="rId17"/>
    <p:sldId id="323" r:id="rId18"/>
    <p:sldId id="287" r:id="rId19"/>
    <p:sldId id="264" r:id="rId20"/>
    <p:sldId id="339" r:id="rId21"/>
    <p:sldId id="285" r:id="rId22"/>
    <p:sldId id="270" r:id="rId23"/>
    <p:sldId id="321" r:id="rId24"/>
    <p:sldId id="341" r:id="rId25"/>
    <p:sldId id="340" r:id="rId26"/>
    <p:sldId id="322" r:id="rId27"/>
    <p:sldId id="342" r:id="rId28"/>
    <p:sldId id="319" r:id="rId29"/>
    <p:sldId id="343" r:id="rId30"/>
    <p:sldId id="278" r:id="rId31"/>
    <p:sldId id="344" r:id="rId32"/>
    <p:sldId id="345" r:id="rId33"/>
    <p:sldId id="346" r:id="rId34"/>
    <p:sldId id="326" r:id="rId35"/>
    <p:sldId id="313" r:id="rId36"/>
    <p:sldId id="34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4D4D4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 snapToGrid="0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36F6339-7DD4-4D81-AF0C-423B0691A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6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31788"/>
            <a:ext cx="7772400" cy="685800"/>
          </a:xfrm>
        </p:spPr>
        <p:txBody>
          <a:bodyPr/>
          <a:lstStyle/>
          <a:p>
            <a:pPr eaLnBrk="1" hangingPunct="1"/>
            <a:r>
              <a:rPr lang="en-US" sz="5400" smtClean="0">
                <a:effectLst/>
                <a:latin typeface="Arial" charset="0"/>
              </a:rPr>
              <a:t>Lab Equipment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027113" y="5349875"/>
            <a:ext cx="7086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0">
                <a:latin typeface="Arial" charset="0"/>
              </a:rPr>
              <a:t>Chemistry</a:t>
            </a:r>
          </a:p>
          <a:p>
            <a:pPr algn="ctr">
              <a:spcBef>
                <a:spcPct val="20000"/>
              </a:spcBef>
            </a:pPr>
            <a:r>
              <a:rPr lang="en-US" b="0">
                <a:latin typeface="Arial" charset="0"/>
              </a:rPr>
              <a:t>Plymouth North High School</a:t>
            </a:r>
          </a:p>
        </p:txBody>
      </p:sp>
      <p:pic>
        <p:nvPicPr>
          <p:cNvPr id="2052" name="Picture 8" descr="chemistry%20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925638"/>
            <a:ext cx="43434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400" u="sng" dirty="0" smtClean="0">
                <a:effectLst/>
                <a:latin typeface="+mn-lt"/>
              </a:rPr>
              <a:t>8. Test </a:t>
            </a:r>
            <a:r>
              <a:rPr lang="en-US" sz="4400" u="sng" dirty="0" smtClean="0">
                <a:effectLst/>
                <a:latin typeface="+mn-lt"/>
              </a:rPr>
              <a:t>Tube Rack</a:t>
            </a:r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309563" y="49530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Test tube racks are for holding, drying, and organizing test tubes in a vertical </a:t>
            </a:r>
            <a:r>
              <a:rPr lang="en-US" sz="3200" dirty="0" smtClean="0">
                <a:latin typeface="+mn-lt"/>
              </a:rPr>
              <a:t>position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4340" name="Picture 1030" descr="testtuberack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1371600" y="1066800"/>
            <a:ext cx="6096000" cy="372268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559" name="Text Box 1031"/>
          <p:cNvSpPr txBox="1">
            <a:spLocks noChangeArrowheads="1"/>
          </p:cNvSpPr>
          <p:nvPr/>
        </p:nvSpPr>
        <p:spPr bwMode="auto">
          <a:xfrm>
            <a:off x="303213" y="3617913"/>
            <a:ext cx="4084637" cy="1212850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Test tubes can be placed upside down on these pegs for drying.</a:t>
            </a:r>
          </a:p>
        </p:txBody>
      </p:sp>
      <p:sp>
        <p:nvSpPr>
          <p:cNvPr id="23560" name="Oval 1032"/>
          <p:cNvSpPr>
            <a:spLocks noChangeArrowheads="1"/>
          </p:cNvSpPr>
          <p:nvPr/>
        </p:nvSpPr>
        <p:spPr bwMode="auto">
          <a:xfrm>
            <a:off x="5511800" y="2530475"/>
            <a:ext cx="465138" cy="116681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1" name="Line 1033"/>
          <p:cNvSpPr>
            <a:spLocks noChangeShapeType="1"/>
          </p:cNvSpPr>
          <p:nvPr/>
        </p:nvSpPr>
        <p:spPr bwMode="auto">
          <a:xfrm flipV="1">
            <a:off x="4373563" y="3444875"/>
            <a:ext cx="1152525" cy="7302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130675" y="457200"/>
            <a:ext cx="4576597" cy="838200"/>
          </a:xfrm>
        </p:spPr>
        <p:txBody>
          <a:bodyPr/>
          <a:lstStyle/>
          <a:p>
            <a:pPr eaLnBrk="1" hangingPunct="1"/>
            <a:r>
              <a:rPr lang="en-US" sz="4400" u="sng" dirty="0" smtClean="0">
                <a:effectLst/>
                <a:latin typeface="+mn-lt"/>
              </a:rPr>
              <a:t>9. Watch </a:t>
            </a:r>
            <a:r>
              <a:rPr lang="en-US" sz="4400" u="sng" dirty="0" smtClean="0">
                <a:effectLst/>
                <a:latin typeface="+mn-lt"/>
              </a:rPr>
              <a:t>Glass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38258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+mn-lt"/>
              </a:rPr>
              <a:t>A watch glass is used to hold a small amount of solid, such as the product of a reaction.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Can also be used as a cover for an evaporating dish or beaker.</a:t>
            </a:r>
          </a:p>
        </p:txBody>
      </p:sp>
      <p:pic>
        <p:nvPicPr>
          <p:cNvPr id="15364" name="Picture 2" descr="watchg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200" y="1450975"/>
            <a:ext cx="4876800" cy="37782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87006" y="5003483"/>
            <a:ext cx="4929187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Since they may not be made of heat-resistant glass, they are usually </a:t>
            </a:r>
            <a:r>
              <a:rPr lang="en-US" u="sng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heated – they break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10. Glass Stirring </a:t>
            </a:r>
            <a:r>
              <a:rPr lang="en-US" dirty="0" smtClean="0"/>
              <a:t>Rod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89227" y="2092656"/>
            <a:ext cx="396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glass rod is used to manually stir solutions. It can also be used to transfer a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drop of a solution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rubber scrapper (policeman) may be attached.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4" name="Picture 4" descr="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2672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QQEBUUDxAVFRUVFBUQFRQVFRQVFBUUFBQVFBQUFBYXHCYeFxkjGRQUHy8gIycpLCwsFR4xNTAqNSYrLCkBCQoKDgwOFQ8PFywcHBwpKSkpKSwpLCkpKSkpKSwpKSkpKSksKSkpKSkpLCkpKSkpKSkpKSkpKSkpLCkpLCkpLP/AABEIAK0BIwMBIgACEQEDEQH/xAAbAAACAwEBAQAAAAAAAAAAAAABAwACBAYFB//EAEMQAAEDAgMEBwUFBQcFAQAAAAEAAhEDEgQhMUFRYXEFBhMiMoGRQlJykrEHI2Kh0RQzgqLBQ5OywuHw8SRTg6PSNP/EABkBAQEBAQEBAAAAAAAAAAAAAAABAgMEBf/EACIRAQEBAQACAwEAAgMAAAAAAAABEQISMQMhUUEiYRMycf/aAAwDAQACEQMRAD8A1QojCkL0PgBCkIwogCiiMIAipCMIIFEYUQREKKBUFRRSEEURhRFRRGFEEURUQBGFIRhAFEYUhFwEVIRhQBFSEYQAIqlSs1uTnAHYNp5DU+SXVrOtltPZILz2bfOQXD5Uakt9HopWFrh7Q4EHUSJgwdROzb5pqIKKCIQEIoBFBFEVFBhhCFeFIVTFIUhXhSERSFIVoRhEVhQBWhSEUIRARhGEFYRhGEYQxUBGEYRhDFVIVoRhVcVhSFaEYRcVhEK1qkIKwpCvCrVqtYJe4N5kD0nVBIUhL/aJ8DHEbyLG+r4nyBVAXuMXAbIptL3eTnQ3+VTWpza0QkDFtJhsvO5gLvUjIeZCrWwrWn720HWKzjUf5UW5jyar9qDk1tR/MiizyEFxHAtCmr4ye6q6q7c1nxG53yM/+lY4Y23PLrfec4UafrkfIlWYKmwtpjdTaJ+Z9zgeIIQGBbNzpc73nkud8zpKZTZPULp1WNyYZ3ijTgeb3wDzBKsC8+Gm1nFxNV/qYb6tK0hu5RxAEkgAak5AcydEyJeuqVh6FjYHE7BmTJMDIZlNhBr58LSRv8LfmdEj4ZTKdBztDpmbBIA/FUdkBxACaTi0qtUDGlzpgawCdwgACScxkpSrB4lpnODqCDuIOYKtSxdNjpBvdp93966J0NV5sjgHHkhSpgFxbTDA5xdbNxzMy50CT5DIAbJMlq9cyT39rowpCIC0wEIowogyQpCvapCLhcKQmQpCIXClqZClqCkKQmQpahhYCMK9qMIYpCMK9qMKqXCMK8IhqBdqMKz3BolxAG8mB6lJ/agfA1zuIEN+Z0N9CoYaApaszsS4+01vwg1XevdaPzUq4U/2ogHbXeADypiAeQBTWvGmOxTAYBk+62Xu8w2Y81V+IdsaG/G4T5MbJPnCAIiG3vGeTG9jT5EuAP8AIUxlJ/stZT4hoqP8y/u+jQp9n+M/2W2g94mXuG20CkwcS7Nw+YJdOxubXsk/9lvavMbO0PdJ5vC0uwQcZqF1QgyLyXR8IOQ8k9rANAmHl+RkgnNtIfFWcXH5GRHzFX7J5yfVdHutim3kQwC4c5WmEDlr67FcZtt/pFHCMYIY0AcBCbCW3EB37tpfxaO785hvoVanRqPMAgcKY7R3zEWj0Kas4t9QTkJJgDUnIDmdio2td4A53EDu873Q0jkSoRSae84OeCchOIqA7Rl3KZ4EtV/2h7vDTA/FVN7vKm2GtPm4Kbf4148z3Up4d79DHCmLyN8vcLY/h80u+k0zcHuExZ/1DxvAeT2bOVwVn4UvH3z3VPwugMy2im0BgPEBObTA0EJh5yeoU6s93hYG/iqHtX8w3JjTwIcEH4W+O1c6pEEBx7oO9rB3W+QCfCsGfnpx5DUp9Rm29KBkaBWt/PTjy/XRMFPfqMyBBIG8nwtHEzzCRUxs5UxcdsEhn8VTV55eqb+LOM/7Bi6Xcm4gtlxAdbORhr3eyNsDdqRkhhCTTaXeItbds70CcuaAwdxBqG4jQRDW/C0ZDnqtIakiW/kUhRMhRVlltUtTbULUUu1S1MtRtQKtUtTbUbECrVLU2xRwAEkwN5yHqgWGqWKn7Y32Jf8AAJHzGG/mkOx5Olo5TVdxybDQf4imrjYGpVTEMaYc4T7ozd8ok/kkPoPIl8hp0dVeKbDwtbaHcpKFOm0CGuc4e7RZYzzc638rlNXx/TH4qPYj4yGegzcfQKrG1Knhudt+7baI4udJ8xCfRouHgp06fE/ePnfJho+VMqYO/wDevc/bDj3Z+Ad0eifZ/jGLsGtPeewO/DNapyJ70HmQmWTpSc8+9WdAH8DST/MFuZQDdAAr2q4eVY20X/8AcsG6kOz/AJh3z5uRpYFjcw0TtO08ytdqlqrJQapaqHHN9iah/ALh83hHqqtdUeYFreDR2j/6NB9VNanNpxG3Zv2LOMWD+7BqfAJHzGG/mpUwzGu+9cC4Rk8mrUH/AImCGeYAV+0Lh3aR51jA/uqZ/wA/kprXjJ7qjG1HmAQCdjB2j/Uw0ehVX0abD944F4OhJr1AY91vdpnnAT34VzxFWoXNOrBDKZ4FrYDh8UplLDtaIa0AcExPKT1GftnO8FP+KsZ9KVMgDnceSlTCl4iq9zx7mTaf920Bp5kStcKQrjNtvsmnRDRAAHJWtTbVLf0/438gqhVqsGT5/nyjXyTxRzjOdwEu9NAOJ9Al1MUBk3vHQhhn56n9GzzCzrpOP7RFLzOsZExvPstHOfJJqYwaMFx2hpNs/iqHN/l6qGi54h5hutjcm8ztceJlNbTA0CZ+p5Z6ZThnP/eHLWxuTPTaeJkp7WAaBMtRtVYUARtV7UQxBS1RMtRQZrVLU61ZukMa2hTdUfMNEmIn81NXF7EQxeY3py9oNOwBwDhmariDwpw0eblH06jxLrg33qjxSp+jIB83FNa8K3VsSxmTngH3dXeTRmfRZ6vSQGjCNxqEUweQMuPK1Jo4YRDXuP4aDLG/ObZHJzlpo4Ajw0qbOLpqvPH2RPMFDIztrVKh7lx4U6ceRfUk+YaEt2Fh3fewOG8mvVHl3rfQL1DgLsqj3PHukwz5Gw38k6nhmtENaByCYbnqPLbhQ7+zfU41XWt5hguMebVpp4V/vhg3Umhv85l/8y32qWpibWOn0ewGYlx1c7Nx5k5laA1MsVgxVCbUbUupjmAwHXHS1guM7jGTfMhKOJqO8LWs+Lvu+VuTfUpqzm1psWZ2PZMNN53MF3kSO6DzIS62DA//AEPz1tqGfMUGDPmAnMbsZTJG98Mb5MbJcOBtKm/jXhJ7pXa1HGGhrP8A2P8AQZNPOVWrhGg/fvl2tryXu5iiwZc4hbRhXHxVCB7tP7tvKR3nDg5xV6OEawQxoA4CExdk9RkEnJlIkb6ptb/dsPeHNwPBX/ZnHx1CR7re4yNxDc3D4iVstUtVkZvVrPSwzWCGNAA2AQFe1NtUsVZwq1C1OsUsQwm1Et/T/e9P7PONp0AEuPJv6+iVUqBp1z91pDncnP0byExuWdb8P0RT3gydBEuPJv6+iXUrhpgZnS1pl3Jz9G8hPkp2bnCD3Wn2W7fidq76JtOgG6BMPKT0zGm54hxtafYbkD8R1d5pjKIboFotQtVY9lWo2ptq87prpunhKV9U6m1jB4nv2Nb9SdgzQnNtyNlqNq5Honr0S8DFtY1r3BrXMDhYXEAXgky3PN2UartLFJ1L6b7+Lri50VYrWpgajajBdqidaggz2rzemOhBiWFjj3SIcNJB4jQ7Qd4C9m1SxRt4/R3Qpo02sa+GtAaLWsDoAAHeiRpsha2dHMBuIud7ziXO+Z0lbbUbUPZIYjam2ohiphNiNirWxbGZFwn3R3nfK3MeazP6RcfAwN4vMn5Gn+qmmNYYkVcaxpguk+63vHzA084Weph3OE1n906XEU2HgGiL+WZV6NARFNjnf+pnqRd5W+aa14/qjsa8+FgZxf3nfI3T1VK2FJ/fvyOgeYB+Gk3x+hK308I/a4MG6mLf5zLp5EDgm0cExklrRJzJ1JO8nUlD6nqPPo0xoym5w3u+7Z5CC4jgQE9mFeR3n2/hpDsx80l/80LdajaiW2stHBtZ4WgbdNu87021NtUtVTCrVLE6xSxDCbFLE6xRwA1QwmxQiFd88p4S48m/r6KpdbrIO4Q6p+jP95JrU5/Qt8p0ES48m/r6Kj3huszpAgv8zowcB6K4Y46dwHWD3j8TtT9OCZTw4boFF3PTKKbnCPC06gan4nHM/TgmU8OG6BabUCFWb9lWqWrxesPW+lhCWAdrWjKi0iRuNV39m3McSNAVylDr3Wo1e1xVUGmdaLWtDWty/d5XXAZ5kzJnZGb1I68/B11Nj6LapamMIIBaQQQHAjMEESCOBCx9LdJ08NSdVrOtY0STtJ2NaNricgFpyxm6c6Yp4SkalU5DIAeJ7joxo2k+ggkwAV8wx2OfXqHEYowYimweGm3Y1vHedSd2QDekulHYup2+IFrGyKVM+w0xrvcYE/oAr9BdBvx1WXAik0+vAfquPV8rke/4+J8PPl17M6r9AHF1hUrMmk0zYfC+Nh3tnUbdDlIP1YNSujujW0mBrRAAhbAxdJMjx/J3e7tKtRDU4MVgxVzwmxBaLFFNMZrFLE+xSxHTCLFLFosUsTTGctXi417qlW261rWyWufY10nWZFxG7P8ANdF2ar+zDchjxaGFEQxpdwaOzZ8zhP8AKVsp4F28MG5gz+d0kHi21ekGqWov2x0sA1pmJJ1cc3HmTmU6xOsUtRPEmxSxPtRtTTCOzUsT7FLEXCezRsTrFHQBJMIYV2aDgAJOSLqu4QN7tvJupVXMgy6QeMF/k3RiaYqZOyJ0kd48m/1KWQGnPI/M/lOjE9jHHTug67XHm79ITKeGDdiL/wCMrabjoLBwzcebtVenhA3QLWWoWomElilidavK6f6xUcFTurOzM2U251KhGUMbzIzMATmU0nNv1GrEVW02lz3BrWguc5xAa1o1LicgOK+e9Yevz6pNPAksZtrkQ528Umkdwad856wG5OPjdP8AWGrjTNchlIQWUGmWgjMOef7R87TAGwDOfDYX4hwp4dpJO0fXgFzve/Uevj4Jz99pWxopyGd55JJOpLiZJJ1JJM7zK9zqx1GqYl7auKHckOsPtZzDhu4LpeqX2dtpRUrd5+ueg5LqumOlaOAo31TAm1jGgF9R8ZMYNp2ycgASYCs5z2z38t6+uF8fjqeGompVcGMY3MxkBkAGgakmAANSQAvlXS/TD8fU7WsCyiyTSpHZsvfsLyPITA2lyesXTtfHPBrQGNMspMksYd5nN784uI5BskG2C6IqY2qKTMmNi527/XVS9b9Rv4/inxzy69q9EdEvx9UBoIpNOZ/pz+npP1vonodtBgawAABToLoFmGphrGwAP9k7yvWDVqTHn+Tq93SQxWsTLUbVdc8LDEbE0NRtQwqxFNtURfEi1S1NtUsRvCrVLE2xS1DCrVLU61S1DCrFLU61S1Qwq1S1NtUtVXCrEbU2xcv099oWGwpLGE4isJHZ0iCGuGypU8LI2jN34VNWc76dIGJFLGU3XWVWOsdY+1zXFjom10HIxsOa+S9NdbMVip7et2FI5djRNs8H1PG/lIafdWfqb063D42i2hT7lR7cO+GybXmGuA/C4h3IO3rPl9uv/Bc2vsT6pPhEDeRmfhbqfNDsozcYPHN/kNGpzGk+ERxObj57E1mGAW3DGVtMnwi3jq4+ezyTaeFAWm1S1DCrVLU21G1Fwm1AiNef6q2Irtptl5AA/M7gNp4L591qGKxxLA5lPD6dncbqnGsYzH4BlvuyIluN8/Hel+sn2oU6UswTRWdmO1P7gGNWxnVjLSG55OOYXz7EY8vJrV3mpVfEudEmJAAAyAGcAAATkF6Ffq+9tYUXFsuFwMm3adY17pXu9CfZu59RrsTFnsNBJkCJLpAjXRc9vT05z8c1y/Q3V2vj35Atpz4o15b19Y6udUKWFYA1onaTqTxK9vA9FtpNAY0CMlbpfHMwlJ1Wu4MY3U657AAMy4nIAZkkBbkkefq9dsPTXS1PB0XVap7rcgBFz3HwsYDq4/6mACV8d6Y6XqYysatfXwsYDLaTNbG7zoS72juAAHQ9ZcLisbUNZ9oY0HsaIdm1p2nKHVHQJOzIDISed6LwZxFSylDqkFwaZAyIGZjis9XXf4/jnP3falGk6WtptuqvyY3d+N24L6v1R6uDC0QDm4957o8Tjqf6DgFk6o9Rzhu9XIfWeAXOGY1gNbuAK7Q4ctGYV5mOXydXr6/jParWpzKU6IBuvAwtOXiUGo2JtqIaiYXYjamWo2oYXagnWqIuEWqWptqFqjphdqlqZapaiYXapamQjCGF2qWpkLzumusGHwbL8VWbTBm0GS90a2MbLn+QKLjbaud6ydeMPgSWOcalaJ7GnBeJ0NQ6UxzzOcAri+nvtUfibqeADqDParvgVnDP920EimDvMuz0ac1xJxDWZU+84kkuOZJOZJJ1JO1ZvX46c/H+uj6e644rGAirU7Cif7KkSLhuqP8AFU25ZNM+Fc3+2hgtoNEDKY+i3dFdWK+Mdk0x7xyb/qvo/V37NKVKHVe+7XPQcgplrd6nP1HzrojqliMY6bSAfadkPIbV9P6qdQaeEIee88e0dm+Ny6zD4FrBDQAtFq1JjlbevagajCtCMKs4paparwpCGKWrn+tPXGlgWwfvKxbcyi0wYOQdUOfZskHM5mDAMFe9XJAy1XyXHfZxiqlao8Vmm97n3OLy8ycrj7RAgTwCX/TXMn9P6v8ATFbF16tTEPuNrQ1okU2CXSKbJMDecydpMBDpzprEUattGjeCGx929xLjMiWmANF6PVb7P69F9Q1KrDc1sQ10iCZzJ4rsMB0Uyi6HBznZSQ2ddixldvKfxyPVzq7WxGIpV8a1oNObGNDgBcPakm4658SvoVWgGlkbnf5VMO2XF0ES4AA6wBH1n1TsSO83k7/Kt+nK/fsm36j6rwOvvVc4+nTZ2pYG1Lsmh2djxIk6wSJ4neujI+o+qvjR4fi/yuRJ9PCwvVFgaLnOdkNsfSE3o3qfQw9Y1aNJrS6S4gAEk5kk7ZOa9iv+6yyyGmuoTKFScjqNf1UaZqrfvByb/iK1lu9Z6w+88m/4ir4uZZBzuPn3TkeCINGlaTuyj80gN7zviP0C2U33CR/wdyzNGbviP0CJYFqIar2ohqrOF2o2q4CNqi4paomQihhFqlqZapajeFWqWptqBCJhdqzY/H08PTNSvUbTYNXPIaJOQAnUnYBmVxHWX7XaVOWYBorP07V0igNc2+1V2aQ0zk4r5j0r0vWxdTtMTVdUdnEmGsB2MYO6wchntJ1U1uca7zrH9rZdLOj2Fo0/aKg72mtOkdOb93hXAV3vrPdUqPc97s3PeSSddXHYJOWg2JbGyYa0vd7omPMrrOgfs9rYkh1fuM1tCz910+uXL4Hoh9Z3Z4cF0nMjTlO6Nq+j9V/svDIfiO8dbdg/Vdn0F1XpYVgDGgcV7QZC1I59W1jwnRzaYAa0CFqDVeFIVZxW1SFeFIQxWFIVoUhDFYUhWhGEMULEOyCZCkIYFFmfl/UKjm9938P0Vql3sEA6Sc44xtKFKjaNSScyScyUXBAzHNOfSB12f1SajQR3tNspP7FT9weiBlXJ4A3SfmAH0Kvix4fi/wArkunQaB3WiDuGuxBlCm3MNA480Dq4+78h9QgxveHmEmwui53dEQBMHcXH+n1TXta7I58EMSqPvPJv+Iq2JGbfiP8AhclU6bW+AAT+ZGgnyQbm66o4TsaMmtndvPEqDRQbmfI/VLYM3fEfoEKlJrvEAY/5V6TABDRA1y4qmDCMJb6LXHOZ4Fw+nIqv7M3efmd+qiYciktwzTpO7xO/VQ0Q1zYnM7yfqi4fCCsohikIQioipCq9kqyKDkMb9meCqT/04bJJNjnszJknuuC8qp9j2E9ntW/+Wof8RK+iQpCDk+g+oFDDeFsne7M+q6anhw0ZBOhSEFIUhWUhBWFIVoUhAIUhFRAIUhFFAIUhFRAIUhFRAIUhGEYQIxOn17t2XFu0JVJndMMgRBgWkkgguAOe0ei2KQgyUYGbaZAEZ2kTGwA5qlVvcaCDoD4L9Gx5FblEGWTDQAdk5RIAdkdxzChGRNp1MZd6C23RakYQZrItAG45DIQHT9QqMolzroAiB4e8YaBrzWxRBkLJa6WmCY0zgBo02iWkeaNOoGyQy0EgaRPlqtSkIMzie8QDMWjLbDoI9QrNm7wnIZ7ibge76LQigyYZjQQGsOQi4tt+upKdVbm3n/RNRQCFEV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4678363"/>
            <a:ext cx="2771775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2788" y="414338"/>
            <a:ext cx="4079875" cy="8382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11.</a:t>
            </a:r>
            <a:r>
              <a:rPr lang="en-US" sz="4400" u="sng" dirty="0" smtClean="0">
                <a:effectLst/>
              </a:rPr>
              <a:t>Spot </a:t>
            </a:r>
            <a:r>
              <a:rPr lang="en-US" sz="4400" u="sng" dirty="0" smtClean="0">
                <a:effectLst/>
              </a:rPr>
              <a:t>Plate</a:t>
            </a:r>
          </a:p>
        </p:txBody>
      </p:sp>
      <p:pic>
        <p:nvPicPr>
          <p:cNvPr id="17411" name="Picture 4" descr="spotpla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5350" y="1493838"/>
            <a:ext cx="4181475" cy="4297362"/>
          </a:xfrm>
          <a:noFill/>
          <a:ln w="12700">
            <a:solidFill>
              <a:srgbClr val="FFFF00"/>
            </a:solidFill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55588" y="396875"/>
            <a:ext cx="42672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Spot plates are used when we want to perform many “small-scale” reactions at one time.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We will use these sometimes during the year, and is like having </a:t>
            </a:r>
            <a:r>
              <a:rPr lang="en-US" sz="3200" i="1" dirty="0">
                <a:latin typeface="+mj-lt"/>
              </a:rPr>
              <a:t>lots of test tubes</a:t>
            </a:r>
            <a:r>
              <a:rPr lang="en-US" sz="3200" dirty="0">
                <a:latin typeface="+mj-lt"/>
              </a:rPr>
              <a:t> available at one time!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281488" y="6096000"/>
            <a:ext cx="468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+mj-lt"/>
              </a:rPr>
              <a:t>Numerous “well” depressions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 flipH="1" flipV="1">
            <a:off x="7345363" y="5110163"/>
            <a:ext cx="333375" cy="985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H="1" flipV="1">
            <a:off x="7589838" y="4800600"/>
            <a:ext cx="430212" cy="130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H="1" flipV="1">
            <a:off x="7862888" y="4549775"/>
            <a:ext cx="461962" cy="155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 flipH="1" flipV="1">
            <a:off x="6821488" y="4922838"/>
            <a:ext cx="849312" cy="1136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 flipH="1" flipV="1">
            <a:off x="7154863" y="4570413"/>
            <a:ext cx="879475" cy="156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384175"/>
            <a:ext cx="8481538" cy="762000"/>
          </a:xfrm>
        </p:spPr>
        <p:txBody>
          <a:bodyPr/>
          <a:lstStyle/>
          <a:p>
            <a:r>
              <a:rPr lang="en-US" sz="4400" u="sng" dirty="0" smtClean="0">
                <a:effectLst/>
                <a:latin typeface="+mn-lt"/>
              </a:rPr>
              <a:t>12. Rubber Stoppers &amp; Corks</a:t>
            </a:r>
            <a:endParaRPr lang="en-US" sz="4400" u="sng" dirty="0" smtClean="0">
              <a:effectLst/>
              <a:latin typeface="+mn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978400" y="1577975"/>
            <a:ext cx="39655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Rubber and cork stoppers are used to close test tubes and flasks, thus avoiding spillage or contamination.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88925" y="5056188"/>
            <a:ext cx="8589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latin typeface="+mn-lt"/>
              </a:rPr>
              <a:t>Containers should </a:t>
            </a:r>
            <a:r>
              <a:rPr lang="en-US" sz="3200" u="sng">
                <a:solidFill>
                  <a:srgbClr val="FFFF00"/>
                </a:solidFill>
                <a:latin typeface="+mn-lt"/>
              </a:rPr>
              <a:t>NEVER</a:t>
            </a:r>
            <a:r>
              <a:rPr lang="en-US" sz="3200">
                <a:latin typeface="+mn-lt"/>
              </a:rPr>
              <a:t> be heated when there is a stopper in place – pressure will build up, and an explosion could occur.</a:t>
            </a:r>
          </a:p>
        </p:txBody>
      </p:sp>
      <p:pic>
        <p:nvPicPr>
          <p:cNvPr id="18437" name="Picture 7" descr="Stop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358900"/>
            <a:ext cx="4706937" cy="35290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13. Medicine </a:t>
            </a:r>
            <a:r>
              <a:rPr lang="en-US" dirty="0" smtClean="0"/>
              <a:t>Dropper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257800" y="1447800"/>
            <a:ext cx="358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medicine dropper is used to transfer a small volume of liquid (less than one mL).</a:t>
            </a:r>
          </a:p>
        </p:txBody>
      </p:sp>
      <p:pic>
        <p:nvPicPr>
          <p:cNvPr id="16388" name="Picture 4" descr="dro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6482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7525" y="4770438"/>
            <a:ext cx="7864475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top of each medicine dropper is a “</a:t>
            </a:r>
            <a:r>
              <a:rPr lang="en-US" sz="24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rubber bulb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 flipV="1">
            <a:off x="1066800" y="3276600"/>
            <a:ext cx="22860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sz="4400" u="sng" dirty="0" smtClean="0">
                <a:effectLst/>
              </a:rPr>
              <a:t>14. Graduated </a:t>
            </a:r>
            <a:r>
              <a:rPr lang="en-US" sz="4400" u="sng" dirty="0" smtClean="0">
                <a:effectLst/>
              </a:rPr>
              <a:t>Pipet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588000" y="1417638"/>
            <a:ext cx="335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+mj-lt"/>
              </a:rPr>
              <a:t>A graduated </a:t>
            </a:r>
            <a:r>
              <a:rPr lang="en-US" sz="3200" dirty="0" err="1">
                <a:latin typeface="+mj-lt"/>
              </a:rPr>
              <a:t>pipet</a:t>
            </a:r>
            <a:r>
              <a:rPr lang="en-US" sz="3200" dirty="0">
                <a:latin typeface="+mj-lt"/>
              </a:rPr>
              <a:t> measures and delivers exact volumes of liquids.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These will also use a rubber bulb for suction.</a:t>
            </a:r>
          </a:p>
        </p:txBody>
      </p:sp>
      <p:pic>
        <p:nvPicPr>
          <p:cNvPr id="20484" name="Picture 4" descr="mohrp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97013"/>
            <a:ext cx="5257800" cy="407193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19088" y="4452938"/>
            <a:ext cx="301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+mj-lt"/>
              </a:rPr>
              <a:t>Graduations in mL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536700" y="3313113"/>
            <a:ext cx="517525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1530350" y="3676650"/>
            <a:ext cx="915988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" y="492125"/>
            <a:ext cx="411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15. </a:t>
            </a:r>
            <a:r>
              <a:rPr lang="en-US" u="sng" dirty="0" err="1" smtClean="0"/>
              <a:t>Buret</a:t>
            </a:r>
            <a:endParaRPr lang="en-US" u="sng" dirty="0" smtClean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9975" y="617538"/>
            <a:ext cx="3810000" cy="2967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 buret is used to deliver solution in precisely-measured, variable volumes.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Burets are used primarily for titration, to deliver one reactant until the precise end point of the reaction is reached. 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512" name="Picture 18" descr="bur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3913" y="1852613"/>
            <a:ext cx="2549525" cy="3703637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4400" u="sng" dirty="0" smtClean="0">
                <a:effectLst/>
                <a:latin typeface="+mn-lt"/>
              </a:rPr>
              <a:t>16. Forceps</a:t>
            </a:r>
            <a:endParaRPr lang="en-US" sz="4400" u="sng" dirty="0" smtClean="0">
              <a:effectLst/>
              <a:latin typeface="+mn-lt"/>
            </a:endParaRPr>
          </a:p>
        </p:txBody>
      </p:sp>
      <p:pic>
        <p:nvPicPr>
          <p:cNvPr id="22531" name="Picture 3" descr="forc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181600" cy="23479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4191000"/>
            <a:ext cx="74834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+mn-lt"/>
              </a:rPr>
              <a:t>Forceps are used to hold or pick up small objects – Remember: it is best to </a:t>
            </a:r>
            <a:r>
              <a:rPr lang="en-US" sz="3200" i="1" u="sng">
                <a:solidFill>
                  <a:srgbClr val="FFFF00"/>
                </a:solidFill>
                <a:latin typeface="+mn-lt"/>
              </a:rPr>
              <a:t>never touch chemicals</a:t>
            </a:r>
            <a:r>
              <a:rPr lang="en-US" sz="3200">
                <a:latin typeface="+mn-lt"/>
              </a:rPr>
              <a:t> with your hands.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155" y="567661"/>
            <a:ext cx="3200400" cy="609600"/>
          </a:xfrm>
        </p:spPr>
        <p:txBody>
          <a:bodyPr/>
          <a:lstStyle/>
          <a:p>
            <a:pPr eaLnBrk="1" hangingPunct="1"/>
            <a:r>
              <a:rPr lang="en-US" sz="4400" u="sng" dirty="0" smtClean="0">
                <a:effectLst/>
                <a:latin typeface="+mn-lt"/>
              </a:rPr>
              <a:t>17. Funnel</a:t>
            </a:r>
            <a:endParaRPr lang="en-US" sz="4400" u="sng" dirty="0" smtClean="0">
              <a:effectLst/>
              <a:latin typeface="+mn-lt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82638"/>
            <a:ext cx="30051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+mn-lt"/>
              </a:rPr>
              <a:t>A funnel is used to:</a:t>
            </a:r>
          </a:p>
          <a:p>
            <a:r>
              <a:rPr lang="en-US" sz="3200" dirty="0" smtClean="0">
                <a:latin typeface="+mn-lt"/>
              </a:rPr>
              <a:t>1</a:t>
            </a:r>
            <a:r>
              <a:rPr lang="en-US" sz="3200" dirty="0">
                <a:latin typeface="+mn-lt"/>
              </a:rPr>
              <a:t>) aid in the transfer of liquids from one vessel to another, and </a:t>
            </a:r>
            <a:r>
              <a:rPr lang="en-US" sz="3200" dirty="0" smtClean="0">
                <a:latin typeface="+mn-lt"/>
              </a:rPr>
              <a:t>2</a:t>
            </a:r>
            <a:r>
              <a:rPr lang="en-US" sz="3200" dirty="0">
                <a:latin typeface="+mn-lt"/>
              </a:rPr>
              <a:t>) hold filter paper while filtering.</a:t>
            </a:r>
          </a:p>
        </p:txBody>
      </p:sp>
      <p:pic>
        <p:nvPicPr>
          <p:cNvPr id="23556" name="Picture 4" descr="fu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5410200" cy="4191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6188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+mn-lt"/>
              </a:rPr>
              <a:t>(Some pieces of equipment are plastic, others are glass.)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1. Beaker</a:t>
            </a:r>
            <a:endParaRPr lang="en-US" sz="4000" dirty="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3749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Beakers hold solids or liquids that will not release gases when reacted or are unlikely to splatter if stirred or heated.</a:t>
            </a:r>
          </a:p>
        </p:txBody>
      </p:sp>
      <p:pic>
        <p:nvPicPr>
          <p:cNvPr id="6148" name="Picture 4" descr="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3434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18. Wash </a:t>
            </a:r>
            <a:r>
              <a:rPr lang="en-US" dirty="0" smtClean="0"/>
              <a:t>Bottle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76800" y="2133600"/>
            <a:ext cx="396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wash bottle has a spout that delivers a wash solution to a specific area. Distilled water is the only liquid that should be used in a wash bottle.</a:t>
            </a:r>
          </a:p>
        </p:txBody>
      </p:sp>
      <p:pic>
        <p:nvPicPr>
          <p:cNvPr id="21508" name="Picture 4" descr="wash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419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5113"/>
            <a:ext cx="5689600" cy="609600"/>
          </a:xfrm>
        </p:spPr>
        <p:txBody>
          <a:bodyPr/>
          <a:lstStyle/>
          <a:p>
            <a:pPr eaLnBrk="1" hangingPunct="1"/>
            <a:r>
              <a:rPr lang="en-US" sz="4000" u="sng" dirty="0" smtClean="0">
                <a:effectLst/>
              </a:rPr>
              <a:t>19. </a:t>
            </a:r>
            <a:r>
              <a:rPr lang="en-US" sz="4000" u="sng" dirty="0" err="1" smtClean="0">
                <a:effectLst/>
              </a:rPr>
              <a:t>Scoopula</a:t>
            </a:r>
            <a:r>
              <a:rPr lang="en-US" sz="4000" u="sng" dirty="0" smtClean="0">
                <a:effectLst/>
              </a:rPr>
              <a:t> </a:t>
            </a:r>
            <a:r>
              <a:rPr lang="en-US" sz="4000" u="sng" dirty="0" smtClean="0">
                <a:effectLst/>
              </a:rPr>
              <a:t>(spatula)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09575" y="1017588"/>
            <a:ext cx="5280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+mj-lt"/>
              </a:rPr>
              <a:t>Scoopulas</a:t>
            </a:r>
            <a:r>
              <a:rPr lang="en-US" sz="3200" dirty="0">
                <a:latin typeface="+mj-lt"/>
              </a:rPr>
              <a:t> are used to dispense solid chemicals from their containers.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241925" y="4357688"/>
            <a:ext cx="390207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+mj-lt"/>
              </a:rPr>
              <a:t>The chemicals should </a:t>
            </a:r>
            <a:r>
              <a:rPr lang="en-US" sz="3200" u="sng">
                <a:solidFill>
                  <a:srgbClr val="FFFF00"/>
                </a:solidFill>
                <a:latin typeface="+mj-lt"/>
              </a:rPr>
              <a:t>never</a:t>
            </a:r>
            <a:r>
              <a:rPr lang="en-US" sz="3200">
                <a:latin typeface="+mj-lt"/>
              </a:rPr>
              <a:t> be transferred with your bare hands.</a:t>
            </a:r>
            <a:r>
              <a:rPr lang="en-US" sz="1600">
                <a:latin typeface="+mj-lt"/>
              </a:rPr>
              <a:t/>
            </a:r>
            <a:br>
              <a:rPr lang="en-US" sz="1600">
                <a:latin typeface="+mj-lt"/>
              </a:rPr>
            </a:br>
            <a:r>
              <a:rPr lang="en-US" sz="1800">
                <a:solidFill>
                  <a:srgbClr val="FFFF00"/>
                </a:solidFill>
                <a:latin typeface="+mj-lt"/>
              </a:rPr>
              <a:t>(assume they are </a:t>
            </a:r>
            <a:r>
              <a:rPr lang="en-US" sz="1800" u="sng">
                <a:solidFill>
                  <a:srgbClr val="FFFF00"/>
                </a:solidFill>
                <a:latin typeface="+mj-lt"/>
              </a:rPr>
              <a:t>all</a:t>
            </a:r>
            <a:r>
              <a:rPr lang="en-US" sz="1800">
                <a:solidFill>
                  <a:srgbClr val="FFFF00"/>
                </a:solidFill>
                <a:latin typeface="+mj-lt"/>
              </a:rPr>
              <a:t> dangerous)</a:t>
            </a:r>
          </a:p>
        </p:txBody>
      </p:sp>
      <p:pic>
        <p:nvPicPr>
          <p:cNvPr id="25605" name="Picture 6" descr="spatu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168275"/>
            <a:ext cx="3067050" cy="40894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5884863" y="3578225"/>
            <a:ext cx="2782887" cy="663575"/>
          </a:xfrm>
          <a:prstGeom prst="rect">
            <a:avLst/>
          </a:prstGeom>
          <a:solidFill>
            <a:schemeClr val="bg1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+mj-lt"/>
              </a:rPr>
              <a:t>Spatulas are sometimes also used.</a:t>
            </a:r>
          </a:p>
        </p:txBody>
      </p:sp>
      <p:pic>
        <p:nvPicPr>
          <p:cNvPr id="25607" name="Picture 9" descr="scoopula in use"/>
          <p:cNvPicPr>
            <a:picLocks noChangeAspect="1" noChangeArrowheads="1"/>
          </p:cNvPicPr>
          <p:nvPr/>
        </p:nvPicPr>
        <p:blipFill>
          <a:blip r:embed="rId3" cstate="print"/>
          <a:srcRect l="6195" r="1355"/>
          <a:stretch>
            <a:fillRect/>
          </a:stretch>
        </p:blipFill>
        <p:spPr bwMode="auto">
          <a:xfrm>
            <a:off x="431800" y="2747963"/>
            <a:ext cx="4725988" cy="38354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784225" y="0"/>
            <a:ext cx="3343275" cy="885825"/>
          </a:xfrm>
        </p:spPr>
        <p:txBody>
          <a:bodyPr/>
          <a:lstStyle/>
          <a:p>
            <a:pPr eaLnBrk="1" hangingPunct="1"/>
            <a:r>
              <a:rPr lang="en-US" sz="4400" u="sng" dirty="0" smtClean="0">
                <a:effectLst/>
              </a:rPr>
              <a:t>20.Burner</a:t>
            </a:r>
            <a:endParaRPr lang="en-US" sz="4400" u="sng" dirty="0" smtClean="0">
              <a:effectLst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00663" y="228600"/>
            <a:ext cx="4054475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+mj-lt"/>
              </a:rPr>
              <a:t>Burners are used for the heating of </a:t>
            </a:r>
            <a:r>
              <a:rPr lang="en-US" sz="3200" u="sng" dirty="0">
                <a:latin typeface="+mj-lt"/>
              </a:rPr>
              <a:t>nonflammable</a:t>
            </a:r>
            <a:r>
              <a:rPr lang="en-US" sz="3200" dirty="0">
                <a:latin typeface="+mj-lt"/>
              </a:rPr>
              <a:t> liquids and solids.</a:t>
            </a:r>
          </a:p>
          <a:p>
            <a:endParaRPr lang="en-US" sz="1000" dirty="0">
              <a:latin typeface="+mj-lt"/>
            </a:endParaRPr>
          </a:p>
          <a:p>
            <a:r>
              <a:rPr lang="en-US" sz="3200" dirty="0">
                <a:latin typeface="+mj-lt"/>
              </a:rPr>
              <a:t>We have </a:t>
            </a:r>
            <a:r>
              <a:rPr lang="en-US" sz="3200" u="sng" dirty="0" err="1">
                <a:latin typeface="+mj-lt"/>
              </a:rPr>
              <a:t>Tirrell</a:t>
            </a:r>
            <a:r>
              <a:rPr lang="en-US" sz="3200" dirty="0">
                <a:latin typeface="+mj-lt"/>
              </a:rPr>
              <a:t> burners to use in our classroom.</a:t>
            </a:r>
          </a:p>
          <a:p>
            <a:endParaRPr lang="en-US" sz="1000" dirty="0">
              <a:latin typeface="+mj-lt"/>
            </a:endParaRPr>
          </a:p>
          <a:p>
            <a:r>
              <a:rPr lang="en-US" sz="3200" u="sng" dirty="0">
                <a:latin typeface="+mj-lt"/>
              </a:rPr>
              <a:t>Hot plates</a:t>
            </a:r>
            <a:r>
              <a:rPr lang="en-US" sz="3200" dirty="0">
                <a:latin typeface="+mj-lt"/>
              </a:rPr>
              <a:t> will be used to gently heat any flammable chemicals.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5738" y="5087938"/>
            <a:ext cx="4864100" cy="15779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+mj-lt"/>
              </a:rPr>
              <a:t>In order to get the best flame, you might need to make adjustments </a:t>
            </a:r>
            <a:r>
              <a:rPr lang="en-US" i="1" u="sng">
                <a:solidFill>
                  <a:schemeClr val="tx1"/>
                </a:solidFill>
                <a:latin typeface="+mj-lt"/>
              </a:rPr>
              <a:t>each time</a:t>
            </a:r>
            <a:r>
              <a:rPr lang="en-US">
                <a:solidFill>
                  <a:schemeClr val="tx1"/>
                </a:solidFill>
                <a:latin typeface="+mj-lt"/>
              </a:rPr>
              <a:t> you use the burner – practice this!</a:t>
            </a:r>
          </a:p>
        </p:txBody>
      </p:sp>
      <p:pic>
        <p:nvPicPr>
          <p:cNvPr id="26629" name="Picture 6" descr="Burner"/>
          <p:cNvPicPr>
            <a:picLocks noChangeAspect="1" noChangeArrowheads="1"/>
          </p:cNvPicPr>
          <p:nvPr/>
        </p:nvPicPr>
        <p:blipFill>
          <a:blip r:embed="rId2" cstate="print"/>
          <a:srcRect l="6293" t="6949" r="15569" b="6206"/>
          <a:stretch>
            <a:fillRect/>
          </a:stretch>
        </p:blipFill>
        <p:spPr bwMode="auto">
          <a:xfrm>
            <a:off x="255588" y="1057275"/>
            <a:ext cx="4595812" cy="38290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2535" name="AutoShape 7"/>
          <p:cNvSpPr>
            <a:spLocks/>
          </p:cNvSpPr>
          <p:nvPr/>
        </p:nvSpPr>
        <p:spPr bwMode="auto">
          <a:xfrm>
            <a:off x="5168900" y="2716213"/>
            <a:ext cx="158750" cy="1444625"/>
          </a:xfrm>
          <a:prstGeom prst="leftBrace">
            <a:avLst>
              <a:gd name="adj1" fmla="val 75833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3392488" y="3444875"/>
            <a:ext cx="17494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68490" y="231775"/>
            <a:ext cx="8598089" cy="939800"/>
          </a:xfrm>
        </p:spPr>
        <p:txBody>
          <a:bodyPr/>
          <a:lstStyle/>
          <a:p>
            <a:pPr eaLnBrk="1" hangingPunct="1"/>
            <a:r>
              <a:rPr lang="en-US" sz="4400" u="sng" smtClean="0">
                <a:effectLst/>
              </a:rPr>
              <a:t>How to Light the Lab Burner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1182688"/>
            <a:ext cx="4292957" cy="5319712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sz="3700" dirty="0" smtClean="0">
                <a:effectLst/>
                <a:latin typeface="+mj-lt"/>
              </a:rPr>
              <a:t>1. </a:t>
            </a:r>
            <a:r>
              <a:rPr lang="en-US" sz="3700" u="sng" dirty="0" smtClean="0">
                <a:effectLst/>
                <a:latin typeface="+mj-lt"/>
              </a:rPr>
              <a:t>Examine</a:t>
            </a:r>
            <a:r>
              <a:rPr lang="en-US" sz="3700" dirty="0" smtClean="0">
                <a:effectLst/>
                <a:latin typeface="+mj-lt"/>
              </a:rPr>
              <a:t> the hose for any damage.</a:t>
            </a:r>
          </a:p>
          <a:p>
            <a:pPr marL="381000" indent="-381000" eaLnBrk="1" hangingPunct="1">
              <a:buFontTx/>
              <a:buNone/>
            </a:pPr>
            <a:r>
              <a:rPr lang="en-US" sz="3700" dirty="0" smtClean="0">
                <a:effectLst/>
                <a:latin typeface="+mj-lt"/>
              </a:rPr>
              <a:t>2. Perform </a:t>
            </a:r>
            <a:r>
              <a:rPr lang="en-US" sz="3700" u="sng" dirty="0" smtClean="0">
                <a:effectLst/>
                <a:latin typeface="+mj-lt"/>
              </a:rPr>
              <a:t>initial adjustments</a:t>
            </a:r>
            <a:r>
              <a:rPr lang="en-US" sz="3700" dirty="0" smtClean="0">
                <a:effectLst/>
                <a:latin typeface="+mj-lt"/>
              </a:rPr>
              <a:t>.</a:t>
            </a:r>
          </a:p>
          <a:p>
            <a:pPr marL="381000" indent="-381000" eaLnBrk="1" hangingPunct="1">
              <a:buFontTx/>
              <a:buNone/>
            </a:pPr>
            <a:r>
              <a:rPr lang="en-US" sz="3700" dirty="0" smtClean="0">
                <a:effectLst/>
                <a:latin typeface="+mj-lt"/>
              </a:rPr>
              <a:t>3. </a:t>
            </a:r>
            <a:r>
              <a:rPr lang="en-US" sz="3700" u="sng" dirty="0" smtClean="0">
                <a:effectLst/>
                <a:latin typeface="+mj-lt"/>
              </a:rPr>
              <a:t>Attach</a:t>
            </a:r>
            <a:r>
              <a:rPr lang="en-US" sz="3700" dirty="0" smtClean="0">
                <a:effectLst/>
                <a:latin typeface="+mj-lt"/>
              </a:rPr>
              <a:t> rubber hose to outlet.</a:t>
            </a:r>
          </a:p>
          <a:p>
            <a:pPr marL="381000" indent="-381000" eaLnBrk="1" hangingPunct="1">
              <a:buFontTx/>
              <a:buNone/>
            </a:pPr>
            <a:r>
              <a:rPr lang="en-US" sz="3700" dirty="0" smtClean="0">
                <a:effectLst/>
                <a:latin typeface="+mj-lt"/>
              </a:rPr>
              <a:t>4. Light the match.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37113" y="1238250"/>
            <a:ext cx="4084656" cy="5307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effectLst/>
                <a:latin typeface="+mj-lt"/>
              </a:rPr>
              <a:t>5. </a:t>
            </a:r>
            <a:r>
              <a:rPr lang="en-US" sz="3300" dirty="0" smtClean="0">
                <a:effectLst/>
                <a:latin typeface="+mj-lt"/>
              </a:rPr>
              <a:t>Turn </a:t>
            </a:r>
            <a:r>
              <a:rPr lang="en-US" sz="3300" u="sng" dirty="0" smtClean="0">
                <a:effectLst/>
                <a:latin typeface="+mj-lt"/>
              </a:rPr>
              <a:t>ON</a:t>
            </a:r>
            <a:r>
              <a:rPr lang="en-US" sz="3300" dirty="0" smtClean="0">
                <a:effectLst/>
                <a:latin typeface="+mj-lt"/>
              </a:rPr>
              <a:t> gas outlet.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300" dirty="0" smtClean="0">
                <a:effectLst/>
                <a:latin typeface="+mj-lt"/>
              </a:rPr>
              <a:t>6. Carefully bring the match to the top of the burner.</a:t>
            </a:r>
            <a:endParaRPr lang="en-US" sz="1800" dirty="0" smtClean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effectLst/>
                <a:latin typeface="+mj-lt"/>
              </a:rPr>
              <a:t>7. Perform any required </a:t>
            </a:r>
            <a:r>
              <a:rPr lang="en-US" sz="3600" u="sng" dirty="0" smtClean="0">
                <a:effectLst/>
                <a:latin typeface="+mj-lt"/>
              </a:rPr>
              <a:t>final adjustments</a:t>
            </a:r>
            <a:r>
              <a:rPr lang="en-US" sz="3600" dirty="0" smtClean="0">
                <a:effectLst/>
                <a:latin typeface="+mj-lt"/>
              </a:rPr>
              <a:t>.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158749" y="1246188"/>
            <a:ext cx="4388971" cy="539273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4656138" y="1265238"/>
            <a:ext cx="4388970" cy="539273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21. Evaporating </a:t>
            </a:r>
            <a:r>
              <a:rPr lang="en-US" dirty="0" smtClean="0"/>
              <a:t>Dish</a:t>
            </a:r>
          </a:p>
        </p:txBody>
      </p:sp>
      <p:pic>
        <p:nvPicPr>
          <p:cNvPr id="26627" name="Picture 3" descr="evaporatingd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39" y="201190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73206" y="5062182"/>
            <a:ext cx="78849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evaporating dish is used for the heating of stable solid compounds 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for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sepating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mixtures of liquids and solids.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856096"/>
            <a:ext cx="5715000" cy="29064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22. Crucible &amp; Cover</a:t>
            </a:r>
            <a:endParaRPr lang="en-US" dirty="0" smtClean="0"/>
          </a:p>
        </p:txBody>
      </p:sp>
      <p:pic>
        <p:nvPicPr>
          <p:cNvPr id="27651" name="Picture 3" descr="crucib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9800" y="3855043"/>
            <a:ext cx="3733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479925" y="2179638"/>
            <a:ext cx="3902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Crucibles are used for heating certain solids, particularly metals, to very high temperatures.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01" y="2541612"/>
            <a:ext cx="2800350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88" y="4470353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23. Mortar </a:t>
            </a:r>
            <a:r>
              <a:rPr lang="en-US" dirty="0" smtClean="0"/>
              <a:t>and Pestle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These are used to crush solid chemicals into a fine powder.  A twisting motion is used to gently crush the solid.  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30724" name="Picture 5" descr="mortar-n-pe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525" y="3048000"/>
            <a:ext cx="3771900" cy="3143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9" descr="mortar_with_pestle_carl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3681413"/>
            <a:ext cx="280511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24. </a:t>
            </a:r>
            <a:r>
              <a:rPr lang="en-US" dirty="0" err="1" smtClean="0"/>
              <a:t>Pipestem</a:t>
            </a:r>
            <a:r>
              <a:rPr lang="en-US" dirty="0" smtClean="0"/>
              <a:t> (Clay) </a:t>
            </a:r>
            <a:r>
              <a:rPr lang="en-US" dirty="0" smtClean="0"/>
              <a:t>Triangle</a:t>
            </a:r>
          </a:p>
        </p:txBody>
      </p:sp>
      <p:pic>
        <p:nvPicPr>
          <p:cNvPr id="28675" name="Picture 3" descr="claytri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3886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2209800"/>
            <a:ext cx="3902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clay triangle is used as a support for porcelein crucibles when being heated over a Bunsen burner.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can001001"/>
          <p:cNvPicPr>
            <a:picLocks noChangeAspect="1" noChangeArrowheads="1"/>
          </p:cNvPicPr>
          <p:nvPr/>
        </p:nvPicPr>
        <p:blipFill>
          <a:blip r:embed="rId2" cstate="print"/>
          <a:srcRect l="4916" t="80656" r="10449" b="290"/>
          <a:stretch>
            <a:fillRect/>
          </a:stretch>
        </p:blipFill>
        <p:spPr bwMode="auto">
          <a:xfrm>
            <a:off x="4763" y="869950"/>
            <a:ext cx="9136062" cy="5000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25. Crucible </a:t>
            </a:r>
            <a:r>
              <a:rPr lang="en-US" dirty="0" smtClean="0"/>
              <a:t>Tongs</a:t>
            </a:r>
          </a:p>
        </p:txBody>
      </p:sp>
      <p:pic>
        <p:nvPicPr>
          <p:cNvPr id="29699" name="Picture 3" descr="crucibleto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419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handling hot crucibles; also used to pick up other hot objects. </a:t>
            </a:r>
            <a:r>
              <a:rPr lang="en-US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be used for picking up beakers!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2. Beaker </a:t>
            </a:r>
            <a:r>
              <a:rPr lang="en-US" dirty="0" smtClean="0"/>
              <a:t>Tongs</a:t>
            </a:r>
          </a:p>
        </p:txBody>
      </p:sp>
      <p:pic>
        <p:nvPicPr>
          <p:cNvPr id="24579" name="Picture 3" descr="beakerto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53000" y="2209800"/>
            <a:ext cx="344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Beaker tongs are used to move beakers containing hot liquids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4" y="0"/>
            <a:ext cx="8975725" cy="909638"/>
          </a:xfrm>
        </p:spPr>
        <p:txBody>
          <a:bodyPr/>
          <a:lstStyle/>
          <a:p>
            <a:pPr eaLnBrk="1" hangingPunct="1"/>
            <a:r>
              <a:rPr lang="en-US" u="sng" dirty="0" smtClean="0">
                <a:effectLst/>
              </a:rPr>
              <a:t>26. Ring </a:t>
            </a:r>
            <a:r>
              <a:rPr lang="en-US" u="sng" dirty="0" smtClean="0">
                <a:effectLst/>
              </a:rPr>
              <a:t>stand</a:t>
            </a:r>
            <a:r>
              <a:rPr lang="en-US" dirty="0" smtClean="0">
                <a:effectLst/>
              </a:rPr>
              <a:t>  (and their Components)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92100" y="941696"/>
            <a:ext cx="480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latin typeface="+mj-lt"/>
              </a:rPr>
              <a:t>Ring stands are a safe and convenient way to support equipment holding reactions that require heating using a lab burner.</a:t>
            </a:r>
          </a:p>
          <a:p>
            <a:endParaRPr lang="en-US" sz="3200">
              <a:latin typeface="+mj-lt"/>
            </a:endParaRPr>
          </a:p>
          <a:p>
            <a:r>
              <a:rPr lang="en-US" sz="3200">
                <a:latin typeface="+mj-lt"/>
              </a:rPr>
              <a:t>The base can also be used as an </a:t>
            </a:r>
            <a:r>
              <a:rPr lang="en-US" sz="3200" u="sng">
                <a:latin typeface="+mj-lt"/>
              </a:rPr>
              <a:t>insulating pad</a:t>
            </a:r>
            <a:r>
              <a:rPr lang="en-US" sz="3200">
                <a:latin typeface="+mj-lt"/>
              </a:rPr>
              <a:t> to place hot objects on while they cool.</a:t>
            </a:r>
          </a:p>
        </p:txBody>
      </p:sp>
      <p:pic>
        <p:nvPicPr>
          <p:cNvPr id="34820" name="Picture 11" descr="ringst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1236663"/>
            <a:ext cx="2946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4599936" y="5157741"/>
            <a:ext cx="1611312" cy="4508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Ringstands</a:t>
            </a:r>
            <a:r>
              <a:rPr lang="en-US" dirty="0" smtClean="0"/>
              <a:t> and their Components</a:t>
            </a:r>
            <a:br>
              <a:rPr lang="en-US" dirty="0" smtClean="0"/>
            </a:br>
            <a:r>
              <a:rPr lang="en-US" dirty="0" smtClean="0"/>
              <a:t>27. </a:t>
            </a:r>
            <a:r>
              <a:rPr lang="en-US" dirty="0" smtClean="0">
                <a:solidFill>
                  <a:srgbClr val="FFFF00"/>
                </a:solidFill>
              </a:rPr>
              <a:t>Iron </a:t>
            </a:r>
            <a:r>
              <a:rPr lang="en-US" dirty="0" smtClean="0">
                <a:solidFill>
                  <a:srgbClr val="FFFF00"/>
                </a:solidFill>
              </a:rPr>
              <a:t>Rings</a:t>
            </a:r>
          </a:p>
        </p:txBody>
      </p:sp>
      <p:pic>
        <p:nvPicPr>
          <p:cNvPr id="33795" name="Picture 3" descr="iron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7525" y="2408238"/>
            <a:ext cx="4054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Iron rings connect to a ringstand and provide a stable, elevated platform for the reaction.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Ringstands</a:t>
            </a:r>
            <a:r>
              <a:rPr lang="en-US" dirty="0" smtClean="0"/>
              <a:t> and their Components</a:t>
            </a:r>
            <a:br>
              <a:rPr lang="en-US" dirty="0" smtClean="0"/>
            </a:br>
            <a:r>
              <a:rPr lang="en-US" dirty="0" smtClean="0"/>
              <a:t>28. </a:t>
            </a:r>
            <a:r>
              <a:rPr lang="en-US" dirty="0" smtClean="0">
                <a:solidFill>
                  <a:srgbClr val="FFFF00"/>
                </a:solidFill>
              </a:rPr>
              <a:t>Wire </a:t>
            </a:r>
            <a:r>
              <a:rPr lang="en-US" dirty="0" smtClean="0">
                <a:solidFill>
                  <a:srgbClr val="FFFF00"/>
                </a:solidFill>
              </a:rPr>
              <a:t>Gauze</a:t>
            </a:r>
          </a:p>
        </p:txBody>
      </p:sp>
      <p:pic>
        <p:nvPicPr>
          <p:cNvPr id="36867" name="Picture 3" descr="wiregau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886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8925" y="2332038"/>
            <a:ext cx="4435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Wire gauze sits on the iron ring to provide a place to stand a beaker.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older wire gauze, the white material is asbestos!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Ringstands</a:t>
            </a:r>
            <a:r>
              <a:rPr lang="en-US" dirty="0" smtClean="0"/>
              <a:t> and their Components</a:t>
            </a:r>
            <a:br>
              <a:rPr lang="en-US" dirty="0" smtClean="0"/>
            </a:br>
            <a:r>
              <a:rPr lang="en-US" dirty="0" smtClean="0"/>
              <a:t>29. </a:t>
            </a:r>
            <a:r>
              <a:rPr lang="en-US" dirty="0" smtClean="0">
                <a:solidFill>
                  <a:srgbClr val="FFFF00"/>
                </a:solidFill>
              </a:rPr>
              <a:t>Utility </a:t>
            </a:r>
            <a:r>
              <a:rPr lang="en-US" dirty="0" smtClean="0">
                <a:solidFill>
                  <a:srgbClr val="FFFF00"/>
                </a:solidFill>
              </a:rPr>
              <a:t>Clamps</a:t>
            </a:r>
          </a:p>
        </p:txBody>
      </p:sp>
      <p:pic>
        <p:nvPicPr>
          <p:cNvPr id="34819" name="Picture 3" descr="utilitycl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886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2362200"/>
            <a:ext cx="4206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Utility clamps are used to secure test tubes, distillation columns, and burets to the ringstand.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20000" cy="838200"/>
          </a:xfrm>
        </p:spPr>
        <p:txBody>
          <a:bodyPr/>
          <a:lstStyle/>
          <a:p>
            <a:r>
              <a:rPr lang="en-US" sz="4400" u="sng" dirty="0" smtClean="0">
                <a:effectLst/>
                <a:latin typeface="+mn-lt"/>
              </a:rPr>
              <a:t>30. Triangular </a:t>
            </a:r>
            <a:r>
              <a:rPr lang="en-US" sz="4400" u="sng" dirty="0" smtClean="0">
                <a:effectLst/>
                <a:latin typeface="+mn-lt"/>
              </a:rPr>
              <a:t>File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52438" y="4814888"/>
            <a:ext cx="84359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+mn-lt"/>
              </a:rPr>
              <a:t>Triangular files are used primarily to cut glass tubing, a skill that your instructor will share with you later.</a:t>
            </a:r>
          </a:p>
        </p:txBody>
      </p:sp>
      <p:pic>
        <p:nvPicPr>
          <p:cNvPr id="38916" name="Picture 5" descr="triangularfi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519113" y="1447800"/>
            <a:ext cx="8105775" cy="3027363"/>
          </a:xfrm>
          <a:noFill/>
          <a:ln w="127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0"/>
            <a:ext cx="8556625" cy="939800"/>
          </a:xfrm>
        </p:spPr>
        <p:txBody>
          <a:bodyPr/>
          <a:lstStyle/>
          <a:p>
            <a:pPr eaLnBrk="1" hangingPunct="1"/>
            <a:r>
              <a:rPr lang="en-US" sz="4000" smtClean="0">
                <a:effectLst/>
                <a:latin typeface="Arial" charset="0"/>
              </a:rPr>
              <a:t>** </a:t>
            </a:r>
            <a:r>
              <a:rPr lang="en-US" sz="4000" u="sng" smtClean="0">
                <a:effectLst/>
                <a:latin typeface="Arial" charset="0"/>
              </a:rPr>
              <a:t>On lab experiment days</a:t>
            </a:r>
            <a:r>
              <a:rPr lang="en-US" sz="4000" smtClean="0">
                <a:effectLst/>
                <a:latin typeface="Arial" charset="0"/>
              </a:rPr>
              <a:t> **</a:t>
            </a: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717550" y="3975100"/>
            <a:ext cx="8070850" cy="2678113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Bring </a:t>
            </a:r>
            <a:r>
              <a:rPr lang="en-US" sz="2800" u="sng">
                <a:solidFill>
                  <a:schemeClr val="tx1"/>
                </a:solidFill>
                <a:latin typeface="Arial" charset="0"/>
              </a:rPr>
              <a:t>REAL SHOES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800" u="sng">
                <a:solidFill>
                  <a:schemeClr val="tx1"/>
                </a:solidFill>
                <a:latin typeface="Arial" charset="0"/>
              </a:rPr>
              <a:t>REAL BRAINS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, and your </a:t>
            </a:r>
            <a:r>
              <a:rPr lang="en-US" sz="2800" u="sng">
                <a:solidFill>
                  <a:schemeClr val="tx1"/>
                </a:solidFill>
                <a:latin typeface="Arial" charset="0"/>
              </a:rPr>
              <a:t>LABORATORY MATERIALS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.  </a:t>
            </a:r>
            <a:r>
              <a:rPr lang="en-US" sz="2800" i="1">
                <a:solidFill>
                  <a:schemeClr val="tx1"/>
                </a:solidFill>
                <a:latin typeface="Arial" charset="0"/>
              </a:rPr>
              <a:t>You must have completed your pre-lab assignment and have it in your possession to begin class.          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Your calculator, textbook, and class notes are also suggested.</a:t>
            </a:r>
          </a:p>
        </p:txBody>
      </p:sp>
      <p:pic>
        <p:nvPicPr>
          <p:cNvPr id="46084" name="Picture 9" descr="Image_Laboratory_ge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208088"/>
            <a:ext cx="2057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5"/>
          <p:cNvSpPr>
            <a:spLocks noChangeArrowheads="1" noChangeShapeType="1" noTextEdit="1"/>
          </p:cNvSpPr>
          <p:nvPr/>
        </p:nvSpPr>
        <p:spPr bwMode="auto">
          <a:xfrm>
            <a:off x="171450" y="2008188"/>
            <a:ext cx="8801100" cy="304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“Be Alert and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Proceed with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Caution”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3. Erlenmeyer </a:t>
            </a:r>
            <a:r>
              <a:rPr lang="en-US" dirty="0" smtClean="0"/>
              <a:t>Flask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48200" y="2133600"/>
            <a:ext cx="39782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Erlenmeyer flasks hold solids or liquids that may release gases during a reaction or that are likely to splatter if stirred or heated.</a:t>
            </a:r>
          </a:p>
        </p:txBody>
      </p:sp>
      <p:pic>
        <p:nvPicPr>
          <p:cNvPr id="4100" name="Picture 4" descr="erle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05447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3. Florence </a:t>
            </a:r>
            <a:r>
              <a:rPr lang="en-US" dirty="0" smtClean="0"/>
              <a:t>Flask</a:t>
            </a:r>
          </a:p>
        </p:txBody>
      </p:sp>
      <p:pic>
        <p:nvPicPr>
          <p:cNvPr id="5123" name="Picture 3" descr="florencefl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2209800"/>
            <a:ext cx="3886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Rarely used in first year chemistry, it is used for the mixing of chemicals. Narrow neck prevents splash exposure.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4. Graduated </a:t>
            </a:r>
            <a:r>
              <a:rPr lang="en-US" dirty="0" smtClean="0"/>
              <a:t>Cylinder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3124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graduated cylinder is used to measure volumes of liquids.</a:t>
            </a:r>
          </a:p>
        </p:txBody>
      </p:sp>
      <p:pic>
        <p:nvPicPr>
          <p:cNvPr id="6148" name="Picture 4" descr="bothg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52578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>
          <a:xfrm>
            <a:off x="380999" y="152400"/>
            <a:ext cx="8462749" cy="762000"/>
          </a:xfrm>
        </p:spPr>
        <p:txBody>
          <a:bodyPr/>
          <a:lstStyle/>
          <a:p>
            <a:pPr algn="l" eaLnBrk="1" hangingPunct="1"/>
            <a:r>
              <a:rPr lang="en-US" u="sng" dirty="0" smtClean="0">
                <a:effectLst/>
                <a:latin typeface="Arial" charset="0"/>
              </a:rPr>
              <a:t>5. Test </a:t>
            </a:r>
            <a:r>
              <a:rPr lang="en-US" u="sng" dirty="0" smtClean="0">
                <a:effectLst/>
                <a:latin typeface="Arial" charset="0"/>
              </a:rPr>
              <a:t>Tube</a:t>
            </a:r>
            <a:r>
              <a:rPr lang="en-US" sz="3200" dirty="0" smtClean="0">
                <a:effectLst/>
              </a:rPr>
              <a:t> – </a:t>
            </a:r>
            <a:r>
              <a:rPr lang="en-US" sz="3200" dirty="0" smtClean="0">
                <a:effectLst/>
                <a:latin typeface="Arial" charset="0"/>
              </a:rPr>
              <a:t>we commonly use 2 sizes:</a:t>
            </a:r>
            <a:endParaRPr lang="en-US" u="sng" dirty="0" smtClean="0">
              <a:effectLst/>
              <a:latin typeface="Arial" charset="0"/>
            </a:endParaRPr>
          </a:p>
        </p:txBody>
      </p:sp>
      <p:pic>
        <p:nvPicPr>
          <p:cNvPr id="11267" name="Picture 8" descr="testtubes"/>
          <p:cNvPicPr>
            <a:picLocks noChangeAspect="1" noChangeArrowheads="1"/>
          </p:cNvPicPr>
          <p:nvPr/>
        </p:nvPicPr>
        <p:blipFill>
          <a:blip r:embed="rId2" cstate="print"/>
          <a:srcRect b="9549"/>
          <a:stretch>
            <a:fillRect/>
          </a:stretch>
        </p:blipFill>
        <p:spPr bwMode="auto">
          <a:xfrm>
            <a:off x="1752600" y="1524000"/>
            <a:ext cx="60960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0" y="2103438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Larger tube</a:t>
            </a:r>
          </a:p>
          <a:p>
            <a:pPr algn="ctr"/>
            <a:r>
              <a:rPr lang="en-US">
                <a:latin typeface="Arial" charset="0"/>
              </a:rPr>
              <a:t>sometimes used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447800" y="2743200"/>
            <a:ext cx="6858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85800" y="5715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Arial" charset="0"/>
              </a:rPr>
              <a:t>Test tubes are used to mix chemicals, and also used to</a:t>
            </a:r>
            <a:r>
              <a:rPr lang="en-US" sz="320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heat chemicals </a:t>
            </a:r>
            <a:r>
              <a:rPr lang="en-US" sz="3200">
                <a:latin typeface="Arial" charset="0"/>
              </a:rPr>
              <a:t>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  <p:bldP spid="54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6. Test </a:t>
            </a:r>
            <a:r>
              <a:rPr lang="en-US" dirty="0" smtClean="0"/>
              <a:t>Tube Holder (clamp)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609600" y="2438400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test tube holder is useful for holding a test tube which is too hot to handle.</a:t>
            </a:r>
          </a:p>
        </p:txBody>
      </p:sp>
      <p:pic>
        <p:nvPicPr>
          <p:cNvPr id="9220" name="Picture 1028" descr="hol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816475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7. Test </a:t>
            </a:r>
            <a:r>
              <a:rPr lang="en-US" dirty="0" smtClean="0"/>
              <a:t>Tube Brushes</a:t>
            </a:r>
          </a:p>
        </p:txBody>
      </p:sp>
      <p:pic>
        <p:nvPicPr>
          <p:cNvPr id="10243" name="Picture 1027" descr="ttbrus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304800" y="1600200"/>
            <a:ext cx="3902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tube brushes are used to clean test tubes and graduated cylinders.</a:t>
            </a:r>
          </a:p>
        </p:txBody>
      </p:sp>
      <p:sp>
        <p:nvSpPr>
          <p:cNvPr id="29701" name="Text Box 1029"/>
          <p:cNvSpPr txBox="1">
            <a:spLocks noChangeArrowheads="1"/>
          </p:cNvSpPr>
          <p:nvPr/>
        </p:nvSpPr>
        <p:spPr bwMode="auto">
          <a:xfrm>
            <a:off x="381000" y="3124200"/>
            <a:ext cx="413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Forcing a large brush into a small test tube will often break the tube.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6762</TotalTime>
  <Words>1128</Words>
  <Application>Microsoft Office PowerPoint</Application>
  <PresentationFormat>On-screen Show (4:3)</PresentationFormat>
  <Paragraphs>106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Comic Sans MS</vt:lpstr>
      <vt:lpstr>Times New Roman</vt:lpstr>
      <vt:lpstr>Default Design</vt:lpstr>
      <vt:lpstr>Lab Equipment</vt:lpstr>
      <vt:lpstr>1. Beaker</vt:lpstr>
      <vt:lpstr>2. Beaker Tongs</vt:lpstr>
      <vt:lpstr>3. Erlenmeyer Flask</vt:lpstr>
      <vt:lpstr>3. Florence Flask</vt:lpstr>
      <vt:lpstr>4. Graduated Cylinder</vt:lpstr>
      <vt:lpstr>5. Test Tube – we commonly use 2 sizes:</vt:lpstr>
      <vt:lpstr>6. Test Tube Holder (clamp)</vt:lpstr>
      <vt:lpstr>7. Test Tube Brushes</vt:lpstr>
      <vt:lpstr>8. Test Tube Rack</vt:lpstr>
      <vt:lpstr>9. Watch Glass</vt:lpstr>
      <vt:lpstr>10. Glass Stirring Rod</vt:lpstr>
      <vt:lpstr>11.Spot Plate</vt:lpstr>
      <vt:lpstr>12. Rubber Stoppers &amp; Corks</vt:lpstr>
      <vt:lpstr>13. Medicine Dropper</vt:lpstr>
      <vt:lpstr>14. Graduated Pipet</vt:lpstr>
      <vt:lpstr>15. Buret</vt:lpstr>
      <vt:lpstr>16. Forceps</vt:lpstr>
      <vt:lpstr>17. Funnel</vt:lpstr>
      <vt:lpstr>18. Wash Bottle</vt:lpstr>
      <vt:lpstr>19. Scoopula (spatula)</vt:lpstr>
      <vt:lpstr>20.Burner</vt:lpstr>
      <vt:lpstr>How to Light the Lab Burner</vt:lpstr>
      <vt:lpstr>21. Evaporating Dish</vt:lpstr>
      <vt:lpstr>22. Crucible &amp; Cover</vt:lpstr>
      <vt:lpstr>23. Mortar and Pestle</vt:lpstr>
      <vt:lpstr>24. Pipestem (Clay) Triangle</vt:lpstr>
      <vt:lpstr>PowerPoint Presentation</vt:lpstr>
      <vt:lpstr>25. Crucible Tongs</vt:lpstr>
      <vt:lpstr>26. Ring stand  (and their Components)</vt:lpstr>
      <vt:lpstr>Ringstands and their Components 27. Iron Rings</vt:lpstr>
      <vt:lpstr>Ringstands and their Components 28. Wire Gauze</vt:lpstr>
      <vt:lpstr>Ringstands and their Components 29. Utility Clamps</vt:lpstr>
      <vt:lpstr>30. Triangular File</vt:lpstr>
      <vt:lpstr>** On lab experiment days **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Equipment</dc:title>
  <dc:creator>Stephen L. Cotton</dc:creator>
  <cp:lastModifiedBy>Elizabeth Robbins</cp:lastModifiedBy>
  <cp:revision>195</cp:revision>
  <dcterms:created xsi:type="dcterms:W3CDTF">2001-07-12T01:12:41Z</dcterms:created>
  <dcterms:modified xsi:type="dcterms:W3CDTF">2014-08-15T16:28:04Z</dcterms:modified>
</cp:coreProperties>
</file>