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64" r:id="rId4"/>
    <p:sldId id="258" r:id="rId5"/>
    <p:sldId id="259" r:id="rId6"/>
    <p:sldId id="263" r:id="rId7"/>
    <p:sldId id="260" r:id="rId8"/>
    <p:sldId id="261" r:id="rId9"/>
    <p:sldId id="265" r:id="rId1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A881D604-5480-4A02-B57B-E49768EA4712}" type="datetimeFigureOut">
              <a:rPr lang="en-US" smtClean="0"/>
              <a:t>3/17/2017</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FD1C0F62-B547-437D-BA07-431317982049}" type="slidenum">
              <a:rPr lang="en-US" smtClean="0"/>
              <a:t>‹#›</a:t>
            </a:fld>
            <a:endParaRPr lang="en-US"/>
          </a:p>
        </p:txBody>
      </p:sp>
    </p:spTree>
    <p:extLst>
      <p:ext uri="{BB962C8B-B14F-4D97-AF65-F5344CB8AC3E}">
        <p14:creationId xmlns:p14="http://schemas.microsoft.com/office/powerpoint/2010/main" val="28012894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C6BD8-EB1F-4CA3-8ECD-A5D850DB4490}"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C6BD8-EB1F-4CA3-8ECD-A5D850DB4490}"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C6BD8-EB1F-4CA3-8ECD-A5D850DB4490}"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C6BD8-EB1F-4CA3-8ECD-A5D850DB4490}"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6BD8-EB1F-4CA3-8ECD-A5D850DB4490}"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6BD8-EB1F-4CA3-8ECD-A5D850DB4490}" type="datetimeFigureOut">
              <a:rPr lang="en-US" smtClean="0"/>
              <a:pPr/>
              <a:t>3/17/2017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058A-729F-4E4D-96B7-3C71935DF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ience.howstuffworks.com/genetic-science/dna-evidence.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na.gov/audiences/investigators/know/"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youtube.com/watch?v=dXYztbkMXw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dna.gov/audiences/investigators/kno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achersdomain.org/resource/tdc02.sci.life.gen.sheppard/" TargetMode="External"/><Relationship Id="rId1" Type="http://schemas.openxmlformats.org/officeDocument/2006/relationships/slideLayout" Target="../slideLayouts/slideLayout7.xml"/><Relationship Id="rId4" Type="http://schemas.openxmlformats.org/officeDocument/2006/relationships/hyperlink" Target="http://www.pbs.org/wgbh/nova/shepp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8534400" cy="1524000"/>
          </a:xfrm>
        </p:spPr>
        <p:txBody>
          <a:bodyPr>
            <a:normAutofit fontScale="92500" lnSpcReduction="10000"/>
          </a:bodyPr>
          <a:lstStyle/>
          <a:p>
            <a:r>
              <a:rPr lang="en-US" sz="4000" b="1" dirty="0" smtClean="0">
                <a:solidFill>
                  <a:schemeClr val="tx1"/>
                </a:solidFill>
                <a:latin typeface="Times New Roman" pitchFamily="18" charset="0"/>
                <a:cs typeface="Times New Roman" pitchFamily="18" charset="0"/>
              </a:rPr>
              <a:t>How is DNA be used to solve crimes? </a:t>
            </a:r>
          </a:p>
          <a:p>
            <a:endParaRPr lang="en-US" sz="2000" dirty="0">
              <a:solidFill>
                <a:schemeClr val="tx1"/>
              </a:solidFill>
              <a:latin typeface="Times New Roman" pitchFamily="18" charset="0"/>
              <a:cs typeface="Times New Roman" pitchFamily="18" charset="0"/>
            </a:endParaRPr>
          </a:p>
          <a:p>
            <a:r>
              <a:rPr lang="en-US" sz="2000" dirty="0" smtClean="0">
                <a:solidFill>
                  <a:schemeClr val="tx1"/>
                </a:solidFill>
                <a:latin typeface="Times New Roman" pitchFamily="18" charset="0"/>
                <a:cs typeface="Times New Roman" pitchFamily="18" charset="0"/>
              </a:rPr>
              <a:t>Forensic Science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T. </a:t>
            </a:r>
            <a:r>
              <a:rPr lang="en-US" sz="2000" dirty="0" err="1" smtClean="0">
                <a:solidFill>
                  <a:schemeClr val="tx1"/>
                </a:solidFill>
                <a:latin typeface="Times New Roman" pitchFamily="18" charset="0"/>
                <a:cs typeface="Times New Roman" pitchFamily="18" charset="0"/>
              </a:rPr>
              <a:t>Trimpe</a:t>
            </a:r>
            <a:r>
              <a:rPr lang="en-US" sz="2000" dirty="0" smtClean="0">
                <a:solidFill>
                  <a:schemeClr val="tx1"/>
                </a:solidFill>
                <a:latin typeface="Times New Roman" pitchFamily="18" charset="0"/>
                <a:cs typeface="Times New Roman" pitchFamily="18" charset="0"/>
              </a:rPr>
              <a:t>    http://sciencespot.net/</a:t>
            </a:r>
            <a:endParaRPr lang="en-US" sz="2000" dirty="0">
              <a:solidFill>
                <a:schemeClr val="tx1"/>
              </a:solidFill>
              <a:latin typeface="Times New Roman" pitchFamily="18" charset="0"/>
              <a:cs typeface="Times New Roman" pitchFamily="18" charset="0"/>
            </a:endParaRPr>
          </a:p>
        </p:txBody>
      </p:sp>
      <p:sp>
        <p:nvSpPr>
          <p:cNvPr id="4" name="Rectangle 3"/>
          <p:cNvSpPr/>
          <p:nvPr/>
        </p:nvSpPr>
        <p:spPr>
          <a:xfrm>
            <a:off x="2570099" y="609600"/>
            <a:ext cx="5626861" cy="3170099"/>
          </a:xfrm>
          <a:prstGeom prst="rect">
            <a:avLst/>
          </a:prstGeom>
          <a:noFill/>
        </p:spPr>
        <p:txBody>
          <a:bodyPr wrap="none" lIns="91440" tIns="45720" rIns="91440" bIns="45720">
            <a:spAutoFit/>
          </a:bodyPr>
          <a:lstStyle/>
          <a:p>
            <a:pPr algn="ctr"/>
            <a:r>
              <a:rPr lang="en-US" sz="20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DNA </a:t>
            </a:r>
            <a:endParaRPr lang="en-US" sz="20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Tracy\AppData\Local\Microsoft\Windows\Temporary Internet Files\Content.IE5\N511JRS4\MC900239669[1].wmf"/>
          <p:cNvPicPr>
            <a:picLocks noChangeAspect="1" noChangeArrowheads="1"/>
          </p:cNvPicPr>
          <p:nvPr/>
        </p:nvPicPr>
        <p:blipFill>
          <a:blip r:embed="rId2" cstate="print"/>
          <a:srcRect/>
          <a:stretch>
            <a:fillRect/>
          </a:stretch>
        </p:blipFill>
        <p:spPr bwMode="auto">
          <a:xfrm rot="577372" flipH="1">
            <a:off x="412659" y="141899"/>
            <a:ext cx="2133753" cy="4205143"/>
          </a:xfrm>
          <a:prstGeom prst="rect">
            <a:avLst/>
          </a:prstGeom>
          <a:noFill/>
        </p:spPr>
      </p:pic>
      <p:sp>
        <p:nvSpPr>
          <p:cNvPr id="6" name="Rectangle 5"/>
          <p:cNvSpPr/>
          <p:nvPr/>
        </p:nvSpPr>
        <p:spPr>
          <a:xfrm>
            <a:off x="1676400" y="2560499"/>
            <a:ext cx="7261860" cy="2400657"/>
          </a:xfrm>
          <a:prstGeom prst="rect">
            <a:avLst/>
          </a:prstGeom>
          <a:noFill/>
        </p:spPr>
        <p:txBody>
          <a:bodyPr wrap="none" lIns="91440" tIns="45720" rIns="91440" bIns="45720">
            <a:spAutoFit/>
          </a:bodyPr>
          <a:lstStyle/>
          <a:p>
            <a:pPr algn="ctr"/>
            <a:r>
              <a:rPr lang="en-US" sz="15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Evidence</a:t>
            </a:r>
            <a:endParaRPr lang="en-US" sz="15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What is DNA?</a:t>
            </a:r>
            <a:endParaRPr kumimoji="0" lang="en-US" sz="3600" b="0" i="0" u="none" strike="noStrike" cap="none" normalizeH="0" baseline="0" dirty="0" smtClean="0">
              <a:ln>
                <a:noFill/>
              </a:ln>
              <a:solidFill>
                <a:schemeClr val="tx1"/>
              </a:solidFill>
              <a:effectLst/>
              <a:latin typeface="Impact" pitchFamily="34" charset="0"/>
              <a:cs typeface="Arial" pitchFamily="34" charset="0"/>
            </a:endParaRPr>
          </a:p>
        </p:txBody>
      </p:sp>
      <p:sp>
        <p:nvSpPr>
          <p:cNvPr id="4" name="TextBox 3"/>
          <p:cNvSpPr txBox="1"/>
          <p:nvPr/>
        </p:nvSpPr>
        <p:spPr>
          <a:xfrm>
            <a:off x="164926" y="749474"/>
            <a:ext cx="8686800" cy="707886"/>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DNA</a:t>
            </a:r>
            <a:r>
              <a:rPr lang="en-US" sz="2000" dirty="0">
                <a:latin typeface="Times New Roman" pitchFamily="18" charset="0"/>
                <a:cs typeface="Times New Roman" pitchFamily="18" charset="0"/>
              </a:rPr>
              <a:t> stands for </a:t>
            </a:r>
            <a:r>
              <a:rPr lang="en-US" sz="2000" b="1" dirty="0">
                <a:latin typeface="Times New Roman" pitchFamily="18" charset="0"/>
                <a:cs typeface="Times New Roman" pitchFamily="18" charset="0"/>
              </a:rPr>
              <a:t>deoxyribonucleic acid</a:t>
            </a:r>
            <a:r>
              <a:rPr lang="en-US" sz="2000" dirty="0">
                <a:latin typeface="Times New Roman" pitchFamily="18" charset="0"/>
                <a:cs typeface="Times New Roman" pitchFamily="18" charset="0"/>
              </a:rPr>
              <a:t> and contains </a:t>
            </a:r>
            <a:r>
              <a:rPr lang="en-US" sz="2000" b="1" dirty="0">
                <a:latin typeface="Times New Roman" pitchFamily="18" charset="0"/>
                <a:cs typeface="Times New Roman" pitchFamily="18" charset="0"/>
              </a:rPr>
              <a:t>genetic information.  </a:t>
            </a:r>
            <a:r>
              <a:rPr lang="en-US" sz="2000" dirty="0">
                <a:latin typeface="Times New Roman" pitchFamily="18" charset="0"/>
                <a:cs typeface="Times New Roman" pitchFamily="18" charset="0"/>
              </a:rPr>
              <a:t>It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found on </a:t>
            </a:r>
            <a:r>
              <a:rPr lang="en-US" sz="2000" b="1" dirty="0">
                <a:latin typeface="Times New Roman" pitchFamily="18" charset="0"/>
                <a:cs typeface="Times New Roman" pitchFamily="18" charset="0"/>
              </a:rPr>
              <a:t>chromosomes </a:t>
            </a:r>
            <a:r>
              <a:rPr lang="en-US" sz="2000" dirty="0">
                <a:latin typeface="Times New Roman" pitchFamily="18" charset="0"/>
                <a:cs typeface="Times New Roman" pitchFamily="18" charset="0"/>
              </a:rPr>
              <a:t>located in the nucleus of our cells.  </a:t>
            </a:r>
          </a:p>
        </p:txBody>
      </p:sp>
      <p:grpSp>
        <p:nvGrpSpPr>
          <p:cNvPr id="11" name="Group 10"/>
          <p:cNvGrpSpPr/>
          <p:nvPr/>
        </p:nvGrpSpPr>
        <p:grpSpPr>
          <a:xfrm>
            <a:off x="0" y="1752600"/>
            <a:ext cx="9144000" cy="5046821"/>
            <a:chOff x="0" y="1752600"/>
            <a:chExt cx="9144000" cy="5046821"/>
          </a:xfrm>
        </p:grpSpPr>
        <p:sp>
          <p:nvSpPr>
            <p:cNvPr id="2050" name="Rectangle 2"/>
            <p:cNvSpPr>
              <a:spLocks noChangeArrowheads="1"/>
            </p:cNvSpPr>
            <p:nvPr/>
          </p:nvSpPr>
          <p:spPr bwMode="auto">
            <a:xfrm>
              <a:off x="4343400" y="6553200"/>
              <a:ext cx="4800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Image: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http://science.howstuffworks.com/genetic-science/dna-evidence.htm</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0" y="1752600"/>
              <a:ext cx="9144000" cy="4855428"/>
              <a:chOff x="0" y="1752600"/>
              <a:chExt cx="9144000" cy="4855428"/>
            </a:xfrm>
          </p:grpSpPr>
          <p:pic>
            <p:nvPicPr>
              <p:cNvPr id="5" name="Picture 4"/>
              <p:cNvPicPr/>
              <p:nvPr/>
            </p:nvPicPr>
            <p:blipFill>
              <a:blip r:embed="rId3" cstate="print"/>
              <a:srcRect b="10714"/>
              <a:stretch>
                <a:fillRect/>
              </a:stretch>
            </p:blipFill>
            <p:spPr bwMode="auto">
              <a:xfrm>
                <a:off x="4724400" y="3657600"/>
                <a:ext cx="4343400" cy="2133600"/>
              </a:xfrm>
              <a:prstGeom prst="rect">
                <a:avLst/>
              </a:prstGeom>
              <a:noFill/>
              <a:ln w="9525">
                <a:noFill/>
                <a:miter lim="800000"/>
                <a:headEnd/>
                <a:tailEnd/>
              </a:ln>
            </p:spPr>
          </p:pic>
          <p:sp>
            <p:nvSpPr>
              <p:cNvPr id="6" name="Rectangle 1"/>
              <p:cNvSpPr>
                <a:spLocks noChangeArrowheads="1"/>
              </p:cNvSpPr>
              <p:nvPr/>
            </p:nvSpPr>
            <p:spPr bwMode="auto">
              <a:xfrm>
                <a:off x="0" y="17526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a:latin typeface="Impact" pitchFamily="34" charset="0"/>
                  </a:rPr>
                  <a:t>What makes up DNA?</a:t>
                </a:r>
              </a:p>
            </p:txBody>
          </p:sp>
          <p:sp>
            <p:nvSpPr>
              <p:cNvPr id="7" name="TextBox 6"/>
              <p:cNvSpPr txBox="1"/>
              <p:nvPr/>
            </p:nvSpPr>
            <p:spPr>
              <a:xfrm>
                <a:off x="152400" y="2514600"/>
                <a:ext cx="4495800" cy="4093428"/>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sides </a:t>
                </a:r>
                <a:r>
                  <a:rPr lang="en-US" sz="2000" dirty="0" smtClean="0">
                    <a:latin typeface="Times New Roman" pitchFamily="18" charset="0"/>
                    <a:cs typeface="Times New Roman" pitchFamily="18" charset="0"/>
                  </a:rPr>
                  <a:t>or </a:t>
                </a:r>
                <a:r>
                  <a:rPr lang="en-US" sz="2000" b="1" dirty="0" smtClean="0">
                    <a:latin typeface="Times New Roman" pitchFamily="18" charset="0"/>
                    <a:cs typeface="Times New Roman" pitchFamily="18" charset="0"/>
                  </a:rPr>
                  <a:t>backbone</a:t>
                </a:r>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DNA molecule are made up of </a:t>
                </a:r>
                <a:r>
                  <a:rPr lang="en-US" sz="2000" b="1" dirty="0">
                    <a:latin typeface="Times New Roman" pitchFamily="18" charset="0"/>
                    <a:cs typeface="Times New Roman" pitchFamily="18" charset="0"/>
                  </a:rPr>
                  <a:t>sugar (</a:t>
                </a:r>
                <a:r>
                  <a:rPr lang="en-US" sz="2000" b="1" dirty="0" err="1">
                    <a:latin typeface="Times New Roman" pitchFamily="18" charset="0"/>
                    <a:cs typeface="Times New Roman" pitchFamily="18" charset="0"/>
                  </a:rPr>
                  <a:t>deoxyribose</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phosphate molecules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rungs that form the middle of the molecule are made up of pairs of </a:t>
                </a:r>
                <a:r>
                  <a:rPr lang="en-US" sz="2000" b="1" dirty="0">
                    <a:latin typeface="Times New Roman" pitchFamily="18" charset="0"/>
                    <a:cs typeface="Times New Roman" pitchFamily="18" charset="0"/>
                  </a:rPr>
                  <a:t>nucleotides</a:t>
                </a:r>
                <a:r>
                  <a:rPr lang="en-US" sz="2000" dirty="0">
                    <a:latin typeface="Times New Roman" pitchFamily="18" charset="0"/>
                    <a:cs typeface="Times New Roman" pitchFamily="18" charset="0"/>
                  </a:rPr>
                  <a:t> or </a:t>
                </a:r>
                <a:r>
                  <a:rPr lang="en-US" sz="2000" b="1" dirty="0">
                    <a:latin typeface="Times New Roman" pitchFamily="18" charset="0"/>
                    <a:cs typeface="Times New Roman" pitchFamily="18" charset="0"/>
                  </a:rPr>
                  <a:t>nitrogen bases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Adenine</a:t>
                </a:r>
                <a:r>
                  <a:rPr lang="en-US" sz="2000" dirty="0">
                    <a:latin typeface="Times New Roman" pitchFamily="18" charset="0"/>
                    <a:cs typeface="Times New Roman" pitchFamily="18" charset="0"/>
                  </a:rPr>
                  <a:t> (A) pairs with </a:t>
                </a:r>
                <a:r>
                  <a:rPr lang="en-US" sz="2000" b="1" dirty="0">
                    <a:latin typeface="Times New Roman" pitchFamily="18" charset="0"/>
                    <a:cs typeface="Times New Roman" pitchFamily="18" charset="0"/>
                  </a:rPr>
                  <a:t>thymine</a:t>
                </a:r>
                <a:r>
                  <a:rPr lang="en-US" sz="2000" dirty="0">
                    <a:latin typeface="Times New Roman" pitchFamily="18" charset="0"/>
                    <a:cs typeface="Times New Roman" pitchFamily="18" charset="0"/>
                  </a:rPr>
                  <a:t> (T), while </a:t>
                </a:r>
                <a:r>
                  <a:rPr lang="en-US" sz="2000" b="1" dirty="0">
                    <a:latin typeface="Times New Roman" pitchFamily="18" charset="0"/>
                    <a:cs typeface="Times New Roman" pitchFamily="18" charset="0"/>
                  </a:rPr>
                  <a:t>guanine</a:t>
                </a:r>
                <a:r>
                  <a:rPr lang="en-US" sz="2000" dirty="0">
                    <a:latin typeface="Times New Roman" pitchFamily="18" charset="0"/>
                    <a:cs typeface="Times New Roman" pitchFamily="18" charset="0"/>
                  </a:rPr>
                  <a:t> (G) always pairs with </a:t>
                </a:r>
                <a:r>
                  <a:rPr lang="en-US" sz="2000" b="1" dirty="0">
                    <a:latin typeface="Times New Roman" pitchFamily="18" charset="0"/>
                    <a:cs typeface="Times New Roman" pitchFamily="18" charset="0"/>
                  </a:rPr>
                  <a:t>cytosine</a:t>
                </a:r>
                <a:r>
                  <a:rPr lang="en-US" sz="2000" dirty="0">
                    <a:latin typeface="Times New Roman" pitchFamily="18" charset="0"/>
                    <a:cs typeface="Times New Roman" pitchFamily="18" charset="0"/>
                  </a:rPr>
                  <a:t> (C).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order of the bases determines the </a:t>
                </a:r>
                <a:r>
                  <a:rPr lang="en-US" sz="2000" b="1" dirty="0">
                    <a:latin typeface="Times New Roman" pitchFamily="18" charset="0"/>
                    <a:cs typeface="Times New Roman" pitchFamily="18" charset="0"/>
                  </a:rPr>
                  <a:t>genetic code</a:t>
                </a:r>
                <a:r>
                  <a:rPr lang="en-US" sz="2000" dirty="0">
                    <a:latin typeface="Times New Roman" pitchFamily="18" charset="0"/>
                    <a:cs typeface="Times New Roman" pitchFamily="18" charset="0"/>
                  </a:rPr>
                  <a:t>. </a:t>
                </a:r>
              </a:p>
            </p:txBody>
          </p:sp>
          <p:sp>
            <p:nvSpPr>
              <p:cNvPr id="2051" name="Text Box 3"/>
              <p:cNvSpPr txBox="1">
                <a:spLocks noChangeArrowheads="1"/>
              </p:cNvSpPr>
              <p:nvPr/>
            </p:nvSpPr>
            <p:spPr bwMode="auto">
              <a:xfrm>
                <a:off x="7391400" y="3200400"/>
                <a:ext cx="1470025" cy="38100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Impact" pitchFamily="34" charset="0"/>
                    <a:cs typeface="Arial" pitchFamily="34" charset="0"/>
                  </a:rPr>
                  <a:t>Double Helix</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gif"/>
          <p:cNvPicPr/>
          <p:nvPr/>
        </p:nvPicPr>
        <p:blipFill>
          <a:blip r:embed="rId2" cstate="print"/>
          <a:stretch>
            <a:fillRect/>
          </a:stretch>
        </p:blipFill>
        <p:spPr>
          <a:xfrm>
            <a:off x="2606962" y="2557662"/>
            <a:ext cx="3953519" cy="2291169"/>
          </a:xfrm>
          <a:prstGeom prst="rect">
            <a:avLst/>
          </a:prstGeom>
        </p:spPr>
      </p:pic>
      <p:grpSp>
        <p:nvGrpSpPr>
          <p:cNvPr id="2" name="Group 3"/>
          <p:cNvGrpSpPr>
            <a:grpSpLocks/>
          </p:cNvGrpSpPr>
          <p:nvPr/>
        </p:nvGrpSpPr>
        <p:grpSpPr bwMode="auto">
          <a:xfrm>
            <a:off x="228600" y="2316361"/>
            <a:ext cx="8589818" cy="2789039"/>
            <a:chOff x="1455" y="9502"/>
            <a:chExt cx="9360" cy="2886"/>
          </a:xfrm>
        </p:grpSpPr>
        <p:grpSp>
          <p:nvGrpSpPr>
            <p:cNvPr id="4" name="Group 4"/>
            <p:cNvGrpSpPr>
              <a:grpSpLocks/>
            </p:cNvGrpSpPr>
            <p:nvPr/>
          </p:nvGrpSpPr>
          <p:grpSpPr bwMode="auto">
            <a:xfrm>
              <a:off x="3855" y="10090"/>
              <a:ext cx="4650" cy="2040"/>
              <a:chOff x="5925" y="8290"/>
              <a:chExt cx="4650" cy="2040"/>
            </a:xfrm>
          </p:grpSpPr>
          <p:cxnSp>
            <p:nvCxnSpPr>
              <p:cNvPr id="1029" name="AutoShape 5"/>
              <p:cNvCxnSpPr>
                <a:cxnSpLocks noChangeShapeType="1"/>
              </p:cNvCxnSpPr>
              <p:nvPr/>
            </p:nvCxnSpPr>
            <p:spPr bwMode="auto">
              <a:xfrm flipH="1">
                <a:off x="8880" y="8290"/>
                <a:ext cx="390" cy="416"/>
              </a:xfrm>
              <a:prstGeom prst="straightConnector1">
                <a:avLst/>
              </a:prstGeom>
              <a:noFill/>
              <a:ln w="28575">
                <a:solidFill>
                  <a:srgbClr val="000000"/>
                </a:solidFill>
                <a:round/>
                <a:headEnd/>
                <a:tailEnd type="triangle" w="med" len="med"/>
              </a:ln>
            </p:spPr>
          </p:cxnSp>
          <p:cxnSp>
            <p:nvCxnSpPr>
              <p:cNvPr id="1030" name="AutoShape 6"/>
              <p:cNvCxnSpPr>
                <a:cxnSpLocks noChangeShapeType="1"/>
              </p:cNvCxnSpPr>
              <p:nvPr/>
            </p:nvCxnSpPr>
            <p:spPr bwMode="auto">
              <a:xfrm flipV="1">
                <a:off x="7725" y="9294"/>
                <a:ext cx="705" cy="811"/>
              </a:xfrm>
              <a:prstGeom prst="straightConnector1">
                <a:avLst/>
              </a:prstGeom>
              <a:noFill/>
              <a:ln w="28575">
                <a:solidFill>
                  <a:srgbClr val="000000"/>
                </a:solidFill>
                <a:round/>
                <a:headEnd/>
                <a:tailEnd type="triangle" w="med" len="med"/>
              </a:ln>
            </p:spPr>
          </p:cxnSp>
          <p:cxnSp>
            <p:nvCxnSpPr>
              <p:cNvPr id="1031" name="AutoShape 7"/>
              <p:cNvCxnSpPr>
                <a:cxnSpLocks noChangeShapeType="1"/>
              </p:cNvCxnSpPr>
              <p:nvPr/>
            </p:nvCxnSpPr>
            <p:spPr bwMode="auto">
              <a:xfrm flipV="1">
                <a:off x="5925" y="9726"/>
                <a:ext cx="540" cy="27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flipV="1">
                <a:off x="5925" y="8844"/>
                <a:ext cx="540" cy="45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H="1" flipV="1">
                <a:off x="10035" y="9084"/>
                <a:ext cx="540" cy="330"/>
              </a:xfrm>
              <a:prstGeom prst="straightConnector1">
                <a:avLst/>
              </a:prstGeom>
              <a:noFill/>
              <a:ln w="28575">
                <a:solidFill>
                  <a:srgbClr val="000000"/>
                </a:solidFill>
                <a:round/>
                <a:headEnd/>
                <a:tailEnd type="triangle" w="med" len="med"/>
              </a:ln>
            </p:spPr>
          </p:cxnSp>
          <p:cxnSp>
            <p:nvCxnSpPr>
              <p:cNvPr id="1034" name="AutoShape 10"/>
              <p:cNvCxnSpPr>
                <a:cxnSpLocks noChangeShapeType="1"/>
              </p:cNvCxnSpPr>
              <p:nvPr/>
            </p:nvCxnSpPr>
            <p:spPr bwMode="auto">
              <a:xfrm flipH="1" flipV="1">
                <a:off x="10035" y="10000"/>
                <a:ext cx="540" cy="330"/>
              </a:xfrm>
              <a:prstGeom prst="straightConnector1">
                <a:avLst/>
              </a:prstGeom>
              <a:noFill/>
              <a:ln w="28575">
                <a:solidFill>
                  <a:srgbClr val="000000"/>
                </a:solidFill>
                <a:round/>
                <a:headEnd/>
                <a:tailEnd type="triangle" w="med" len="med"/>
              </a:ln>
            </p:spPr>
          </p:cxnSp>
        </p:grpSp>
        <p:sp>
          <p:nvSpPr>
            <p:cNvPr id="1035" name="AutoShape 11"/>
            <p:cNvSpPr>
              <a:spLocks noChangeArrowheads="1"/>
            </p:cNvSpPr>
            <p:nvPr/>
          </p:nvSpPr>
          <p:spPr bwMode="auto">
            <a:xfrm>
              <a:off x="1455" y="1077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Arrowheads="1"/>
            </p:cNvSpPr>
            <p:nvPr/>
          </p:nvSpPr>
          <p:spPr bwMode="auto">
            <a:xfrm>
              <a:off x="1455" y="1152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6810" y="950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8385" y="10884"/>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AutoShape 15"/>
            <p:cNvSpPr>
              <a:spLocks noChangeArrowheads="1"/>
            </p:cNvSpPr>
            <p:nvPr/>
          </p:nvSpPr>
          <p:spPr bwMode="auto">
            <a:xfrm>
              <a:off x="8385" y="1171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AutoShape 16"/>
            <p:cNvSpPr>
              <a:spLocks noChangeArrowheads="1"/>
            </p:cNvSpPr>
            <p:nvPr/>
          </p:nvSpPr>
          <p:spPr bwMode="auto">
            <a:xfrm>
              <a:off x="4770" y="11800"/>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5" name="Rectangle 31"/>
          <p:cNvSpPr>
            <a:spLocks noChangeArrowheads="1"/>
          </p:cNvSpPr>
          <p:nvPr/>
        </p:nvSpPr>
        <p:spPr bwMode="auto">
          <a:xfrm>
            <a:off x="0" y="33294"/>
            <a:ext cx="170141" cy="362037"/>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0"/>
            <a:ext cx="9144000" cy="639036"/>
          </a:xfrm>
          <a:prstGeom prst="rect">
            <a:avLst/>
          </a:prstGeom>
          <a:solidFill>
            <a:srgbClr val="FF0000"/>
          </a:solid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kumimoji="0" lang="en-US" sz="360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Label the DNA molecule shown below.</a:t>
            </a:r>
            <a:endParaRPr kumimoji="0" lang="en-US" sz="3600" i="0" u="none" strike="noStrike" cap="none" normalizeH="0" baseline="0" dirty="0" smtClean="0">
              <a:ln>
                <a:noFill/>
              </a:ln>
              <a:solidFill>
                <a:schemeClr val="tx1"/>
              </a:solidFill>
              <a:effectLst/>
              <a:latin typeface="Impact" pitchFamily="34" charset="0"/>
              <a:cs typeface="Times New Roman" pitchFamily="18" charset="0"/>
            </a:endParaRPr>
          </a:p>
        </p:txBody>
      </p:sp>
      <p:sp>
        <p:nvSpPr>
          <p:cNvPr id="34" name="Rectangle 32"/>
          <p:cNvSpPr>
            <a:spLocks noChangeArrowheads="1"/>
          </p:cNvSpPr>
          <p:nvPr/>
        </p:nvSpPr>
        <p:spPr bwMode="auto">
          <a:xfrm>
            <a:off x="5354782" y="2335411"/>
            <a:ext cx="1769425"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BACKBONE</a:t>
            </a:r>
            <a:endParaRPr lang="en-US" sz="2200" dirty="0" smtClean="0">
              <a:latin typeface="Times New Roman" pitchFamily="18" charset="0"/>
              <a:cs typeface="Times New Roman" pitchFamily="18" charset="0"/>
            </a:endParaRPr>
          </a:p>
        </p:txBody>
      </p:sp>
      <p:sp>
        <p:nvSpPr>
          <p:cNvPr id="35" name="Rectangle 32"/>
          <p:cNvSpPr>
            <a:spLocks noChangeArrowheads="1"/>
          </p:cNvSpPr>
          <p:nvPr/>
        </p:nvSpPr>
        <p:spPr bwMode="auto">
          <a:xfrm>
            <a:off x="6948054" y="4478536"/>
            <a:ext cx="1460482"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ADENINE</a:t>
            </a:r>
            <a:endParaRPr lang="en-US" sz="2200" dirty="0" smtClean="0">
              <a:latin typeface="Times New Roman" pitchFamily="18" charset="0"/>
              <a:cs typeface="Times New Roman" pitchFamily="18" charset="0"/>
            </a:endParaRPr>
          </a:p>
        </p:txBody>
      </p:sp>
      <p:sp>
        <p:nvSpPr>
          <p:cNvPr id="36" name="Rectangle 32"/>
          <p:cNvSpPr>
            <a:spLocks noChangeArrowheads="1"/>
          </p:cNvSpPr>
          <p:nvPr/>
        </p:nvSpPr>
        <p:spPr bwMode="auto">
          <a:xfrm>
            <a:off x="6948054" y="3692724"/>
            <a:ext cx="1536260"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THYMINE</a:t>
            </a:r>
            <a:endParaRPr lang="en-US" sz="2200" dirty="0" smtClean="0">
              <a:latin typeface="Times New Roman" pitchFamily="18" charset="0"/>
              <a:cs typeface="Times New Roman" pitchFamily="18" charset="0"/>
            </a:endParaRPr>
          </a:p>
        </p:txBody>
      </p:sp>
      <p:sp>
        <p:nvSpPr>
          <p:cNvPr id="37" name="Rectangle 32"/>
          <p:cNvSpPr>
            <a:spLocks noChangeArrowheads="1"/>
          </p:cNvSpPr>
          <p:nvPr/>
        </p:nvSpPr>
        <p:spPr bwMode="auto">
          <a:xfrm>
            <a:off x="3345873" y="454997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N BONDS</a:t>
            </a:r>
            <a:endParaRPr lang="en-US" sz="2200" dirty="0" smtClean="0">
              <a:latin typeface="Times New Roman" pitchFamily="18" charset="0"/>
              <a:cs typeface="Times New Roman" pitchFamily="18" charset="0"/>
            </a:endParaRPr>
          </a:p>
        </p:txBody>
      </p:sp>
      <p:sp>
        <p:nvSpPr>
          <p:cNvPr id="38" name="Rectangle 32"/>
          <p:cNvSpPr>
            <a:spLocks noChangeArrowheads="1"/>
          </p:cNvSpPr>
          <p:nvPr/>
        </p:nvSpPr>
        <p:spPr bwMode="auto">
          <a:xfrm>
            <a:off x="297873" y="3549849"/>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CYTOSINE</a:t>
            </a:r>
            <a:endParaRPr lang="en-US" sz="2200" dirty="0" smtClean="0">
              <a:latin typeface="Times New Roman" pitchFamily="18" charset="0"/>
              <a:cs typeface="Times New Roman" pitchFamily="18" charset="0"/>
            </a:endParaRPr>
          </a:p>
        </p:txBody>
      </p:sp>
      <p:sp>
        <p:nvSpPr>
          <p:cNvPr id="39" name="Rectangle 32"/>
          <p:cNvSpPr>
            <a:spLocks noChangeArrowheads="1"/>
          </p:cNvSpPr>
          <p:nvPr/>
        </p:nvSpPr>
        <p:spPr bwMode="auto">
          <a:xfrm>
            <a:off x="367145" y="426422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GUANINE</a:t>
            </a:r>
            <a:endParaRPr lang="en-US" sz="2200" dirty="0" smtClean="0">
              <a:latin typeface="Times New Roman" pitchFamily="18" charset="0"/>
              <a:cs typeface="Times New Roman" pitchFamily="18" charset="0"/>
            </a:endParaRPr>
          </a:p>
        </p:txBody>
      </p:sp>
      <p:sp>
        <p:nvSpPr>
          <p:cNvPr id="25" name="TextBox 24"/>
          <p:cNvSpPr txBox="1"/>
          <p:nvPr/>
        </p:nvSpPr>
        <p:spPr>
          <a:xfrm>
            <a:off x="152400" y="838200"/>
            <a:ext cx="8991600" cy="707886"/>
          </a:xfrm>
          <a:prstGeom prst="rect">
            <a:avLst/>
          </a:prstGeom>
          <a:noFill/>
        </p:spPr>
        <p:txBody>
          <a:bodyPr wrap="square" rtlCol="0">
            <a:spAutoFit/>
          </a:bodyPr>
          <a:lstStyle/>
          <a:p>
            <a:pPr algn="ctr"/>
            <a:r>
              <a:rPr lang="en-US" sz="2000" b="1" dirty="0" smtClean="0"/>
              <a:t>Word List:  </a:t>
            </a:r>
          </a:p>
          <a:p>
            <a:pPr algn="ctr"/>
            <a:r>
              <a:rPr lang="en-US" sz="2000" b="1" dirty="0" smtClean="0"/>
              <a:t>Cytosine       Adenine       Thymine       Guanine        Backbone     Nitrogen (N) Bonds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How is DNA used as evidence?</a:t>
            </a:r>
            <a:endParaRPr lang="en-US" sz="3600" dirty="0">
              <a:latin typeface="Impact" pitchFamily="34" charset="0"/>
            </a:endParaRPr>
          </a:p>
        </p:txBody>
      </p:sp>
      <p:sp>
        <p:nvSpPr>
          <p:cNvPr id="4" name="TextBox 3"/>
          <p:cNvSpPr txBox="1"/>
          <p:nvPr/>
        </p:nvSpPr>
        <p:spPr>
          <a:xfrm>
            <a:off x="152400" y="749474"/>
            <a:ext cx="8839200" cy="3170099"/>
          </a:xfrm>
          <a:prstGeom prst="rect">
            <a:avLst/>
          </a:prstGeom>
          <a:no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person’s </a:t>
            </a:r>
            <a:r>
              <a:rPr lang="en-US" sz="2000" dirty="0">
                <a:latin typeface="Times New Roman" pitchFamily="18" charset="0"/>
                <a:cs typeface="Times New Roman" pitchFamily="18" charset="0"/>
              </a:rPr>
              <a:t>DNA is </a:t>
            </a:r>
            <a:r>
              <a:rPr lang="en-US" sz="2000" b="1" dirty="0">
                <a:latin typeface="Times New Roman" pitchFamily="18" charset="0"/>
                <a:cs typeface="Times New Roman" pitchFamily="18" charset="0"/>
              </a:rPr>
              <a:t>different</a:t>
            </a:r>
            <a:r>
              <a:rPr lang="en-US" sz="2000" dirty="0">
                <a:latin typeface="Times New Roman" pitchFamily="18" charset="0"/>
                <a:cs typeface="Times New Roman" pitchFamily="18" charset="0"/>
              </a:rPr>
              <a:t> from other people (except identical </a:t>
            </a:r>
            <a:r>
              <a:rPr lang="en-US" sz="2000" dirty="0" smtClean="0">
                <a:latin typeface="Times New Roman" pitchFamily="18" charset="0"/>
                <a:cs typeface="Times New Roman" pitchFamily="18" charset="0"/>
              </a:rPr>
              <a:t>twins).</a:t>
            </a:r>
          </a:p>
          <a:p>
            <a:pPr algn="just"/>
            <a:endParaRPr lang="en-US" sz="12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DNA </a:t>
            </a:r>
            <a:r>
              <a:rPr lang="en-US" sz="2000" dirty="0">
                <a:latin typeface="Times New Roman" pitchFamily="18" charset="0"/>
                <a:cs typeface="Times New Roman" pitchFamily="18" charset="0"/>
              </a:rPr>
              <a:t>collected from a crime scene can either link a </a:t>
            </a:r>
            <a:r>
              <a:rPr lang="en-US" sz="2000" b="1" dirty="0">
                <a:latin typeface="Times New Roman" pitchFamily="18" charset="0"/>
                <a:cs typeface="Times New Roman" pitchFamily="18" charset="0"/>
              </a:rPr>
              <a:t>suspect to the evidence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eliminate a suspect</a:t>
            </a:r>
            <a:r>
              <a:rPr lang="en-US" sz="2000" dirty="0">
                <a:latin typeface="Times New Roman" pitchFamily="18" charset="0"/>
                <a:cs typeface="Times New Roman" pitchFamily="18" charset="0"/>
              </a:rPr>
              <a:t>, similar to the use of fingerprints.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a:t>
            </a:r>
            <a:r>
              <a:rPr lang="en-US" sz="2000" b="1" dirty="0" smtClean="0">
                <a:latin typeface="Times New Roman" pitchFamily="18" charset="0"/>
                <a:cs typeface="Times New Roman" pitchFamily="18" charset="0"/>
              </a:rPr>
              <a:t>can </a:t>
            </a:r>
            <a:r>
              <a:rPr lang="en-US" sz="2000" b="1" dirty="0">
                <a:latin typeface="Times New Roman" pitchFamily="18" charset="0"/>
                <a:cs typeface="Times New Roman" pitchFamily="18" charset="0"/>
              </a:rPr>
              <a:t>identify a </a:t>
            </a:r>
            <a:r>
              <a:rPr lang="en-US" sz="2000" b="1" dirty="0" smtClean="0">
                <a:latin typeface="Times New Roman" pitchFamily="18" charset="0"/>
                <a:cs typeface="Times New Roman" pitchFamily="18" charset="0"/>
              </a:rPr>
              <a:t>victim </a:t>
            </a:r>
            <a:r>
              <a:rPr lang="en-US" sz="2000" dirty="0">
                <a:latin typeface="Times New Roman" pitchFamily="18" charset="0"/>
                <a:cs typeface="Times New Roman" pitchFamily="18" charset="0"/>
              </a:rPr>
              <a:t>through DNA from relatives, even when no body can be found.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smtClean="0">
                <a:latin typeface="Times New Roman" pitchFamily="18" charset="0"/>
                <a:cs typeface="Times New Roman" pitchFamily="18" charset="0"/>
              </a:rPr>
              <a:t>link crime scenes </a:t>
            </a:r>
            <a:r>
              <a:rPr lang="en-US" sz="2000" dirty="0" smtClean="0">
                <a:latin typeface="Times New Roman" pitchFamily="18" charset="0"/>
                <a:cs typeface="Times New Roman" pitchFamily="18" charset="0"/>
              </a:rPr>
              <a:t>together by linking the </a:t>
            </a:r>
            <a:r>
              <a:rPr lang="en-US" sz="2000" dirty="0">
                <a:latin typeface="Times New Roman" pitchFamily="18" charset="0"/>
                <a:cs typeface="Times New Roman" pitchFamily="18" charset="0"/>
              </a:rPr>
              <a:t>same perpetrator </a:t>
            </a:r>
            <a:r>
              <a:rPr lang="en-US" sz="2000" dirty="0" smtClean="0">
                <a:latin typeface="Times New Roman" pitchFamily="18" charset="0"/>
                <a:cs typeface="Times New Roman" pitchFamily="18" charset="0"/>
              </a:rPr>
              <a:t>to different scenes locally</a:t>
            </a:r>
            <a:r>
              <a:rPr lang="en-US" sz="2000" dirty="0">
                <a:latin typeface="Times New Roman" pitchFamily="18" charset="0"/>
                <a:cs typeface="Times New Roman" pitchFamily="18" charset="0"/>
              </a:rPr>
              <a:t>, statewide, and across the </a:t>
            </a:r>
            <a:r>
              <a:rPr lang="en-US" sz="2000" dirty="0" smtClean="0">
                <a:latin typeface="Times New Roman" pitchFamily="18" charset="0"/>
                <a:cs typeface="Times New Roman" pitchFamily="18" charset="0"/>
              </a:rPr>
              <a:t>nation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pic>
        <p:nvPicPr>
          <p:cNvPr id="8" name="Picture 7" descr="dnavsfingerprint.gif"/>
          <p:cNvPicPr/>
          <p:nvPr/>
        </p:nvPicPr>
        <p:blipFill>
          <a:blip r:embed="rId2" cstate="print"/>
          <a:stretch>
            <a:fillRect/>
          </a:stretch>
        </p:blipFill>
        <p:spPr>
          <a:xfrm>
            <a:off x="6934200" y="3810000"/>
            <a:ext cx="1981200" cy="2590800"/>
          </a:xfrm>
          <a:prstGeom prst="rect">
            <a:avLst/>
          </a:prstGeom>
          <a:ln w="28575">
            <a:solidFill>
              <a:schemeClr val="tx1"/>
            </a:solidFill>
          </a:ln>
        </p:spPr>
      </p:pic>
      <p:sp>
        <p:nvSpPr>
          <p:cNvPr id="9" name="TextBox 8"/>
          <p:cNvSpPr txBox="1"/>
          <p:nvPr/>
        </p:nvSpPr>
        <p:spPr>
          <a:xfrm>
            <a:off x="152400" y="4114800"/>
            <a:ext cx="6629400" cy="2246769"/>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place </a:t>
            </a:r>
            <a:r>
              <a:rPr lang="en-US" sz="2000" b="1" dirty="0" smtClean="0">
                <a:latin typeface="Times New Roman" pitchFamily="18" charset="0"/>
                <a:cs typeface="Times New Roman" pitchFamily="18" charset="0"/>
              </a:rPr>
              <a:t>an individual </a:t>
            </a:r>
            <a:r>
              <a:rPr lang="en-US" sz="2000" b="1" dirty="0">
                <a:latin typeface="Times New Roman" pitchFamily="18" charset="0"/>
                <a:cs typeface="Times New Roman" pitchFamily="18" charset="0"/>
              </a:rPr>
              <a:t>at a crime scene</a:t>
            </a:r>
            <a:r>
              <a:rPr lang="en-US" sz="2000" dirty="0">
                <a:latin typeface="Times New Roman" pitchFamily="18" charset="0"/>
                <a:cs typeface="Times New Roman" pitchFamily="18" charset="0"/>
              </a:rPr>
              <a:t>, in a </a:t>
            </a:r>
            <a:r>
              <a:rPr lang="en-US" sz="2000" b="1" dirty="0">
                <a:latin typeface="Times New Roman" pitchFamily="18" charset="0"/>
                <a:cs typeface="Times New Roman" pitchFamily="18" charset="0"/>
              </a:rPr>
              <a:t>home</a:t>
            </a:r>
            <a:r>
              <a:rPr lang="en-US" sz="2000" dirty="0">
                <a:latin typeface="Times New Roman" pitchFamily="18" charset="0"/>
                <a:cs typeface="Times New Roman" pitchFamily="18" charset="0"/>
              </a:rPr>
              <a:t>, or in a </a:t>
            </a:r>
            <a:r>
              <a:rPr lang="en-US" sz="2000" b="1" dirty="0">
                <a:latin typeface="Times New Roman" pitchFamily="18" charset="0"/>
                <a:cs typeface="Times New Roman" pitchFamily="18" charset="0"/>
              </a:rPr>
              <a:t>room</a:t>
            </a:r>
            <a:r>
              <a:rPr lang="en-US" sz="2000" dirty="0">
                <a:latin typeface="Times New Roman" pitchFamily="18" charset="0"/>
                <a:cs typeface="Times New Roman" pitchFamily="18" charset="0"/>
              </a:rPr>
              <a:t> where the suspect claimed not to have been.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refute a claim of self-defense</a:t>
            </a:r>
            <a:r>
              <a:rPr lang="en-US" sz="2000" dirty="0">
                <a:latin typeface="Times New Roman" pitchFamily="18" charset="0"/>
                <a:cs typeface="Times New Roman" pitchFamily="18" charset="0"/>
              </a:rPr>
              <a:t> and put a weapon in the suspect's hand.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change a story from an </a:t>
            </a:r>
            <a:r>
              <a:rPr lang="en-US" sz="2000" b="1" dirty="0">
                <a:latin typeface="Times New Roman" pitchFamily="18" charset="0"/>
                <a:cs typeface="Times New Roman" pitchFamily="18" charset="0"/>
              </a:rPr>
              <a:t>alibi</a:t>
            </a:r>
            <a:r>
              <a:rPr lang="en-US" sz="2000" dirty="0">
                <a:latin typeface="Times New Roman" pitchFamily="18" charset="0"/>
                <a:cs typeface="Times New Roman" pitchFamily="18" charset="0"/>
              </a:rPr>
              <a:t> to one of </a:t>
            </a:r>
            <a:r>
              <a:rPr lang="en-US" sz="2000" b="1" dirty="0">
                <a:latin typeface="Times New Roman" pitchFamily="18" charset="0"/>
                <a:cs typeface="Times New Roman" pitchFamily="18" charset="0"/>
              </a:rPr>
              <a:t>consent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5361" name="Rectangle 1"/>
          <p:cNvSpPr>
            <a:spLocks noChangeArrowheads="1"/>
          </p:cNvSpPr>
          <p:nvPr/>
        </p:nvSpPr>
        <p:spPr bwMode="auto">
          <a:xfrm>
            <a:off x="2087987" y="6582489"/>
            <a:ext cx="496802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Strand Image &amp;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Tracy\AppData\Local\Microsoft\Windows\Temporary Internet Files\Content.IE5\SAAX5UXQ\MC900432653[1].png">
            <a:hlinkClick r:id="rId4"/>
          </p:cNvPr>
          <p:cNvPicPr>
            <a:picLocks noChangeAspect="1" noChangeArrowheads="1"/>
          </p:cNvPicPr>
          <p:nvPr/>
        </p:nvPicPr>
        <p:blipFill>
          <a:blip r:embed="rId5" cstate="print"/>
          <a:srcRect/>
          <a:stretch>
            <a:fillRect/>
          </a:stretch>
        </p:blipFill>
        <p:spPr bwMode="auto">
          <a:xfrm>
            <a:off x="8001000" y="-152400"/>
            <a:ext cx="990457" cy="9904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factors affect DNA evidence?</a:t>
            </a:r>
            <a:endParaRPr lang="en-US" sz="3600" dirty="0">
              <a:latin typeface="Impact" pitchFamily="34" charset="0"/>
            </a:endParaRPr>
          </a:p>
        </p:txBody>
      </p:sp>
      <p:sp>
        <p:nvSpPr>
          <p:cNvPr id="4" name="TextBox 3"/>
          <p:cNvSpPr txBox="1"/>
          <p:nvPr/>
        </p:nvSpPr>
        <p:spPr>
          <a:xfrm>
            <a:off x="152400" y="749474"/>
            <a:ext cx="8686800"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factors can affect the DNA left at a crime scene, </a:t>
            </a:r>
            <a:r>
              <a:rPr lang="en-US" sz="2000" dirty="0" smtClean="0">
                <a:latin typeface="Times New Roman" pitchFamily="18" charset="0"/>
                <a:cs typeface="Times New Roman" pitchFamily="18" charset="0"/>
              </a:rPr>
              <a:t>such as </a:t>
            </a:r>
            <a:r>
              <a:rPr lang="en-US" sz="2000" b="1" dirty="0" smtClean="0">
                <a:latin typeface="Times New Roman" pitchFamily="18" charset="0"/>
                <a:cs typeface="Times New Roman" pitchFamily="18" charset="0"/>
              </a:rPr>
              <a:t>environmental </a:t>
            </a:r>
            <a:r>
              <a:rPr lang="en-US" sz="2000" b="1" dirty="0">
                <a:latin typeface="Times New Roman" pitchFamily="18" charset="0"/>
                <a:cs typeface="Times New Roman" pitchFamily="18" charset="0"/>
              </a:rPr>
              <a:t>factors </a:t>
            </a:r>
            <a:r>
              <a:rPr lang="en-US" sz="2000" dirty="0">
                <a:latin typeface="Times New Roman" pitchFamily="18" charset="0"/>
                <a:cs typeface="Times New Roman" pitchFamily="18" charset="0"/>
              </a:rPr>
              <a:t>(e.g., heat, sunlight, moisture, bacteria, and mold). Therefore, not all DNA evidence will result in a usable DNA profile. Further, DNA testing cannot identify when the suspect was at the crime scene or for how long. </a:t>
            </a:r>
          </a:p>
          <a:p>
            <a:r>
              <a:rPr lang="en-US" sz="2000" dirty="0"/>
              <a:t> </a:t>
            </a:r>
          </a:p>
        </p:txBody>
      </p:sp>
      <p:sp>
        <p:nvSpPr>
          <p:cNvPr id="15361" name="Rectangle 1"/>
          <p:cNvSpPr>
            <a:spLocks noChangeArrowheads="1"/>
          </p:cNvSpPr>
          <p:nvPr/>
        </p:nvSpPr>
        <p:spPr bwMode="auto">
          <a:xfrm>
            <a:off x="0" y="6611779"/>
            <a:ext cx="40479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 10"/>
          <p:cNvGrpSpPr/>
          <p:nvPr/>
        </p:nvGrpSpPr>
        <p:grpSpPr>
          <a:xfrm>
            <a:off x="0" y="2286000"/>
            <a:ext cx="9144000" cy="2624792"/>
            <a:chOff x="0" y="2286000"/>
            <a:chExt cx="9144000" cy="2624792"/>
          </a:xfrm>
        </p:grpSpPr>
        <p:sp>
          <p:nvSpPr>
            <p:cNvPr id="9" name="TextBox 8"/>
            <p:cNvSpPr txBox="1"/>
            <p:nvPr/>
          </p:nvSpPr>
          <p:spPr>
            <a:xfrm>
              <a:off x="152400" y="2971800"/>
              <a:ext cx="87630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CODIS</a:t>
              </a:r>
              <a:r>
                <a:rPr lang="en-US" sz="2000" dirty="0" smtClean="0">
                  <a:latin typeface="Times New Roman" pitchFamily="18" charset="0"/>
                  <a:cs typeface="Times New Roman" pitchFamily="18" charset="0"/>
                </a:rPr>
                <a:t> stands for </a:t>
              </a:r>
              <a:r>
                <a:rPr lang="en-US" sz="2000" b="1" u="sng" dirty="0" err="1" smtClean="0">
                  <a:latin typeface="Times New Roman" pitchFamily="18" charset="0"/>
                  <a:cs typeface="Times New Roman" pitchFamily="18" charset="0"/>
                </a:rPr>
                <a:t>CO</a:t>
              </a:r>
              <a:r>
                <a:rPr lang="en-US" sz="2000" b="1" dirty="0" err="1" smtClean="0">
                  <a:latin typeface="Times New Roman" pitchFamily="18" charset="0"/>
                  <a:cs typeface="Times New Roman" pitchFamily="18" charset="0"/>
                </a:rPr>
                <a:t>mbined</a:t>
              </a:r>
              <a:r>
                <a:rPr lang="en-US" sz="2000" b="1"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a:t>
              </a:r>
              <a:r>
                <a:rPr lang="en-US" sz="2000" b="1" dirty="0" smtClean="0">
                  <a:latin typeface="Times New Roman" pitchFamily="18" charset="0"/>
                  <a:cs typeface="Times New Roman" pitchFamily="18" charset="0"/>
                </a:rPr>
                <a:t>NA </a:t>
              </a:r>
              <a:r>
                <a:rPr lang="en-US" sz="2000" b="1" u="sng"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ndex </a:t>
              </a:r>
              <a:r>
                <a:rPr lang="en-US" sz="2000" b="1" u="sng" dirty="0" smtClean="0">
                  <a:latin typeface="Times New Roman" pitchFamily="18" charset="0"/>
                  <a:cs typeface="Times New Roman" pitchFamily="18" charset="0"/>
                </a:rPr>
                <a:t>S</a:t>
              </a:r>
              <a:r>
                <a:rPr lang="en-US" sz="2000" b="1" dirty="0" smtClean="0">
                  <a:latin typeface="Times New Roman" pitchFamily="18" charset="0"/>
                  <a:cs typeface="Times New Roman" pitchFamily="18" charset="0"/>
                </a:rPr>
                <a:t>ystem</a:t>
              </a:r>
              <a:r>
                <a:rPr lang="en-US" sz="2000" dirty="0" smtClean="0">
                  <a:latin typeface="Times New Roman" pitchFamily="18" charset="0"/>
                  <a:cs typeface="Times New Roman" pitchFamily="18" charset="0"/>
                </a:rPr>
                <a:t>, which is an electronic database of DNA profiles that can identify suspects. DNA profiles from individuals convicted of certain crimes, such as rape, murder, and child abuse, are entered into CODIS and help officers identify possible suspects when no prior suspect existed.</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7" name="Rectangle 1"/>
            <p:cNvSpPr>
              <a:spLocks noChangeArrowheads="1"/>
            </p:cNvSpPr>
            <p:nvPr/>
          </p:nvSpPr>
          <p:spPr bwMode="auto">
            <a:xfrm>
              <a:off x="0" y="22860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is CODIS?</a:t>
              </a:r>
              <a:endParaRPr lang="en-US" sz="3600" dirty="0">
                <a:latin typeface="Impact" pitchFamily="34" charset="0"/>
              </a:endParaRPr>
            </a:p>
          </p:txBody>
        </p:sp>
      </p:grpSp>
      <p:sp>
        <p:nvSpPr>
          <p:cNvPr id="16386" name="Text Box 2"/>
          <p:cNvSpPr txBox="1">
            <a:spLocks noChangeArrowheads="1"/>
          </p:cNvSpPr>
          <p:nvPr/>
        </p:nvSpPr>
        <p:spPr bwMode="auto">
          <a:xfrm>
            <a:off x="838200" y="4800600"/>
            <a:ext cx="5105400" cy="1524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Did you know?</a:t>
            </a:r>
          </a:p>
          <a:p>
            <a:pPr marL="0" marR="0" lvl="0" indent="0" algn="just"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Each human cell contains three billion DNA base pairs. Our unique DNA amounts to 0.1% or 3 million base pairs. </a:t>
            </a:r>
          </a:p>
        </p:txBody>
      </p:sp>
      <p:pic>
        <p:nvPicPr>
          <p:cNvPr id="10" name="Picture 9" descr="C:\Users\Tracy\AppData\Local\Microsoft\Windows\Temporary Internet Files\Content.IE5\80O0PNB0\MC900360664[1].wmf"/>
          <p:cNvPicPr/>
          <p:nvPr/>
        </p:nvPicPr>
        <p:blipFill>
          <a:blip r:embed="rId3" cstate="print"/>
          <a:srcRect/>
          <a:stretch>
            <a:fillRect/>
          </a:stretch>
        </p:blipFill>
        <p:spPr bwMode="auto">
          <a:xfrm rot="1567181">
            <a:off x="6034176" y="4505036"/>
            <a:ext cx="1473103" cy="2137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68" y="6553200"/>
            <a:ext cx="5867400" cy="246221"/>
          </a:xfrm>
          <a:prstGeom prst="rect">
            <a:avLst/>
          </a:prstGeom>
        </p:spPr>
        <p:txBody>
          <a:bodyPr wrap="square">
            <a:spAutoFit/>
          </a:bodyPr>
          <a:lstStyle/>
          <a:p>
            <a:pPr algn="ctr"/>
            <a:r>
              <a:rPr lang="en-US" sz="1000" dirty="0" smtClean="0"/>
              <a:t>Information &amp; image from http://www.teachersdomain.org/resource/tdc02.sci.life.gen.lp_dnamysteries/</a:t>
            </a:r>
            <a:endParaRPr lang="en-US" sz="1000" dirty="0"/>
          </a:p>
        </p:txBody>
      </p:sp>
      <p:grpSp>
        <p:nvGrpSpPr>
          <p:cNvPr id="13" name="Group 12"/>
          <p:cNvGrpSpPr/>
          <p:nvPr/>
        </p:nvGrpSpPr>
        <p:grpSpPr>
          <a:xfrm>
            <a:off x="3810000" y="228600"/>
            <a:ext cx="4648200" cy="6248400"/>
            <a:chOff x="3810000" y="228600"/>
            <a:chExt cx="4648200" cy="6248400"/>
          </a:xfrm>
        </p:grpSpPr>
        <p:pic>
          <p:nvPicPr>
            <p:cNvPr id="2051" name="Picture 3"/>
            <p:cNvPicPr>
              <a:picLocks noChangeAspect="1" noChangeArrowheads="1"/>
            </p:cNvPicPr>
            <p:nvPr/>
          </p:nvPicPr>
          <p:blipFill>
            <a:blip r:embed="rId2" cstate="print"/>
            <a:srcRect l="80000" t="16296" r="11667" b="12593"/>
            <a:stretch>
              <a:fillRect/>
            </a:stretch>
          </p:blipFill>
          <p:spPr bwMode="auto">
            <a:xfrm>
              <a:off x="3810000" y="228600"/>
              <a:ext cx="1295400" cy="6217920"/>
            </a:xfrm>
            <a:prstGeom prst="rect">
              <a:avLst/>
            </a:prstGeom>
            <a:noFill/>
            <a:ln w="9525">
              <a:noFill/>
              <a:miter lim="800000"/>
              <a:headEnd/>
              <a:tailEnd/>
            </a:ln>
          </p:spPr>
        </p:pic>
        <p:sp>
          <p:nvSpPr>
            <p:cNvPr id="8" name="TextBox 7"/>
            <p:cNvSpPr txBox="1"/>
            <p:nvPr/>
          </p:nvSpPr>
          <p:spPr>
            <a:xfrm>
              <a:off x="4953000" y="4895671"/>
              <a:ext cx="35052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B. Whose your daddy?</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4953000" y="5276671"/>
              <a:ext cx="31242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Which sample is most likely to be the father?</a:t>
              </a:r>
            </a:p>
            <a:p>
              <a:pPr algn="ctr"/>
              <a:r>
                <a:rPr lang="en-US" sz="2400" b="1" dirty="0" smtClean="0">
                  <a:latin typeface="Times New Roman" pitchFamily="18" charset="0"/>
                  <a:cs typeface="Times New Roman" pitchFamily="18" charset="0"/>
                </a:rPr>
                <a:t>F1 or F2</a:t>
              </a:r>
              <a:endParaRPr lang="en-US" sz="2400" b="1" dirty="0">
                <a:latin typeface="Times New Roman" pitchFamily="18" charset="0"/>
                <a:cs typeface="Times New Roman" pitchFamily="18" charset="0"/>
              </a:endParaRPr>
            </a:p>
          </p:txBody>
        </p:sp>
      </p:grpSp>
      <p:grpSp>
        <p:nvGrpSpPr>
          <p:cNvPr id="14" name="Group 13"/>
          <p:cNvGrpSpPr/>
          <p:nvPr/>
        </p:nvGrpSpPr>
        <p:grpSpPr>
          <a:xfrm>
            <a:off x="5326380" y="147935"/>
            <a:ext cx="3581400" cy="4569262"/>
            <a:chOff x="5326380" y="147935"/>
            <a:chExt cx="3581400" cy="4569262"/>
          </a:xfrm>
        </p:grpSpPr>
        <p:pic>
          <p:nvPicPr>
            <p:cNvPr id="2050" name="Picture 2"/>
            <p:cNvPicPr>
              <a:picLocks noChangeAspect="1" noChangeArrowheads="1"/>
            </p:cNvPicPr>
            <p:nvPr/>
          </p:nvPicPr>
          <p:blipFill>
            <a:blip r:embed="rId2" cstate="print"/>
            <a:srcRect l="31667" t="38518" r="48333" b="15556"/>
            <a:stretch>
              <a:fillRect/>
            </a:stretch>
          </p:blipFill>
          <p:spPr bwMode="auto">
            <a:xfrm>
              <a:off x="5478780" y="304800"/>
              <a:ext cx="3276600" cy="4232275"/>
            </a:xfrm>
            <a:prstGeom prst="rect">
              <a:avLst/>
            </a:prstGeom>
            <a:noFill/>
            <a:ln w="9525">
              <a:noFill/>
              <a:miter lim="800000"/>
              <a:headEnd/>
              <a:tailEnd/>
            </a:ln>
          </p:spPr>
        </p:pic>
        <p:sp>
          <p:nvSpPr>
            <p:cNvPr id="11" name="TextBox 10"/>
            <p:cNvSpPr txBox="1"/>
            <p:nvPr/>
          </p:nvSpPr>
          <p:spPr>
            <a:xfrm>
              <a:off x="5562600" y="147935"/>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C. Identical or not?</a:t>
              </a:r>
              <a:endParaRPr lang="en-US" sz="2400" b="1" dirty="0">
                <a:solidFill>
                  <a:srgbClr val="FF0000"/>
                </a:solidFill>
                <a:latin typeface="Times New Roman" pitchFamily="18" charset="0"/>
                <a:cs typeface="Times New Roman" pitchFamily="18" charset="0"/>
              </a:endParaRPr>
            </a:p>
          </p:txBody>
        </p:sp>
        <p:sp>
          <p:nvSpPr>
            <p:cNvPr id="12" name="TextBox 11"/>
            <p:cNvSpPr txBox="1"/>
            <p:nvPr/>
          </p:nvSpPr>
          <p:spPr>
            <a:xfrm>
              <a:off x="5326380" y="3886200"/>
              <a:ext cx="35814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sets of twins are identical twins?</a:t>
              </a:r>
              <a:endParaRPr lang="en-US" sz="2400" b="1" dirty="0">
                <a:latin typeface="Times New Roman" pitchFamily="18" charset="0"/>
                <a:cs typeface="Times New Roman" pitchFamily="18" charset="0"/>
              </a:endParaRPr>
            </a:p>
          </p:txBody>
        </p:sp>
      </p:grpSp>
      <p:grpSp>
        <p:nvGrpSpPr>
          <p:cNvPr id="15" name="Group 14"/>
          <p:cNvGrpSpPr/>
          <p:nvPr/>
        </p:nvGrpSpPr>
        <p:grpSpPr>
          <a:xfrm>
            <a:off x="228600" y="228600"/>
            <a:ext cx="3383280" cy="6088797"/>
            <a:chOff x="228600" y="228600"/>
            <a:chExt cx="3383280" cy="6088797"/>
          </a:xfrm>
        </p:grpSpPr>
        <p:pic>
          <p:nvPicPr>
            <p:cNvPr id="10" name="Picture 2"/>
            <p:cNvPicPr>
              <a:picLocks noChangeAspect="1" noChangeArrowheads="1"/>
            </p:cNvPicPr>
            <p:nvPr/>
          </p:nvPicPr>
          <p:blipFill>
            <a:blip r:embed="rId3" cstate="print"/>
            <a:srcRect l="69351" t="17778" r="7500" b="18519"/>
            <a:stretch>
              <a:fillRect/>
            </a:stretch>
          </p:blipFill>
          <p:spPr bwMode="auto">
            <a:xfrm>
              <a:off x="228600" y="630269"/>
              <a:ext cx="3383280" cy="5237131"/>
            </a:xfrm>
            <a:prstGeom prst="rect">
              <a:avLst/>
            </a:prstGeom>
            <a:noFill/>
            <a:ln w="9525">
              <a:noFill/>
              <a:miter lim="800000"/>
              <a:headEnd/>
              <a:tailEnd/>
            </a:ln>
          </p:spPr>
        </p:pic>
        <p:sp>
          <p:nvSpPr>
            <p:cNvPr id="7" name="TextBox 6"/>
            <p:cNvSpPr txBox="1"/>
            <p:nvPr/>
          </p:nvSpPr>
          <p:spPr>
            <a:xfrm>
              <a:off x="312420" y="228600"/>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A. Who done it?</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304800" y="5486400"/>
              <a:ext cx="32766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suspect matches the bloodstain?</a:t>
              </a:r>
              <a:endParaRPr lang="en-US" sz="2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True or False?</a:t>
            </a:r>
            <a:endParaRPr lang="en-US" sz="3600" dirty="0">
              <a:latin typeface="Impact" pitchFamily="34" charset="0"/>
            </a:endParaRPr>
          </a:p>
        </p:txBody>
      </p:sp>
      <p:sp>
        <p:nvSpPr>
          <p:cNvPr id="4" name="TextBox 3"/>
          <p:cNvSpPr txBox="1"/>
          <p:nvPr/>
        </p:nvSpPr>
        <p:spPr>
          <a:xfrm>
            <a:off x="228600" y="968038"/>
            <a:ext cx="8686800" cy="390876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Which three statements below are true?</a:t>
            </a:r>
          </a:p>
          <a:p>
            <a:pPr algn="ct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The DNA in a man's blood is the same as the DNA in his skin cells and saliva.</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2. Each person's DNA is different from every other individual's.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3. DNA can be found in all the cells in our bodies except the blood cells.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4. DNA can have forensic value even if it is decades old.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5. DNA evidence was first used to get a conviction in a trial in 1987. </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1" name="Picture 3" descr="C:\Users\Tracy\AppData\Local\Microsoft\Windows\Temporary Internet Files\Content.IE5\IYXDRP67\MC910216354[1].png">
            <a:hlinkClick r:id="rId2"/>
          </p:cNvPr>
          <p:cNvPicPr>
            <a:picLocks noChangeAspect="1" noChangeArrowheads="1"/>
          </p:cNvPicPr>
          <p:nvPr/>
        </p:nvPicPr>
        <p:blipFill>
          <a:blip r:embed="rId3" cstate="print"/>
          <a:srcRect/>
          <a:stretch>
            <a:fillRect/>
          </a:stretch>
        </p:blipFill>
        <p:spPr bwMode="auto">
          <a:xfrm>
            <a:off x="457200" y="5105400"/>
            <a:ext cx="1749353" cy="1524000"/>
          </a:xfrm>
          <a:prstGeom prst="rect">
            <a:avLst/>
          </a:prstGeom>
          <a:noFill/>
        </p:spPr>
      </p:pic>
      <p:sp>
        <p:nvSpPr>
          <p:cNvPr id="12" name="TextBox 11"/>
          <p:cNvSpPr txBox="1"/>
          <p:nvPr/>
        </p:nvSpPr>
        <p:spPr>
          <a:xfrm>
            <a:off x="2209800" y="4800600"/>
            <a:ext cx="6629400" cy="1754326"/>
          </a:xfrm>
          <a:prstGeom prst="rect">
            <a:avLst/>
          </a:prstGeom>
          <a:noFill/>
        </p:spPr>
        <p:txBody>
          <a:bodyPr wrap="square" rtlCol="0">
            <a:spAutoFit/>
          </a:bodyPr>
          <a:lstStyle/>
          <a:p>
            <a:r>
              <a:rPr lang="en-US" sz="2000" dirty="0" smtClean="0">
                <a:latin typeface="Times New Roman" pitchFamily="18" charset="0"/>
                <a:cs typeface="Times New Roman" pitchFamily="18" charset="0"/>
              </a:rPr>
              <a:t>Watch the video segment from </a:t>
            </a:r>
            <a:r>
              <a:rPr lang="en-US" sz="2000" i="1" dirty="0" smtClean="0">
                <a:latin typeface="Times New Roman" pitchFamily="18" charset="0"/>
                <a:cs typeface="Times New Roman" pitchFamily="18" charset="0"/>
              </a:rPr>
              <a:t>NOVA:</a:t>
            </a:r>
            <a:r>
              <a:rPr lang="en-US" sz="2000" dirty="0" smtClean="0">
                <a:latin typeface="Times New Roman" pitchFamily="18" charset="0"/>
                <a:cs typeface="Times New Roman" pitchFamily="18" charset="0"/>
              </a:rPr>
              <a:t> "The Killer's Trail" and be ready to answer the questions on the next slide. </a:t>
            </a:r>
          </a:p>
          <a:p>
            <a:endParaRPr lang="en-US" sz="2000"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Video available at </a:t>
            </a:r>
            <a:r>
              <a:rPr lang="en-US" sz="1600" i="1" dirty="0" smtClean="0">
                <a:latin typeface="Times New Roman" pitchFamily="18" charset="0"/>
                <a:cs typeface="Times New Roman" pitchFamily="18" charset="0"/>
                <a:hlinkClick r:id="rId2"/>
              </a:rPr>
              <a:t>http://www.teachersdomain.org/resource/tdc02.sci.life.gen.sheppard/</a:t>
            </a:r>
            <a:endParaRPr lang="en-US" sz="1600" i="1"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More information available at </a:t>
            </a:r>
            <a:r>
              <a:rPr lang="en-US" sz="1600" i="1" dirty="0" smtClean="0">
                <a:latin typeface="Times New Roman" pitchFamily="18" charset="0"/>
                <a:cs typeface="Times New Roman" pitchFamily="18" charset="0"/>
                <a:hlinkClick r:id="rId4"/>
              </a:rPr>
              <a:t>http://www.pbs.org/wgbh/nova/sheppard/</a:t>
            </a:r>
            <a:endParaRPr lang="en-US" sz="1600" i="1" dirty="0">
              <a:latin typeface="Times New Roman" pitchFamily="18" charset="0"/>
              <a:cs typeface="Times New Roman" pitchFamily="18" charset="0"/>
            </a:endParaRPr>
          </a:p>
        </p:txBody>
      </p:sp>
      <p:sp>
        <p:nvSpPr>
          <p:cNvPr id="14" name="Rectangle 13"/>
          <p:cNvSpPr/>
          <p:nvPr/>
        </p:nvSpPr>
        <p:spPr>
          <a:xfrm>
            <a:off x="152400" y="6613478"/>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8558" y="6517395"/>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1721" y="6709561"/>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Video Quiz</a:t>
            </a:r>
            <a:endParaRPr lang="en-US" sz="3600" dirty="0">
              <a:latin typeface="Impact" pitchFamily="34" charset="0"/>
            </a:endParaRPr>
          </a:p>
        </p:txBody>
      </p:sp>
      <p:sp>
        <p:nvSpPr>
          <p:cNvPr id="4" name="TextBox 3"/>
          <p:cNvSpPr txBox="1"/>
          <p:nvPr/>
        </p:nvSpPr>
        <p:spPr>
          <a:xfrm>
            <a:off x="152400" y="762000"/>
            <a:ext cx="8839200" cy="584775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Choose the best answer for each.</a:t>
            </a:r>
          </a:p>
          <a:p>
            <a:pPr algn="ctr"/>
            <a:endParaRPr lang="en-US" sz="2000" b="1" dirty="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1.  Who was the victim?</a:t>
            </a:r>
          </a:p>
          <a:p>
            <a:pPr>
              <a:lnSpc>
                <a:spcPct val="150000"/>
              </a:lnSpc>
            </a:pPr>
            <a:r>
              <a:rPr lang="en-US" sz="2000" dirty="0" smtClean="0">
                <a:latin typeface="Times New Roman" pitchFamily="18" charset="0"/>
                <a:cs typeface="Times New Roman" pitchFamily="18" charset="0"/>
              </a:rPr>
              <a:t>A.  Marilyn Sheppard	B. Sam Sheppard		C. Sam Sheppard, Jr.</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2. What are the keys to DNA fingerprinting?</a:t>
            </a:r>
          </a:p>
          <a:p>
            <a:pPr marL="457200" indent="-457200">
              <a:lnSpc>
                <a:spcPct val="150000"/>
              </a:lnSpc>
              <a:buAutoNum type="alphaUcPeriod"/>
            </a:pPr>
            <a:r>
              <a:rPr lang="en-US" sz="2000" dirty="0" smtClean="0">
                <a:latin typeface="Times New Roman" pitchFamily="18" charset="0"/>
                <a:cs typeface="Times New Roman" pitchFamily="18" charset="0"/>
              </a:rPr>
              <a:t>Chromosomes	B. Alleles		C. Nitrogen bases</a:t>
            </a:r>
          </a:p>
          <a:p>
            <a:pPr>
              <a:lnSpc>
                <a:spcPct val="150000"/>
              </a:lnSpc>
            </a:pPr>
            <a:endParaRPr lang="en-US" sz="2000" dirty="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 Where did the scientist get the sample of DNA for Marilyn Sheppard?</a:t>
            </a:r>
          </a:p>
          <a:p>
            <a:pPr>
              <a:lnSpc>
                <a:spcPct val="150000"/>
              </a:lnSpc>
            </a:pPr>
            <a:r>
              <a:rPr lang="en-US" sz="2000" dirty="0" smtClean="0">
                <a:latin typeface="Times New Roman" pitchFamily="18" charset="0"/>
                <a:cs typeface="Times New Roman" pitchFamily="18" charset="0"/>
              </a:rPr>
              <a:t>A.  Hair			B.  Skin			C.  Fingernail</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4</a:t>
            </a:r>
            <a:r>
              <a:rPr lang="en-US" sz="2000" b="1" dirty="0" smtClean="0">
                <a:latin typeface="Times New Roman" pitchFamily="18" charset="0"/>
                <a:cs typeface="Times New Roman" pitchFamily="18" charset="0"/>
              </a:rPr>
              <a:t>. Whose blood was found in the blood trail?</a:t>
            </a:r>
          </a:p>
          <a:p>
            <a:pPr>
              <a:lnSpc>
                <a:spcPct val="150000"/>
              </a:lnSpc>
            </a:pPr>
            <a:r>
              <a:rPr lang="en-US" sz="2000" dirty="0" smtClean="0">
                <a:latin typeface="Times New Roman" pitchFamily="18" charset="0"/>
                <a:cs typeface="Times New Roman" pitchFamily="18" charset="0"/>
              </a:rPr>
              <a:t>A.  Marilyn Sheppard	B. Sam Sheppard		C. Neither</a:t>
            </a:r>
          </a:p>
        </p:txBody>
      </p:sp>
      <p:sp>
        <p:nvSpPr>
          <p:cNvPr id="6" name="Rectangle 5"/>
          <p:cNvSpPr/>
          <p:nvPr/>
        </p:nvSpPr>
        <p:spPr>
          <a:xfrm>
            <a:off x="399597" y="6667500"/>
            <a:ext cx="2438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6614704"/>
            <a:ext cx="1295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6710671"/>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4200" y="6609755"/>
            <a:ext cx="1371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CHECK YOUR ANSWERS!</a:t>
            </a:r>
            <a:endParaRPr lang="en-US" dirty="0"/>
          </a:p>
        </p:txBody>
      </p:sp>
      <p:sp>
        <p:nvSpPr>
          <p:cNvPr id="3" name="Subtitle 2"/>
          <p:cNvSpPr>
            <a:spLocks noGrp="1"/>
          </p:cNvSpPr>
          <p:nvPr>
            <p:ph type="subTitle" idx="1"/>
          </p:nvPr>
        </p:nvSpPr>
        <p:spPr/>
        <p:txBody>
          <a:bodyPr/>
          <a:lstStyle/>
          <a:p>
            <a:r>
              <a:rPr lang="en-US" dirty="0" smtClean="0"/>
              <a:t>You will see these questions again!</a:t>
            </a:r>
            <a:endParaRPr lang="en-US" dirty="0"/>
          </a:p>
        </p:txBody>
      </p:sp>
    </p:spTree>
    <p:extLst>
      <p:ext uri="{BB962C8B-B14F-4D97-AF65-F5344CB8AC3E}">
        <p14:creationId xmlns:p14="http://schemas.microsoft.com/office/powerpoint/2010/main" val="190945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623</Words>
  <Application>Microsoft Office PowerPoint</Application>
  <PresentationFormat>On-screen Show (4:3)</PresentationFormat>
  <Paragraphs>87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Elizabeth Robbins</cp:lastModifiedBy>
  <cp:revision>42</cp:revision>
  <cp:lastPrinted>2016-12-26T19:33:02Z</cp:lastPrinted>
  <dcterms:created xsi:type="dcterms:W3CDTF">2010-07-06T03:32:00Z</dcterms:created>
  <dcterms:modified xsi:type="dcterms:W3CDTF">2017-03-17T13:29:17Z</dcterms:modified>
</cp:coreProperties>
</file>