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0.xml" ContentType="application/vnd.openxmlformats-officedocument.presentationml.comments+xml"/>
  <Override PartName="/ppt/notesSlides/notesSlide10.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11.xml" ContentType="application/vnd.openxmlformats-officedocument.presentationml.notesSlide+xml"/>
  <Override PartName="/ppt/comments/comment1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comments/comment16.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handoutMasterIdLst>
    <p:handoutMasterId r:id="rId37"/>
  </p:handoutMasterIdLst>
  <p:sldIdLst>
    <p:sldId id="256" r:id="rId2"/>
    <p:sldId id="285" r:id="rId3"/>
    <p:sldId id="286" r:id="rId4"/>
    <p:sldId id="287" r:id="rId5"/>
    <p:sldId id="288" r:id="rId6"/>
    <p:sldId id="289" r:id="rId7"/>
    <p:sldId id="290" r:id="rId8"/>
    <p:sldId id="284" r:id="rId9"/>
    <p:sldId id="270" r:id="rId10"/>
    <p:sldId id="258" r:id="rId11"/>
    <p:sldId id="264" r:id="rId12"/>
    <p:sldId id="257" r:id="rId13"/>
    <p:sldId id="269" r:id="rId14"/>
    <p:sldId id="259" r:id="rId15"/>
    <p:sldId id="260" r:id="rId16"/>
    <p:sldId id="272" r:id="rId17"/>
    <p:sldId id="261" r:id="rId18"/>
    <p:sldId id="265" r:id="rId19"/>
    <p:sldId id="262" r:id="rId20"/>
    <p:sldId id="263" r:id="rId21"/>
    <p:sldId id="266" r:id="rId22"/>
    <p:sldId id="267" r:id="rId23"/>
    <p:sldId id="268" r:id="rId24"/>
    <p:sldId id="280" r:id="rId25"/>
    <p:sldId id="281" r:id="rId26"/>
    <p:sldId id="282" r:id="rId27"/>
    <p:sldId id="271" r:id="rId28"/>
    <p:sldId id="273" r:id="rId29"/>
    <p:sldId id="283" r:id="rId30"/>
    <p:sldId id="274" r:id="rId31"/>
    <p:sldId id="275" r:id="rId32"/>
    <p:sldId id="278" r:id="rId33"/>
    <p:sldId id="276" r:id="rId34"/>
    <p:sldId id="277"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Robbins" initials="ER" lastIdx="16" clrIdx="0">
    <p:extLst>
      <p:ext uri="{19B8F6BF-5375-455C-9EA6-DF929625EA0E}">
        <p15:presenceInfo xmlns:p15="http://schemas.microsoft.com/office/powerpoint/2012/main" userId="Elizabeth Robb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9" d="100"/>
          <a:sy n="69" d="100"/>
        </p:scale>
        <p:origin x="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7T12:49:47.449" idx="7">
    <p:pos x="10" y="10"/>
    <p:text>What I most want to share with my audience is how these frameworks were to created to engage students as the progress from kindergarten through the completion of high school. “By the end of the 12th grade, students should have gained sufficient knowledge of the practices, crosscutting concepts, and core ideas of science and engineering to engage in public discussions on science-related issued, to be critical consumers of scientific information related to their everyday lives, and to continue to learn about science throughout their lives. “  (A Framework for K-12 Science Education, 2012, p9)</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5-07T13:19:50.233" idx="14">
    <p:pos x="10" y="10"/>
    <p:text>Disciplinary core ideas have the power to focus K–12 science curriculum, instruction, and assessments on the most important aspects of science. To be considered core, the ideas should meet at least two of the following criteria and ideally all four:
Have broad importance across multiple sciences or engineering disciplines or be a key organizing concept of a single discipline;
Provide a key tool for understanding or investigating more complex ideas and solving problems;
Relate to the interests and life experiences of students or be connected to societal or personal concerns that require scientific or technological knowledge;
Be teachable and learnable over multiple grades at increasing levels of depth and sophistication.</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5-07T13:22:54.464" idx="16">
    <p:pos x="10" y="10"/>
    <p:text>https://www.teachingchannel.org/video/disciplinary-core-ideas-achieve</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5-07T13:20:45.090" idx="15">
    <p:pos x="10" y="10"/>
    <p:text>Disciplinary ideas are grouped in four domains: the physical sciences; the life sciences; the earth and space sciences; and engineering, technology and applications of science.</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5-07T10:38:36.889" idx="6">
    <p:pos x="3660" y="1608"/>
    <p:text>NGSS standards represent a radical shift in the overall approach to teaching science, but the guidelines themselves are also packed with information without providing a curriculum or lesson plan.</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5-07T09:34:20.830" idx="4">
    <p:pos x="5812" y="1313"/>
    <p:text>Phenomenon based learning is an interdisciplinary approach to learning in which students are presented with a phenomenon from the real world, for example: Why have there been so many hurricanes lately in the United States? Why is the bee population declining? Why did the Genova bridge collapse? How can you develop a more aerodynamic swimsuit?
Students have to investigate the phenomenon by asking their own questions, researching facts, and delivering an answer/solution. Teachers guide them through the process, scaffolding the steps and help them through the complexity.</p:text>
    <p:extLst>
      <p:ext uri="{C676402C-5697-4E1C-873F-D02D1690AC5C}">
        <p15:threadingInfo xmlns:p15="http://schemas.microsoft.com/office/powerpoint/2012/main" timeZoneBias="2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5-07T09:58:42.403" idx="5">
    <p:pos x="10" y="10"/>
    <p:text>The committee crating the new frameworks anticipated “that the insights gained and interests provoked from studying an engaging in the practices of science and engineering during their K-12 schooling should help students see how science and engineering are instrumental in addressing major challenges that confront society today, such as generating sufficient energy, preventing and treating diseases, maintaining supplies of clean water and food, and solving the problem of global environmental change.”   (A Framework for K-12 Science Education, 2012, p9) As educators we should be creating lessons that inspire and engage our students.</p:text>
    <p:extLst>
      <p:ext uri="{C676402C-5697-4E1C-873F-D02D1690AC5C}">
        <p15:threadingInfo xmlns:p15="http://schemas.microsoft.com/office/powerpoint/2012/main" timeZoneBias="24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9-05-07T12:51:41.146" idx="8">
    <p:pos x="10" y="10"/>
    <p:text>Hopefully you feel better able to understand the essential features of A Framework for K-12 Science Education and how it should effect science teaching going forward.  Being able to better interpret the NGSS performance expectations and use them to help plan your instruction focusing on a smaller or core ideas in your domain of science.  Understanding that students should be building on their prior knowledge and abilities should influence their instruction.  Integrating the use of anchoring phenomena in some lessons or using investigative phenomena within a unit of learning should allow all students no matter their background can find meaning and be supported in their learning of science.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30T14:26:25.736" idx="1">
    <p:pos x="6032" y="1575"/>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5-07T13:11:16.395" idx="12">
    <p:pos x="10" y="10"/>
    <p:text>As educators one of our core goals is to help inform our students so as they grow and leave school they will feel confident in making decisions about their future.  As they become adults, we wish to prepare our students to feel confident as they make decisions about their future and the way they live their lives and the consumers they become.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5-07T13:12:21.025" idx="13">
    <p:pos x="10" y="10"/>
    <p:text>By providing students with a strong basis of scientific knowledge as they work their way from kindergarten through high school and an idea how these sciences can be channeled into a satisfying, challenging and productive career.  “Research suggests that personal interest, experience, and enthusiasm – critical to children’s learning of science at school or in other settings – may also be linked to later educational and career choices. (A Framework for K-12 Science Education, 2012, p28)</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5-07T09:19:09.339" idx="2">
    <p:pos x="10" y="10"/>
    <p:text>Scientific and engineering practices or SEPs. SEPs are the skills and practices that scientists, and by extension, students of science, use as they add knowledge to their chosen field. The scientific and engineering practices include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5-07T09:19:09.339" idx="2">
    <p:pos x="10" y="10"/>
    <p:text>This video gives a comprehensive overview of the scientific and engineering practices or SEPs.   There are eight in this series from Bozmen science, we will watch the first one on asking questions and defining problems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5-07T12:58:58.430" idx="9">
    <p:pos x="10" y="10"/>
    <p:text>Teachers must think incorperating  crosscutting concepts in a way that will deepen their students’ understanding of core scientific ideas.</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5-07T13:00:27.808" idx="10">
    <p:pos x="10" y="10"/>
    <p:text>Starting in kindergarten and continuing throughout  high school the crosscutting concepts provide a consistent language that teachers can use to communicate with their students</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5-07T13:01:45.535" idx="11">
    <p:pos x="10" y="10"/>
    <p:text>Through the use of the crosscutting concepts student figure out solutions to the phenomena and as they build their own knowledge they acquire a deeper understanding of the core scientific ideas they are studying.</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704E0-791A-4E2C-9A2C-37E06BB95C0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AC76B5A-2588-4319-9968-4070C1EA1141}">
      <dgm:prSet phldrT="[Text]"/>
      <dgm:spPr/>
      <dgm:t>
        <a:bodyPr/>
        <a:lstStyle/>
        <a:p>
          <a:r>
            <a:rPr lang="en-US" dirty="0" smtClean="0"/>
            <a:t>Patterns</a:t>
          </a:r>
          <a:endParaRPr lang="en-US" dirty="0"/>
        </a:p>
      </dgm:t>
    </dgm:pt>
    <dgm:pt modelId="{A017E3C0-FAA9-45D6-8342-F223380A6F74}" type="parTrans" cxnId="{6C305503-17B8-4709-AD56-F4E12DBFCBC5}">
      <dgm:prSet/>
      <dgm:spPr/>
      <dgm:t>
        <a:bodyPr/>
        <a:lstStyle/>
        <a:p>
          <a:endParaRPr lang="en-US"/>
        </a:p>
      </dgm:t>
    </dgm:pt>
    <dgm:pt modelId="{62E24DDD-F00E-42DA-9D95-0C24F97A88C5}" type="sibTrans" cxnId="{6C305503-17B8-4709-AD56-F4E12DBFCBC5}">
      <dgm:prSet/>
      <dgm:spPr/>
      <dgm:t>
        <a:bodyPr/>
        <a:lstStyle/>
        <a:p>
          <a:endParaRPr lang="en-US"/>
        </a:p>
      </dgm:t>
    </dgm:pt>
    <dgm:pt modelId="{F2126EFB-87B8-44A7-93B1-39F5B4186400}">
      <dgm:prSet phldrT="[Text]"/>
      <dgm:spPr/>
      <dgm:t>
        <a:bodyPr/>
        <a:lstStyle/>
        <a:p>
          <a:r>
            <a:rPr lang="en-US" dirty="0" smtClean="0"/>
            <a:t>Cause and Effect</a:t>
          </a:r>
          <a:endParaRPr lang="en-US" dirty="0"/>
        </a:p>
      </dgm:t>
    </dgm:pt>
    <dgm:pt modelId="{68B0FFC8-D475-4BA2-9CBB-1B30CCAC16E5}" type="parTrans" cxnId="{9C6975C2-3F09-4438-ADF6-5E6400951942}">
      <dgm:prSet/>
      <dgm:spPr/>
      <dgm:t>
        <a:bodyPr/>
        <a:lstStyle/>
        <a:p>
          <a:endParaRPr lang="en-US"/>
        </a:p>
      </dgm:t>
    </dgm:pt>
    <dgm:pt modelId="{FA8A6017-DF73-42A8-AE68-5FAA9EDAB480}" type="sibTrans" cxnId="{9C6975C2-3F09-4438-ADF6-5E6400951942}">
      <dgm:prSet/>
      <dgm:spPr/>
      <dgm:t>
        <a:bodyPr/>
        <a:lstStyle/>
        <a:p>
          <a:endParaRPr lang="en-US"/>
        </a:p>
      </dgm:t>
    </dgm:pt>
    <dgm:pt modelId="{0562ADA3-7AA9-4699-B0AA-7B127830E58C}">
      <dgm:prSet phldrT="[Text]"/>
      <dgm:spPr/>
      <dgm:t>
        <a:bodyPr/>
        <a:lstStyle/>
        <a:p>
          <a:r>
            <a:rPr lang="en-US" dirty="0" smtClean="0"/>
            <a:t>Scale, Proportion, &amp; Quantity</a:t>
          </a:r>
          <a:endParaRPr lang="en-US" dirty="0"/>
        </a:p>
      </dgm:t>
    </dgm:pt>
    <dgm:pt modelId="{C6CA9D5D-FF32-4E58-92E0-806EDD93069D}" type="parTrans" cxnId="{850AB284-56B5-438E-AA5F-3DA4E429C14B}">
      <dgm:prSet/>
      <dgm:spPr/>
      <dgm:t>
        <a:bodyPr/>
        <a:lstStyle/>
        <a:p>
          <a:endParaRPr lang="en-US"/>
        </a:p>
      </dgm:t>
    </dgm:pt>
    <dgm:pt modelId="{CE2C41DD-8E65-441C-BAD6-977D5011DD5A}" type="sibTrans" cxnId="{850AB284-56B5-438E-AA5F-3DA4E429C14B}">
      <dgm:prSet/>
      <dgm:spPr/>
      <dgm:t>
        <a:bodyPr/>
        <a:lstStyle/>
        <a:p>
          <a:endParaRPr lang="en-US"/>
        </a:p>
      </dgm:t>
    </dgm:pt>
    <dgm:pt modelId="{EEA88CC9-C75E-4837-8A37-5E499D8A682F}">
      <dgm:prSet phldrT="[Text]"/>
      <dgm:spPr/>
      <dgm:t>
        <a:bodyPr/>
        <a:lstStyle/>
        <a:p>
          <a:r>
            <a:rPr lang="en-US" dirty="0" smtClean="0"/>
            <a:t>Systems and Models</a:t>
          </a:r>
          <a:endParaRPr lang="en-US" dirty="0"/>
        </a:p>
      </dgm:t>
    </dgm:pt>
    <dgm:pt modelId="{6FF6A1F3-A240-4525-BB7D-C1E33DFA0CF8}" type="parTrans" cxnId="{EC4832E4-990A-4E7F-93C3-9F0EB6B82FF4}">
      <dgm:prSet/>
      <dgm:spPr/>
      <dgm:t>
        <a:bodyPr/>
        <a:lstStyle/>
        <a:p>
          <a:endParaRPr lang="en-US"/>
        </a:p>
      </dgm:t>
    </dgm:pt>
    <dgm:pt modelId="{BF3D4694-3269-4C33-8DD1-E6DD9C5B9533}" type="sibTrans" cxnId="{EC4832E4-990A-4E7F-93C3-9F0EB6B82FF4}">
      <dgm:prSet/>
      <dgm:spPr/>
      <dgm:t>
        <a:bodyPr/>
        <a:lstStyle/>
        <a:p>
          <a:endParaRPr lang="en-US"/>
        </a:p>
      </dgm:t>
    </dgm:pt>
    <dgm:pt modelId="{64F257DE-4A33-43C1-AA8E-6874016889AB}">
      <dgm:prSet phldrT="[Text]"/>
      <dgm:spPr/>
      <dgm:t>
        <a:bodyPr/>
        <a:lstStyle/>
        <a:p>
          <a:r>
            <a:rPr lang="en-US" dirty="0" smtClean="0"/>
            <a:t>Cause and Effect</a:t>
          </a:r>
          <a:endParaRPr lang="en-US" dirty="0"/>
        </a:p>
      </dgm:t>
    </dgm:pt>
    <dgm:pt modelId="{9BA30D66-2265-4F3A-A90E-17BCE6C55301}" type="parTrans" cxnId="{49FC1DFD-9398-4E36-A73F-29C636160934}">
      <dgm:prSet/>
      <dgm:spPr/>
      <dgm:t>
        <a:bodyPr/>
        <a:lstStyle/>
        <a:p>
          <a:endParaRPr lang="en-US"/>
        </a:p>
      </dgm:t>
    </dgm:pt>
    <dgm:pt modelId="{2856EC02-9996-435C-9334-6318FCFCE530}" type="sibTrans" cxnId="{49FC1DFD-9398-4E36-A73F-29C636160934}">
      <dgm:prSet/>
      <dgm:spPr/>
      <dgm:t>
        <a:bodyPr/>
        <a:lstStyle/>
        <a:p>
          <a:endParaRPr lang="en-US"/>
        </a:p>
      </dgm:t>
    </dgm:pt>
    <dgm:pt modelId="{486ABB5A-5A12-4772-8B33-CE88BF9F1025}">
      <dgm:prSet phldrT="[Text]"/>
      <dgm:spPr/>
      <dgm:t>
        <a:bodyPr/>
        <a:lstStyle/>
        <a:p>
          <a:r>
            <a:rPr lang="en-US" dirty="0" smtClean="0"/>
            <a:t>Structure and Function</a:t>
          </a:r>
          <a:endParaRPr lang="en-US" dirty="0"/>
        </a:p>
      </dgm:t>
    </dgm:pt>
    <dgm:pt modelId="{D50CC757-CEDD-4158-B689-4B90A0CEB8E3}" type="parTrans" cxnId="{3FDD5E02-B281-4EF5-8C8E-780A96520B74}">
      <dgm:prSet/>
      <dgm:spPr/>
      <dgm:t>
        <a:bodyPr/>
        <a:lstStyle/>
        <a:p>
          <a:endParaRPr lang="en-US"/>
        </a:p>
      </dgm:t>
    </dgm:pt>
    <dgm:pt modelId="{DFD43ABE-1359-4DC4-BC8A-461524570217}" type="sibTrans" cxnId="{3FDD5E02-B281-4EF5-8C8E-780A96520B74}">
      <dgm:prSet/>
      <dgm:spPr/>
      <dgm:t>
        <a:bodyPr/>
        <a:lstStyle/>
        <a:p>
          <a:endParaRPr lang="en-US"/>
        </a:p>
      </dgm:t>
    </dgm:pt>
    <dgm:pt modelId="{410F9B4C-42DF-4F9D-846C-58FD755F6301}">
      <dgm:prSet phldrT="[Text]"/>
      <dgm:spPr/>
      <dgm:t>
        <a:bodyPr/>
        <a:lstStyle/>
        <a:p>
          <a:r>
            <a:rPr lang="en-US" dirty="0" smtClean="0"/>
            <a:t>Quality and Change</a:t>
          </a:r>
          <a:endParaRPr lang="en-US" dirty="0"/>
        </a:p>
      </dgm:t>
    </dgm:pt>
    <dgm:pt modelId="{73817912-4A30-4A3B-9A9C-6D858E079055}" type="parTrans" cxnId="{F976B378-C999-4E1D-A15F-1CAA83342D07}">
      <dgm:prSet/>
      <dgm:spPr/>
      <dgm:t>
        <a:bodyPr/>
        <a:lstStyle/>
        <a:p>
          <a:endParaRPr lang="en-US"/>
        </a:p>
      </dgm:t>
    </dgm:pt>
    <dgm:pt modelId="{4FA1DBB9-D493-4D02-9FFA-A1E384CC91C2}" type="sibTrans" cxnId="{F976B378-C999-4E1D-A15F-1CAA83342D07}">
      <dgm:prSet/>
      <dgm:spPr/>
      <dgm:t>
        <a:bodyPr/>
        <a:lstStyle/>
        <a:p>
          <a:endParaRPr lang="en-US"/>
        </a:p>
      </dgm:t>
    </dgm:pt>
    <dgm:pt modelId="{395A8881-622F-4F51-8660-78CC61DD7933}" type="pres">
      <dgm:prSet presAssocID="{91B704E0-791A-4E2C-9A2C-37E06BB95C05}" presName="Name0" presStyleCnt="0">
        <dgm:presLayoutVars>
          <dgm:chMax val="7"/>
          <dgm:chPref val="7"/>
          <dgm:dir/>
        </dgm:presLayoutVars>
      </dgm:prSet>
      <dgm:spPr/>
      <dgm:t>
        <a:bodyPr/>
        <a:lstStyle/>
        <a:p>
          <a:endParaRPr lang="en-US"/>
        </a:p>
      </dgm:t>
    </dgm:pt>
    <dgm:pt modelId="{9BB2566C-6B5D-4355-9F26-573F7A6D7365}" type="pres">
      <dgm:prSet presAssocID="{91B704E0-791A-4E2C-9A2C-37E06BB95C05}" presName="Name1" presStyleCnt="0"/>
      <dgm:spPr/>
    </dgm:pt>
    <dgm:pt modelId="{3306B1B7-27F2-42C2-B90C-F5F10048A8F2}" type="pres">
      <dgm:prSet presAssocID="{91B704E0-791A-4E2C-9A2C-37E06BB95C05}" presName="cycle" presStyleCnt="0"/>
      <dgm:spPr/>
    </dgm:pt>
    <dgm:pt modelId="{FDCD44EC-1B5B-4A76-B3F9-73C1E3D8A5EE}" type="pres">
      <dgm:prSet presAssocID="{91B704E0-791A-4E2C-9A2C-37E06BB95C05}" presName="srcNode" presStyleLbl="node1" presStyleIdx="0" presStyleCnt="7"/>
      <dgm:spPr/>
    </dgm:pt>
    <dgm:pt modelId="{C03AFC31-3F64-4F7A-93F1-0E960FAA8386}" type="pres">
      <dgm:prSet presAssocID="{91B704E0-791A-4E2C-9A2C-37E06BB95C05}" presName="conn" presStyleLbl="parChTrans1D2" presStyleIdx="0" presStyleCnt="1"/>
      <dgm:spPr/>
      <dgm:t>
        <a:bodyPr/>
        <a:lstStyle/>
        <a:p>
          <a:endParaRPr lang="en-US"/>
        </a:p>
      </dgm:t>
    </dgm:pt>
    <dgm:pt modelId="{B029D16C-5A5D-4D5D-BD07-66269B6E86CC}" type="pres">
      <dgm:prSet presAssocID="{91B704E0-791A-4E2C-9A2C-37E06BB95C05}" presName="extraNode" presStyleLbl="node1" presStyleIdx="0" presStyleCnt="7"/>
      <dgm:spPr/>
    </dgm:pt>
    <dgm:pt modelId="{BDDA20AF-DA53-441F-84C0-F8E05E999C83}" type="pres">
      <dgm:prSet presAssocID="{91B704E0-791A-4E2C-9A2C-37E06BB95C05}" presName="dstNode" presStyleLbl="node1" presStyleIdx="0" presStyleCnt="7"/>
      <dgm:spPr/>
    </dgm:pt>
    <dgm:pt modelId="{7A29A87C-A4F0-4AE1-A7E1-0620004FACEE}" type="pres">
      <dgm:prSet presAssocID="{6AC76B5A-2588-4319-9968-4070C1EA1141}" presName="text_1" presStyleLbl="node1" presStyleIdx="0" presStyleCnt="7">
        <dgm:presLayoutVars>
          <dgm:bulletEnabled val="1"/>
        </dgm:presLayoutVars>
      </dgm:prSet>
      <dgm:spPr/>
      <dgm:t>
        <a:bodyPr/>
        <a:lstStyle/>
        <a:p>
          <a:endParaRPr lang="en-US"/>
        </a:p>
      </dgm:t>
    </dgm:pt>
    <dgm:pt modelId="{635587C5-F53A-4520-BB53-CD423EFBC92C}" type="pres">
      <dgm:prSet presAssocID="{6AC76B5A-2588-4319-9968-4070C1EA1141}" presName="accent_1" presStyleCnt="0"/>
      <dgm:spPr/>
    </dgm:pt>
    <dgm:pt modelId="{D6E3CD85-C7A7-4956-9CEB-7A1FDC81CC3F}" type="pres">
      <dgm:prSet presAssocID="{6AC76B5A-2588-4319-9968-4070C1EA1141}" presName="accentRepeatNode" presStyleLbl="solidFgAcc1" presStyleIdx="0" presStyleCnt="7"/>
      <dgm:spPr/>
    </dgm:pt>
    <dgm:pt modelId="{8F5D87E8-145D-47EC-B2D5-21909E8D1912}" type="pres">
      <dgm:prSet presAssocID="{F2126EFB-87B8-44A7-93B1-39F5B4186400}" presName="text_2" presStyleLbl="node1" presStyleIdx="1" presStyleCnt="7">
        <dgm:presLayoutVars>
          <dgm:bulletEnabled val="1"/>
        </dgm:presLayoutVars>
      </dgm:prSet>
      <dgm:spPr/>
      <dgm:t>
        <a:bodyPr/>
        <a:lstStyle/>
        <a:p>
          <a:endParaRPr lang="en-US"/>
        </a:p>
      </dgm:t>
    </dgm:pt>
    <dgm:pt modelId="{2A35F451-5E93-49DC-8060-8E90F08662F7}" type="pres">
      <dgm:prSet presAssocID="{F2126EFB-87B8-44A7-93B1-39F5B4186400}" presName="accent_2" presStyleCnt="0"/>
      <dgm:spPr/>
    </dgm:pt>
    <dgm:pt modelId="{67CCDFBC-8A70-431D-9299-6522965D59FD}" type="pres">
      <dgm:prSet presAssocID="{F2126EFB-87B8-44A7-93B1-39F5B4186400}" presName="accentRepeatNode" presStyleLbl="solidFgAcc1" presStyleIdx="1" presStyleCnt="7"/>
      <dgm:spPr/>
    </dgm:pt>
    <dgm:pt modelId="{C92293BD-36B7-469B-A887-86D17404AD60}" type="pres">
      <dgm:prSet presAssocID="{0562ADA3-7AA9-4699-B0AA-7B127830E58C}" presName="text_3" presStyleLbl="node1" presStyleIdx="2" presStyleCnt="7">
        <dgm:presLayoutVars>
          <dgm:bulletEnabled val="1"/>
        </dgm:presLayoutVars>
      </dgm:prSet>
      <dgm:spPr/>
      <dgm:t>
        <a:bodyPr/>
        <a:lstStyle/>
        <a:p>
          <a:endParaRPr lang="en-US"/>
        </a:p>
      </dgm:t>
    </dgm:pt>
    <dgm:pt modelId="{F58F86D7-729C-4411-BE90-CC2B0964C472}" type="pres">
      <dgm:prSet presAssocID="{0562ADA3-7AA9-4699-B0AA-7B127830E58C}" presName="accent_3" presStyleCnt="0"/>
      <dgm:spPr/>
    </dgm:pt>
    <dgm:pt modelId="{35581B47-2530-48C2-AAA9-A2F31BA34356}" type="pres">
      <dgm:prSet presAssocID="{0562ADA3-7AA9-4699-B0AA-7B127830E58C}" presName="accentRepeatNode" presStyleLbl="solidFgAcc1" presStyleIdx="2" presStyleCnt="7"/>
      <dgm:spPr/>
    </dgm:pt>
    <dgm:pt modelId="{1299C8ED-23C6-4FBD-AC3E-6F6C18A73FAB}" type="pres">
      <dgm:prSet presAssocID="{EEA88CC9-C75E-4837-8A37-5E499D8A682F}" presName="text_4" presStyleLbl="node1" presStyleIdx="3" presStyleCnt="7">
        <dgm:presLayoutVars>
          <dgm:bulletEnabled val="1"/>
        </dgm:presLayoutVars>
      </dgm:prSet>
      <dgm:spPr/>
      <dgm:t>
        <a:bodyPr/>
        <a:lstStyle/>
        <a:p>
          <a:endParaRPr lang="en-US"/>
        </a:p>
      </dgm:t>
    </dgm:pt>
    <dgm:pt modelId="{BA050866-83F0-491F-9C1C-9CD4341F4510}" type="pres">
      <dgm:prSet presAssocID="{EEA88CC9-C75E-4837-8A37-5E499D8A682F}" presName="accent_4" presStyleCnt="0"/>
      <dgm:spPr/>
    </dgm:pt>
    <dgm:pt modelId="{48F9FA0F-8D0D-46FC-9FC1-DB5B61EDC1D0}" type="pres">
      <dgm:prSet presAssocID="{EEA88CC9-C75E-4837-8A37-5E499D8A682F}" presName="accentRepeatNode" presStyleLbl="solidFgAcc1" presStyleIdx="3" presStyleCnt="7"/>
      <dgm:spPr/>
    </dgm:pt>
    <dgm:pt modelId="{B41BFE16-14CB-4388-85ED-4B0DF97E8D79}" type="pres">
      <dgm:prSet presAssocID="{64F257DE-4A33-43C1-AA8E-6874016889AB}" presName="text_5" presStyleLbl="node1" presStyleIdx="4" presStyleCnt="7">
        <dgm:presLayoutVars>
          <dgm:bulletEnabled val="1"/>
        </dgm:presLayoutVars>
      </dgm:prSet>
      <dgm:spPr/>
      <dgm:t>
        <a:bodyPr/>
        <a:lstStyle/>
        <a:p>
          <a:endParaRPr lang="en-US"/>
        </a:p>
      </dgm:t>
    </dgm:pt>
    <dgm:pt modelId="{C822D9EA-222F-4C3A-9033-D8C4C8CEBA54}" type="pres">
      <dgm:prSet presAssocID="{64F257DE-4A33-43C1-AA8E-6874016889AB}" presName="accent_5" presStyleCnt="0"/>
      <dgm:spPr/>
    </dgm:pt>
    <dgm:pt modelId="{F540CFC3-8E8E-40A5-809E-9C2A6FAE2D56}" type="pres">
      <dgm:prSet presAssocID="{64F257DE-4A33-43C1-AA8E-6874016889AB}" presName="accentRepeatNode" presStyleLbl="solidFgAcc1" presStyleIdx="4" presStyleCnt="7"/>
      <dgm:spPr/>
    </dgm:pt>
    <dgm:pt modelId="{662B1CF1-6817-48A5-9171-92D1634E1091}" type="pres">
      <dgm:prSet presAssocID="{486ABB5A-5A12-4772-8B33-CE88BF9F1025}" presName="text_6" presStyleLbl="node1" presStyleIdx="5" presStyleCnt="7">
        <dgm:presLayoutVars>
          <dgm:bulletEnabled val="1"/>
        </dgm:presLayoutVars>
      </dgm:prSet>
      <dgm:spPr/>
      <dgm:t>
        <a:bodyPr/>
        <a:lstStyle/>
        <a:p>
          <a:endParaRPr lang="en-US"/>
        </a:p>
      </dgm:t>
    </dgm:pt>
    <dgm:pt modelId="{44751E9D-4FA8-4F9B-9B88-1C6EF315AB43}" type="pres">
      <dgm:prSet presAssocID="{486ABB5A-5A12-4772-8B33-CE88BF9F1025}" presName="accent_6" presStyleCnt="0"/>
      <dgm:spPr/>
    </dgm:pt>
    <dgm:pt modelId="{5B82A714-2B4F-4251-8BD8-710344A915FC}" type="pres">
      <dgm:prSet presAssocID="{486ABB5A-5A12-4772-8B33-CE88BF9F1025}" presName="accentRepeatNode" presStyleLbl="solidFgAcc1" presStyleIdx="5" presStyleCnt="7"/>
      <dgm:spPr/>
    </dgm:pt>
    <dgm:pt modelId="{C75C0E4B-329B-479A-A7FB-C6256E02FD75}" type="pres">
      <dgm:prSet presAssocID="{410F9B4C-42DF-4F9D-846C-58FD755F6301}" presName="text_7" presStyleLbl="node1" presStyleIdx="6" presStyleCnt="7">
        <dgm:presLayoutVars>
          <dgm:bulletEnabled val="1"/>
        </dgm:presLayoutVars>
      </dgm:prSet>
      <dgm:spPr/>
      <dgm:t>
        <a:bodyPr/>
        <a:lstStyle/>
        <a:p>
          <a:endParaRPr lang="en-US"/>
        </a:p>
      </dgm:t>
    </dgm:pt>
    <dgm:pt modelId="{A0ED07FC-239C-4C17-81C4-3069149B8A78}" type="pres">
      <dgm:prSet presAssocID="{410F9B4C-42DF-4F9D-846C-58FD755F6301}" presName="accent_7" presStyleCnt="0"/>
      <dgm:spPr/>
    </dgm:pt>
    <dgm:pt modelId="{6F987D9A-4024-4D6A-BE50-F1FABC74772F}" type="pres">
      <dgm:prSet presAssocID="{410F9B4C-42DF-4F9D-846C-58FD755F6301}" presName="accentRepeatNode" presStyleLbl="solidFgAcc1" presStyleIdx="6" presStyleCnt="7"/>
      <dgm:spPr/>
    </dgm:pt>
  </dgm:ptLst>
  <dgm:cxnLst>
    <dgm:cxn modelId="{A63EC30B-CB92-4120-A811-F9BE4777722C}" type="presOf" srcId="{6AC76B5A-2588-4319-9968-4070C1EA1141}" destId="{7A29A87C-A4F0-4AE1-A7E1-0620004FACEE}" srcOrd="0" destOrd="0" presId="urn:microsoft.com/office/officeart/2008/layout/VerticalCurvedList"/>
    <dgm:cxn modelId="{F976B378-C999-4E1D-A15F-1CAA83342D07}" srcId="{91B704E0-791A-4E2C-9A2C-37E06BB95C05}" destId="{410F9B4C-42DF-4F9D-846C-58FD755F6301}" srcOrd="6" destOrd="0" parTransId="{73817912-4A30-4A3B-9A9C-6D858E079055}" sibTransId="{4FA1DBB9-D493-4D02-9FFA-A1E384CC91C2}"/>
    <dgm:cxn modelId="{D9DFFDC9-77E8-4C72-A1DF-9E8CFD886CC0}" type="presOf" srcId="{62E24DDD-F00E-42DA-9D95-0C24F97A88C5}" destId="{C03AFC31-3F64-4F7A-93F1-0E960FAA8386}" srcOrd="0" destOrd="0" presId="urn:microsoft.com/office/officeart/2008/layout/VerticalCurvedList"/>
    <dgm:cxn modelId="{49FC1DFD-9398-4E36-A73F-29C636160934}" srcId="{91B704E0-791A-4E2C-9A2C-37E06BB95C05}" destId="{64F257DE-4A33-43C1-AA8E-6874016889AB}" srcOrd="4" destOrd="0" parTransId="{9BA30D66-2265-4F3A-A90E-17BCE6C55301}" sibTransId="{2856EC02-9996-435C-9334-6318FCFCE530}"/>
    <dgm:cxn modelId="{977270DD-00BB-403E-B748-CB9610770A38}" type="presOf" srcId="{410F9B4C-42DF-4F9D-846C-58FD755F6301}" destId="{C75C0E4B-329B-479A-A7FB-C6256E02FD75}" srcOrd="0" destOrd="0" presId="urn:microsoft.com/office/officeart/2008/layout/VerticalCurvedList"/>
    <dgm:cxn modelId="{6C305503-17B8-4709-AD56-F4E12DBFCBC5}" srcId="{91B704E0-791A-4E2C-9A2C-37E06BB95C05}" destId="{6AC76B5A-2588-4319-9968-4070C1EA1141}" srcOrd="0" destOrd="0" parTransId="{A017E3C0-FAA9-45D6-8342-F223380A6F74}" sibTransId="{62E24DDD-F00E-42DA-9D95-0C24F97A88C5}"/>
    <dgm:cxn modelId="{3FDD5E02-B281-4EF5-8C8E-780A96520B74}" srcId="{91B704E0-791A-4E2C-9A2C-37E06BB95C05}" destId="{486ABB5A-5A12-4772-8B33-CE88BF9F1025}" srcOrd="5" destOrd="0" parTransId="{D50CC757-CEDD-4158-B689-4B90A0CEB8E3}" sibTransId="{DFD43ABE-1359-4DC4-BC8A-461524570217}"/>
    <dgm:cxn modelId="{45EC5D79-8DBC-473E-B959-9D5603F3DF91}" type="presOf" srcId="{F2126EFB-87B8-44A7-93B1-39F5B4186400}" destId="{8F5D87E8-145D-47EC-B2D5-21909E8D1912}" srcOrd="0" destOrd="0" presId="urn:microsoft.com/office/officeart/2008/layout/VerticalCurvedList"/>
    <dgm:cxn modelId="{54735C4E-45D5-4FF1-A880-79B1DC0E3705}" type="presOf" srcId="{486ABB5A-5A12-4772-8B33-CE88BF9F1025}" destId="{662B1CF1-6817-48A5-9171-92D1634E1091}" srcOrd="0" destOrd="0" presId="urn:microsoft.com/office/officeart/2008/layout/VerticalCurvedList"/>
    <dgm:cxn modelId="{F296E0B0-C71F-4129-926F-D1D5A32EB26D}" type="presOf" srcId="{EEA88CC9-C75E-4837-8A37-5E499D8A682F}" destId="{1299C8ED-23C6-4FBD-AC3E-6F6C18A73FAB}" srcOrd="0" destOrd="0" presId="urn:microsoft.com/office/officeart/2008/layout/VerticalCurvedList"/>
    <dgm:cxn modelId="{AAB4FA88-95FF-4853-B1BA-3B612397FD5E}" type="presOf" srcId="{91B704E0-791A-4E2C-9A2C-37E06BB95C05}" destId="{395A8881-622F-4F51-8660-78CC61DD7933}" srcOrd="0" destOrd="0" presId="urn:microsoft.com/office/officeart/2008/layout/VerticalCurvedList"/>
    <dgm:cxn modelId="{8D0CE718-3A12-46D4-AED7-E501A0F46C53}" type="presOf" srcId="{64F257DE-4A33-43C1-AA8E-6874016889AB}" destId="{B41BFE16-14CB-4388-85ED-4B0DF97E8D79}" srcOrd="0" destOrd="0" presId="urn:microsoft.com/office/officeart/2008/layout/VerticalCurvedList"/>
    <dgm:cxn modelId="{EC4832E4-990A-4E7F-93C3-9F0EB6B82FF4}" srcId="{91B704E0-791A-4E2C-9A2C-37E06BB95C05}" destId="{EEA88CC9-C75E-4837-8A37-5E499D8A682F}" srcOrd="3" destOrd="0" parTransId="{6FF6A1F3-A240-4525-BB7D-C1E33DFA0CF8}" sibTransId="{BF3D4694-3269-4C33-8DD1-E6DD9C5B9533}"/>
    <dgm:cxn modelId="{9C6975C2-3F09-4438-ADF6-5E6400951942}" srcId="{91B704E0-791A-4E2C-9A2C-37E06BB95C05}" destId="{F2126EFB-87B8-44A7-93B1-39F5B4186400}" srcOrd="1" destOrd="0" parTransId="{68B0FFC8-D475-4BA2-9CBB-1B30CCAC16E5}" sibTransId="{FA8A6017-DF73-42A8-AE68-5FAA9EDAB480}"/>
    <dgm:cxn modelId="{BD71AC6F-0C64-442F-B499-16B6E642E4CD}" type="presOf" srcId="{0562ADA3-7AA9-4699-B0AA-7B127830E58C}" destId="{C92293BD-36B7-469B-A887-86D17404AD60}" srcOrd="0" destOrd="0" presId="urn:microsoft.com/office/officeart/2008/layout/VerticalCurvedList"/>
    <dgm:cxn modelId="{850AB284-56B5-438E-AA5F-3DA4E429C14B}" srcId="{91B704E0-791A-4E2C-9A2C-37E06BB95C05}" destId="{0562ADA3-7AA9-4699-B0AA-7B127830E58C}" srcOrd="2" destOrd="0" parTransId="{C6CA9D5D-FF32-4E58-92E0-806EDD93069D}" sibTransId="{CE2C41DD-8E65-441C-BAD6-977D5011DD5A}"/>
    <dgm:cxn modelId="{31898404-3744-4A3B-9CBB-8C1D44844193}" type="presParOf" srcId="{395A8881-622F-4F51-8660-78CC61DD7933}" destId="{9BB2566C-6B5D-4355-9F26-573F7A6D7365}" srcOrd="0" destOrd="0" presId="urn:microsoft.com/office/officeart/2008/layout/VerticalCurvedList"/>
    <dgm:cxn modelId="{D07B33CD-F992-44FA-8C21-08C44881E17A}" type="presParOf" srcId="{9BB2566C-6B5D-4355-9F26-573F7A6D7365}" destId="{3306B1B7-27F2-42C2-B90C-F5F10048A8F2}" srcOrd="0" destOrd="0" presId="urn:microsoft.com/office/officeart/2008/layout/VerticalCurvedList"/>
    <dgm:cxn modelId="{481EB76C-C0C4-460D-A651-399B70B97BB8}" type="presParOf" srcId="{3306B1B7-27F2-42C2-B90C-F5F10048A8F2}" destId="{FDCD44EC-1B5B-4A76-B3F9-73C1E3D8A5EE}" srcOrd="0" destOrd="0" presId="urn:microsoft.com/office/officeart/2008/layout/VerticalCurvedList"/>
    <dgm:cxn modelId="{FF1757C9-5B04-4541-989C-07F618861F45}" type="presParOf" srcId="{3306B1B7-27F2-42C2-B90C-F5F10048A8F2}" destId="{C03AFC31-3F64-4F7A-93F1-0E960FAA8386}" srcOrd="1" destOrd="0" presId="urn:microsoft.com/office/officeart/2008/layout/VerticalCurvedList"/>
    <dgm:cxn modelId="{0C500413-0C24-42E2-917F-B7F756E57189}" type="presParOf" srcId="{3306B1B7-27F2-42C2-B90C-F5F10048A8F2}" destId="{B029D16C-5A5D-4D5D-BD07-66269B6E86CC}" srcOrd="2" destOrd="0" presId="urn:microsoft.com/office/officeart/2008/layout/VerticalCurvedList"/>
    <dgm:cxn modelId="{29BB1915-4E75-487F-8F7E-72BCD0A48221}" type="presParOf" srcId="{3306B1B7-27F2-42C2-B90C-F5F10048A8F2}" destId="{BDDA20AF-DA53-441F-84C0-F8E05E999C83}" srcOrd="3" destOrd="0" presId="urn:microsoft.com/office/officeart/2008/layout/VerticalCurvedList"/>
    <dgm:cxn modelId="{B8F07504-0A34-4654-985D-1D012D2FE9A1}" type="presParOf" srcId="{9BB2566C-6B5D-4355-9F26-573F7A6D7365}" destId="{7A29A87C-A4F0-4AE1-A7E1-0620004FACEE}" srcOrd="1" destOrd="0" presId="urn:microsoft.com/office/officeart/2008/layout/VerticalCurvedList"/>
    <dgm:cxn modelId="{93377B5D-A837-4A73-B3ED-2F1040B8AFE8}" type="presParOf" srcId="{9BB2566C-6B5D-4355-9F26-573F7A6D7365}" destId="{635587C5-F53A-4520-BB53-CD423EFBC92C}" srcOrd="2" destOrd="0" presId="urn:microsoft.com/office/officeart/2008/layout/VerticalCurvedList"/>
    <dgm:cxn modelId="{36AB1244-AFFD-49FB-A709-3097E91CE634}" type="presParOf" srcId="{635587C5-F53A-4520-BB53-CD423EFBC92C}" destId="{D6E3CD85-C7A7-4956-9CEB-7A1FDC81CC3F}" srcOrd="0" destOrd="0" presId="urn:microsoft.com/office/officeart/2008/layout/VerticalCurvedList"/>
    <dgm:cxn modelId="{591324D0-4B79-4BB2-846F-439A9D0F87F1}" type="presParOf" srcId="{9BB2566C-6B5D-4355-9F26-573F7A6D7365}" destId="{8F5D87E8-145D-47EC-B2D5-21909E8D1912}" srcOrd="3" destOrd="0" presId="urn:microsoft.com/office/officeart/2008/layout/VerticalCurvedList"/>
    <dgm:cxn modelId="{DF3F44A2-847C-45D0-BBA8-95016076603A}" type="presParOf" srcId="{9BB2566C-6B5D-4355-9F26-573F7A6D7365}" destId="{2A35F451-5E93-49DC-8060-8E90F08662F7}" srcOrd="4" destOrd="0" presId="urn:microsoft.com/office/officeart/2008/layout/VerticalCurvedList"/>
    <dgm:cxn modelId="{A02C5DF8-4BBD-4E29-A9C7-5CB42C1A092C}" type="presParOf" srcId="{2A35F451-5E93-49DC-8060-8E90F08662F7}" destId="{67CCDFBC-8A70-431D-9299-6522965D59FD}" srcOrd="0" destOrd="0" presId="urn:microsoft.com/office/officeart/2008/layout/VerticalCurvedList"/>
    <dgm:cxn modelId="{EDEDC169-0644-4C5C-A0B3-74452257286A}" type="presParOf" srcId="{9BB2566C-6B5D-4355-9F26-573F7A6D7365}" destId="{C92293BD-36B7-469B-A887-86D17404AD60}" srcOrd="5" destOrd="0" presId="urn:microsoft.com/office/officeart/2008/layout/VerticalCurvedList"/>
    <dgm:cxn modelId="{8D077FB1-6F90-4773-9CF8-34C3641586A5}" type="presParOf" srcId="{9BB2566C-6B5D-4355-9F26-573F7A6D7365}" destId="{F58F86D7-729C-4411-BE90-CC2B0964C472}" srcOrd="6" destOrd="0" presId="urn:microsoft.com/office/officeart/2008/layout/VerticalCurvedList"/>
    <dgm:cxn modelId="{638778C4-22E8-4DCA-9171-F931715F1927}" type="presParOf" srcId="{F58F86D7-729C-4411-BE90-CC2B0964C472}" destId="{35581B47-2530-48C2-AAA9-A2F31BA34356}" srcOrd="0" destOrd="0" presId="urn:microsoft.com/office/officeart/2008/layout/VerticalCurvedList"/>
    <dgm:cxn modelId="{5B1A0392-BAF1-4223-A9F8-58DFD965D527}" type="presParOf" srcId="{9BB2566C-6B5D-4355-9F26-573F7A6D7365}" destId="{1299C8ED-23C6-4FBD-AC3E-6F6C18A73FAB}" srcOrd="7" destOrd="0" presId="urn:microsoft.com/office/officeart/2008/layout/VerticalCurvedList"/>
    <dgm:cxn modelId="{F4751C47-86DB-4099-B998-2AFC28C25EE3}" type="presParOf" srcId="{9BB2566C-6B5D-4355-9F26-573F7A6D7365}" destId="{BA050866-83F0-491F-9C1C-9CD4341F4510}" srcOrd="8" destOrd="0" presId="urn:microsoft.com/office/officeart/2008/layout/VerticalCurvedList"/>
    <dgm:cxn modelId="{4370F38B-38F0-4214-9AB2-D411586F3B10}" type="presParOf" srcId="{BA050866-83F0-491F-9C1C-9CD4341F4510}" destId="{48F9FA0F-8D0D-46FC-9FC1-DB5B61EDC1D0}" srcOrd="0" destOrd="0" presId="urn:microsoft.com/office/officeart/2008/layout/VerticalCurvedList"/>
    <dgm:cxn modelId="{A5D33EA5-915F-4647-B24A-45955B578269}" type="presParOf" srcId="{9BB2566C-6B5D-4355-9F26-573F7A6D7365}" destId="{B41BFE16-14CB-4388-85ED-4B0DF97E8D79}" srcOrd="9" destOrd="0" presId="urn:microsoft.com/office/officeart/2008/layout/VerticalCurvedList"/>
    <dgm:cxn modelId="{72E9E4F1-687B-47CD-9828-C53075286190}" type="presParOf" srcId="{9BB2566C-6B5D-4355-9F26-573F7A6D7365}" destId="{C822D9EA-222F-4C3A-9033-D8C4C8CEBA54}" srcOrd="10" destOrd="0" presId="urn:microsoft.com/office/officeart/2008/layout/VerticalCurvedList"/>
    <dgm:cxn modelId="{8DCB261F-E553-4835-AD63-F1B868147D58}" type="presParOf" srcId="{C822D9EA-222F-4C3A-9033-D8C4C8CEBA54}" destId="{F540CFC3-8E8E-40A5-809E-9C2A6FAE2D56}" srcOrd="0" destOrd="0" presId="urn:microsoft.com/office/officeart/2008/layout/VerticalCurvedList"/>
    <dgm:cxn modelId="{61DC8B1C-F18F-4DF2-A4CB-51079BEB8B0C}" type="presParOf" srcId="{9BB2566C-6B5D-4355-9F26-573F7A6D7365}" destId="{662B1CF1-6817-48A5-9171-92D1634E1091}" srcOrd="11" destOrd="0" presId="urn:microsoft.com/office/officeart/2008/layout/VerticalCurvedList"/>
    <dgm:cxn modelId="{1D02944D-4B0E-4205-AE99-8629DF092851}" type="presParOf" srcId="{9BB2566C-6B5D-4355-9F26-573F7A6D7365}" destId="{44751E9D-4FA8-4F9B-9B88-1C6EF315AB43}" srcOrd="12" destOrd="0" presId="urn:microsoft.com/office/officeart/2008/layout/VerticalCurvedList"/>
    <dgm:cxn modelId="{AD9EAA31-106C-4C78-88DB-91B869E5EFF9}" type="presParOf" srcId="{44751E9D-4FA8-4F9B-9B88-1C6EF315AB43}" destId="{5B82A714-2B4F-4251-8BD8-710344A915FC}" srcOrd="0" destOrd="0" presId="urn:microsoft.com/office/officeart/2008/layout/VerticalCurvedList"/>
    <dgm:cxn modelId="{56C36460-D826-426A-B497-CC7E4D3CCB22}" type="presParOf" srcId="{9BB2566C-6B5D-4355-9F26-573F7A6D7365}" destId="{C75C0E4B-329B-479A-A7FB-C6256E02FD75}" srcOrd="13" destOrd="0" presId="urn:microsoft.com/office/officeart/2008/layout/VerticalCurvedList"/>
    <dgm:cxn modelId="{9FDF0F75-3351-4938-9A24-EEC2EF5BDBD1}" type="presParOf" srcId="{9BB2566C-6B5D-4355-9F26-573F7A6D7365}" destId="{A0ED07FC-239C-4C17-81C4-3069149B8A78}" srcOrd="14" destOrd="0" presId="urn:microsoft.com/office/officeart/2008/layout/VerticalCurvedList"/>
    <dgm:cxn modelId="{E7100D79-CAFA-4481-9C89-7784CF1A7278}" type="presParOf" srcId="{A0ED07FC-239C-4C17-81C4-3069149B8A78}" destId="{6F987D9A-4024-4D6A-BE50-F1FABC7477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AFC31-3F64-4F7A-93F1-0E960FAA8386}">
      <dsp:nvSpPr>
        <dsp:cNvPr id="0" name=""/>
        <dsp:cNvSpPr/>
      </dsp:nvSpPr>
      <dsp:spPr>
        <a:xfrm>
          <a:off x="-5182785" y="-794203"/>
          <a:ext cx="6174475" cy="6174475"/>
        </a:xfrm>
        <a:prstGeom prst="blockArc">
          <a:avLst>
            <a:gd name="adj1" fmla="val 18900000"/>
            <a:gd name="adj2" fmla="val 2700000"/>
            <a:gd name="adj3" fmla="val 35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9A87C-A4F0-4AE1-A7E1-0620004FACEE}">
      <dsp:nvSpPr>
        <dsp:cNvPr id="0" name=""/>
        <dsp:cNvSpPr/>
      </dsp:nvSpPr>
      <dsp:spPr>
        <a:xfrm>
          <a:off x="321712" y="208482"/>
          <a:ext cx="5230072" cy="416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821"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Patterns</a:t>
          </a:r>
          <a:endParaRPr lang="en-US" sz="2200" kern="1200" dirty="0"/>
        </a:p>
      </dsp:txBody>
      <dsp:txXfrm>
        <a:off x="321712" y="208482"/>
        <a:ext cx="5230072" cy="416781"/>
      </dsp:txXfrm>
    </dsp:sp>
    <dsp:sp modelId="{D6E3CD85-C7A7-4956-9CEB-7A1FDC81CC3F}">
      <dsp:nvSpPr>
        <dsp:cNvPr id="0" name=""/>
        <dsp:cNvSpPr/>
      </dsp:nvSpPr>
      <dsp:spPr>
        <a:xfrm>
          <a:off x="61224" y="156384"/>
          <a:ext cx="520977" cy="5209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D87E8-145D-47EC-B2D5-21909E8D1912}">
      <dsp:nvSpPr>
        <dsp:cNvPr id="0" name=""/>
        <dsp:cNvSpPr/>
      </dsp:nvSpPr>
      <dsp:spPr>
        <a:xfrm>
          <a:off x="699146" y="834022"/>
          <a:ext cx="4852638" cy="416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821"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Cause and Effect</a:t>
          </a:r>
          <a:endParaRPr lang="en-US" sz="2200" kern="1200" dirty="0"/>
        </a:p>
      </dsp:txBody>
      <dsp:txXfrm>
        <a:off x="699146" y="834022"/>
        <a:ext cx="4852638" cy="416781"/>
      </dsp:txXfrm>
    </dsp:sp>
    <dsp:sp modelId="{67CCDFBC-8A70-431D-9299-6522965D59FD}">
      <dsp:nvSpPr>
        <dsp:cNvPr id="0" name=""/>
        <dsp:cNvSpPr/>
      </dsp:nvSpPr>
      <dsp:spPr>
        <a:xfrm>
          <a:off x="438657" y="781924"/>
          <a:ext cx="520977" cy="5209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293BD-36B7-469B-A887-86D17404AD60}">
      <dsp:nvSpPr>
        <dsp:cNvPr id="0" name=""/>
        <dsp:cNvSpPr/>
      </dsp:nvSpPr>
      <dsp:spPr>
        <a:xfrm>
          <a:off x="905977" y="1459103"/>
          <a:ext cx="4645807" cy="416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821"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Scale, Proportion, &amp; Quantity</a:t>
          </a:r>
          <a:endParaRPr lang="en-US" sz="2200" kern="1200" dirty="0"/>
        </a:p>
      </dsp:txBody>
      <dsp:txXfrm>
        <a:off x="905977" y="1459103"/>
        <a:ext cx="4645807" cy="416781"/>
      </dsp:txXfrm>
    </dsp:sp>
    <dsp:sp modelId="{35581B47-2530-48C2-AAA9-A2F31BA34356}">
      <dsp:nvSpPr>
        <dsp:cNvPr id="0" name=""/>
        <dsp:cNvSpPr/>
      </dsp:nvSpPr>
      <dsp:spPr>
        <a:xfrm>
          <a:off x="645489" y="1407005"/>
          <a:ext cx="520977" cy="5209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9C8ED-23C6-4FBD-AC3E-6F6C18A73FAB}">
      <dsp:nvSpPr>
        <dsp:cNvPr id="0" name=""/>
        <dsp:cNvSpPr/>
      </dsp:nvSpPr>
      <dsp:spPr>
        <a:xfrm>
          <a:off x="972017" y="2084643"/>
          <a:ext cx="4579767" cy="416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821"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Systems and Models</a:t>
          </a:r>
          <a:endParaRPr lang="en-US" sz="2200" kern="1200" dirty="0"/>
        </a:p>
      </dsp:txBody>
      <dsp:txXfrm>
        <a:off x="972017" y="2084643"/>
        <a:ext cx="4579767" cy="416781"/>
      </dsp:txXfrm>
    </dsp:sp>
    <dsp:sp modelId="{48F9FA0F-8D0D-46FC-9FC1-DB5B61EDC1D0}">
      <dsp:nvSpPr>
        <dsp:cNvPr id="0" name=""/>
        <dsp:cNvSpPr/>
      </dsp:nvSpPr>
      <dsp:spPr>
        <a:xfrm>
          <a:off x="711528" y="2032545"/>
          <a:ext cx="520977" cy="5209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BFE16-14CB-4388-85ED-4B0DF97E8D79}">
      <dsp:nvSpPr>
        <dsp:cNvPr id="0" name=""/>
        <dsp:cNvSpPr/>
      </dsp:nvSpPr>
      <dsp:spPr>
        <a:xfrm>
          <a:off x="905977" y="2710182"/>
          <a:ext cx="4645807" cy="416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821"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Cause and Effect</a:t>
          </a:r>
          <a:endParaRPr lang="en-US" sz="2200" kern="1200" dirty="0"/>
        </a:p>
      </dsp:txBody>
      <dsp:txXfrm>
        <a:off x="905977" y="2710182"/>
        <a:ext cx="4645807" cy="416781"/>
      </dsp:txXfrm>
    </dsp:sp>
    <dsp:sp modelId="{F540CFC3-8E8E-40A5-809E-9C2A6FAE2D56}">
      <dsp:nvSpPr>
        <dsp:cNvPr id="0" name=""/>
        <dsp:cNvSpPr/>
      </dsp:nvSpPr>
      <dsp:spPr>
        <a:xfrm>
          <a:off x="645489" y="2658085"/>
          <a:ext cx="520977" cy="5209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B1CF1-6817-48A5-9171-92D1634E1091}">
      <dsp:nvSpPr>
        <dsp:cNvPr id="0" name=""/>
        <dsp:cNvSpPr/>
      </dsp:nvSpPr>
      <dsp:spPr>
        <a:xfrm>
          <a:off x="699146" y="3335263"/>
          <a:ext cx="4852638" cy="416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821"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Structure and Function</a:t>
          </a:r>
          <a:endParaRPr lang="en-US" sz="2200" kern="1200" dirty="0"/>
        </a:p>
      </dsp:txBody>
      <dsp:txXfrm>
        <a:off x="699146" y="3335263"/>
        <a:ext cx="4852638" cy="416781"/>
      </dsp:txXfrm>
    </dsp:sp>
    <dsp:sp modelId="{5B82A714-2B4F-4251-8BD8-710344A915FC}">
      <dsp:nvSpPr>
        <dsp:cNvPr id="0" name=""/>
        <dsp:cNvSpPr/>
      </dsp:nvSpPr>
      <dsp:spPr>
        <a:xfrm>
          <a:off x="438657" y="3283166"/>
          <a:ext cx="520977" cy="5209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5C0E4B-329B-479A-A7FB-C6256E02FD75}">
      <dsp:nvSpPr>
        <dsp:cNvPr id="0" name=""/>
        <dsp:cNvSpPr/>
      </dsp:nvSpPr>
      <dsp:spPr>
        <a:xfrm>
          <a:off x="321712" y="3960803"/>
          <a:ext cx="5230072" cy="416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821"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Quality and Change</a:t>
          </a:r>
          <a:endParaRPr lang="en-US" sz="2200" kern="1200" dirty="0"/>
        </a:p>
      </dsp:txBody>
      <dsp:txXfrm>
        <a:off x="321712" y="3960803"/>
        <a:ext cx="5230072" cy="416781"/>
      </dsp:txXfrm>
    </dsp:sp>
    <dsp:sp modelId="{6F987D9A-4024-4D6A-BE50-F1FABC74772F}">
      <dsp:nvSpPr>
        <dsp:cNvPr id="0" name=""/>
        <dsp:cNvSpPr/>
      </dsp:nvSpPr>
      <dsp:spPr>
        <a:xfrm>
          <a:off x="61224" y="3908705"/>
          <a:ext cx="520977" cy="5209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7ACAD8-B7D0-426A-B44A-3A83F86F03CC}" type="datetimeFigureOut">
              <a:rPr lang="en-US" smtClean="0"/>
              <a:t>5/6/2019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E3BC50-77DA-47FD-BBA8-2B636FA84E11}" type="slidenum">
              <a:rPr lang="en-US" smtClean="0"/>
              <a:t>‹#›</a:t>
            </a:fld>
            <a:endParaRPr lang="en-US"/>
          </a:p>
        </p:txBody>
      </p:sp>
    </p:spTree>
    <p:extLst>
      <p:ext uri="{BB962C8B-B14F-4D97-AF65-F5344CB8AC3E}">
        <p14:creationId xmlns:p14="http://schemas.microsoft.com/office/powerpoint/2010/main" val="97630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35117E-22E8-4008-AD91-72C82CCAAA64}" type="datetimeFigureOut">
              <a:rPr lang="en-US" smtClean="0"/>
              <a:t>5/6/2019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6EFE43-8671-4E3E-A64E-7A7D326B67E1}" type="slidenum">
              <a:rPr lang="en-US" smtClean="0"/>
              <a:t>‹#›</a:t>
            </a:fld>
            <a:endParaRPr lang="en-US"/>
          </a:p>
        </p:txBody>
      </p:sp>
    </p:spTree>
    <p:extLst>
      <p:ext uri="{BB962C8B-B14F-4D97-AF65-F5344CB8AC3E}">
        <p14:creationId xmlns:p14="http://schemas.microsoft.com/office/powerpoint/2010/main" val="257529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achingchannel.org/video/disciplinary-core-ideas-achiev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ubicon.com/phenomenon-based-learn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ubicon.com/phenomenon-based-learn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0ENofSKiCd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8KyEoOL2b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New Conceptual Framework." National Research Council. 2012. </a:t>
            </a:r>
            <a:r>
              <a:rPr lang="en-US" sz="1200" i="1" kern="1200" dirty="0" smtClean="0">
                <a:solidFill>
                  <a:schemeClr val="tx1"/>
                </a:solidFill>
                <a:effectLst/>
                <a:latin typeface="+mn-lt"/>
                <a:ea typeface="+mn-ea"/>
                <a:cs typeface="+mn-cs"/>
              </a:rPr>
              <a:t>A Framework for K-12 Science Education: Practices, Crosscutting Concepts, and Core Ideas</a:t>
            </a:r>
            <a:r>
              <a:rPr lang="en-US" sz="1200" kern="1200" dirty="0" smtClean="0">
                <a:solidFill>
                  <a:schemeClr val="tx1"/>
                </a:solidFill>
                <a:effectLst/>
                <a:latin typeface="+mn-lt"/>
                <a:ea typeface="+mn-ea"/>
                <a:cs typeface="+mn-cs"/>
              </a:rPr>
              <a:t>. Washington, DC: The National Academies Press.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10.17226/13165.</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10</a:t>
            </a:fld>
            <a:endParaRPr lang="en-US"/>
          </a:p>
        </p:txBody>
      </p:sp>
    </p:spTree>
    <p:extLst>
      <p:ext uri="{BB962C8B-B14F-4D97-AF65-F5344CB8AC3E}">
        <p14:creationId xmlns:p14="http://schemas.microsoft.com/office/powerpoint/2010/main" val="237115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https://www.teachingchannel.org/video/disciplinary-core-ideas-achieve</a:t>
            </a:r>
            <a:r>
              <a:rPr lang="en-US" dirty="0" smtClean="0"/>
              <a:t>  NGSS Video about Core Ideas</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22</a:t>
            </a:fld>
            <a:endParaRPr lang="en-US"/>
          </a:p>
        </p:txBody>
      </p:sp>
    </p:spTree>
    <p:extLst>
      <p:ext uri="{BB962C8B-B14F-4D97-AF65-F5344CB8AC3E}">
        <p14:creationId xmlns:p14="http://schemas.microsoft.com/office/powerpoint/2010/main" val="21020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How to Write NGSS Lesson Plans. (2018, March 19). Retrieved from https://www.albert.io/blog/how-to-write-ngss-lesson-plans/</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24</a:t>
            </a:fld>
            <a:endParaRPr lang="en-US"/>
          </a:p>
        </p:txBody>
      </p:sp>
    </p:spTree>
    <p:extLst>
      <p:ext uri="{BB962C8B-B14F-4D97-AF65-F5344CB8AC3E}">
        <p14:creationId xmlns:p14="http://schemas.microsoft.com/office/powerpoint/2010/main" val="374283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How to Write NGSS Lesson Plans. (2018, March 19). Retrieved from https://www.albert.io/blog/how-to-write-ngss-lesson-plans/</a:t>
            </a:r>
            <a:endParaRPr lang="en-US" dirty="0" smtClean="0"/>
          </a:p>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25</a:t>
            </a:fld>
            <a:endParaRPr lang="en-US"/>
          </a:p>
        </p:txBody>
      </p:sp>
    </p:spTree>
    <p:extLst>
      <p:ext uri="{BB962C8B-B14F-4D97-AF65-F5344CB8AC3E}">
        <p14:creationId xmlns:p14="http://schemas.microsoft.com/office/powerpoint/2010/main" val="287143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How to Write NGSS Lesson Plans. (2018, March 19). Retrieved from https://www.albert.io/blog/how-to-write-ngss-lesson-plans/</a:t>
            </a:r>
            <a:endParaRPr lang="en-US" dirty="0" smtClean="0"/>
          </a:p>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26</a:t>
            </a:fld>
            <a:endParaRPr lang="en-US"/>
          </a:p>
        </p:txBody>
      </p:sp>
    </p:spTree>
    <p:extLst>
      <p:ext uri="{BB962C8B-B14F-4D97-AF65-F5344CB8AC3E}">
        <p14:creationId xmlns:p14="http://schemas.microsoft.com/office/powerpoint/2010/main" val="274813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Nielsen, V., &amp; Davies, A.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The What Why, and How of Phenomenon Based Learning. Retrieved from </a:t>
            </a:r>
            <a:r>
              <a:rPr lang="en-US" sz="1200" u="sng" kern="1200" dirty="0" smtClean="0">
                <a:solidFill>
                  <a:schemeClr val="tx1"/>
                </a:solidFill>
                <a:effectLst/>
                <a:latin typeface="+mn-lt"/>
                <a:ea typeface="+mn-ea"/>
                <a:cs typeface="+mn-cs"/>
                <a:hlinkClick r:id="rId3"/>
              </a:rPr>
              <a:t>https://www.rubicon.com/phenomenon-based-learning/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27</a:t>
            </a:fld>
            <a:endParaRPr lang="en-US"/>
          </a:p>
        </p:txBody>
      </p:sp>
    </p:spTree>
    <p:extLst>
      <p:ext uri="{BB962C8B-B14F-4D97-AF65-F5344CB8AC3E}">
        <p14:creationId xmlns:p14="http://schemas.microsoft.com/office/powerpoint/2010/main" val="396408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Nielsen, V., &amp; Davies, A.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The What Why, and How of Phenomenon Based Learning. Retrieved from </a:t>
            </a:r>
            <a:r>
              <a:rPr lang="en-US" sz="1200" u="sng" kern="1200" dirty="0" smtClean="0">
                <a:solidFill>
                  <a:schemeClr val="tx1"/>
                </a:solidFill>
                <a:effectLst/>
                <a:latin typeface="+mn-lt"/>
                <a:ea typeface="+mn-ea"/>
                <a:cs typeface="+mn-cs"/>
                <a:hlinkClick r:id="rId3"/>
              </a:rPr>
              <a:t>https://www.rubicon.com/phenomenon-based-learning/</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 New Conceptual Framework." National Research Council. 2012. </a:t>
            </a:r>
            <a:r>
              <a:rPr lang="en-US" sz="1200" i="1" kern="1200" dirty="0" smtClean="0">
                <a:solidFill>
                  <a:schemeClr val="tx1"/>
                </a:solidFill>
                <a:effectLst/>
                <a:latin typeface="+mn-lt"/>
                <a:ea typeface="+mn-ea"/>
                <a:cs typeface="+mn-cs"/>
              </a:rPr>
              <a:t>A Framework for K-12 Science Education: Practices, Crosscutting Concepts, and Core Ideas</a:t>
            </a:r>
            <a:r>
              <a:rPr lang="en-US" sz="1200" kern="1200" dirty="0" smtClean="0">
                <a:solidFill>
                  <a:schemeClr val="tx1"/>
                </a:solidFill>
                <a:effectLst/>
                <a:latin typeface="+mn-lt"/>
                <a:ea typeface="+mn-ea"/>
                <a:cs typeface="+mn-cs"/>
              </a:rPr>
              <a:t>. Washington, DC: The National Academies Press.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10.17226/13165.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28</a:t>
            </a:fld>
            <a:endParaRPr lang="en-US"/>
          </a:p>
        </p:txBody>
      </p:sp>
    </p:spTree>
    <p:extLst>
      <p:ext uri="{BB962C8B-B14F-4D97-AF65-F5344CB8AC3E}">
        <p14:creationId xmlns:p14="http://schemas.microsoft.com/office/powerpoint/2010/main" val="117569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 New Conceptual Framework." National Research Council. 2012. </a:t>
            </a:r>
            <a:r>
              <a:rPr lang="en-US" sz="1200" i="1" kern="1200" dirty="0" smtClean="0">
                <a:solidFill>
                  <a:schemeClr val="tx1"/>
                </a:solidFill>
                <a:effectLst/>
                <a:latin typeface="+mn-lt"/>
                <a:ea typeface="+mn-ea"/>
                <a:cs typeface="+mn-cs"/>
              </a:rPr>
              <a:t>A Framework for K-12 Science Education: Practices, Crosscutting Concepts, and Core Ideas</a:t>
            </a:r>
            <a:r>
              <a:rPr lang="en-US" sz="1200" kern="1200" dirty="0" smtClean="0">
                <a:solidFill>
                  <a:schemeClr val="tx1"/>
                </a:solidFill>
                <a:effectLst/>
                <a:latin typeface="+mn-lt"/>
                <a:ea typeface="+mn-ea"/>
                <a:cs typeface="+mn-cs"/>
              </a:rPr>
              <a:t>. Washington, DC: The National Academies Press.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10.17226/13165.</a:t>
            </a:r>
          </a:p>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29</a:t>
            </a:fld>
            <a:endParaRPr lang="en-US"/>
          </a:p>
        </p:txBody>
      </p:sp>
    </p:spTree>
    <p:extLst>
      <p:ext uri="{BB962C8B-B14F-4D97-AF65-F5344CB8AC3E}">
        <p14:creationId xmlns:p14="http://schemas.microsoft.com/office/powerpoint/2010/main" val="707822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33</a:t>
            </a:fld>
            <a:endParaRPr lang="en-US"/>
          </a:p>
        </p:txBody>
      </p:sp>
    </p:spTree>
    <p:extLst>
      <p:ext uri="{BB962C8B-B14F-4D97-AF65-F5344CB8AC3E}">
        <p14:creationId xmlns:p14="http://schemas.microsoft.com/office/powerpoint/2010/main" val="361739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State Partners. (</a:t>
            </a:r>
            <a:r>
              <a:rPr lang="en-US" dirty="0" err="1"/>
              <a:t>n.d.</a:t>
            </a:r>
            <a:r>
              <a:rPr lang="en-US" dirty="0"/>
              <a:t>). Retrieved from https://www.nextgenscience.org/lead-state-partners</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11</a:t>
            </a:fld>
            <a:endParaRPr lang="en-US"/>
          </a:p>
        </p:txBody>
      </p:sp>
    </p:spTree>
    <p:extLst>
      <p:ext uri="{BB962C8B-B14F-4D97-AF65-F5344CB8AC3E}">
        <p14:creationId xmlns:p14="http://schemas.microsoft.com/office/powerpoint/2010/main" val="244485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Introduction to the NGSS </a:t>
            </a:r>
            <a:r>
              <a:rPr lang="en-US" dirty="0">
                <a:sym typeface="Wingdings" panose="05000000000000000000" pitchFamily="2" charset="2"/>
              </a:rPr>
              <a:t></a:t>
            </a:r>
            <a:r>
              <a:rPr lang="en-US" dirty="0"/>
              <a:t> </a:t>
            </a:r>
            <a:r>
              <a:rPr lang="en-US" u="sng" dirty="0">
                <a:hlinkClick r:id="rId3"/>
              </a:rPr>
              <a:t>https://www.youtube.com/watch?v=0ENofSKiCdc</a:t>
            </a:r>
            <a:r>
              <a:rPr lang="en-US" dirty="0"/>
              <a:t>  </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12</a:t>
            </a:fld>
            <a:endParaRPr lang="en-US"/>
          </a:p>
        </p:txBody>
      </p:sp>
    </p:spTree>
    <p:extLst>
      <p:ext uri="{BB962C8B-B14F-4D97-AF65-F5344CB8AC3E}">
        <p14:creationId xmlns:p14="http://schemas.microsoft.com/office/powerpoint/2010/main" val="81881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 New Conceptual Framework." National Research Council. 2012. </a:t>
            </a:r>
            <a:r>
              <a:rPr lang="en-US" sz="1200" i="1" kern="1200" dirty="0" smtClean="0">
                <a:solidFill>
                  <a:schemeClr val="tx1"/>
                </a:solidFill>
                <a:effectLst/>
                <a:latin typeface="+mn-lt"/>
                <a:ea typeface="+mn-ea"/>
                <a:cs typeface="+mn-cs"/>
              </a:rPr>
              <a:t>A Framework for K-12 Science Education: Practices, Crosscutting Concepts, and Core Ideas</a:t>
            </a:r>
            <a:r>
              <a:rPr lang="en-US" sz="1200" kern="1200" dirty="0" smtClean="0">
                <a:solidFill>
                  <a:schemeClr val="tx1"/>
                </a:solidFill>
                <a:effectLst/>
                <a:latin typeface="+mn-lt"/>
                <a:ea typeface="+mn-ea"/>
                <a:cs typeface="+mn-cs"/>
              </a:rPr>
              <a:t>. Washington, DC: The National Academies Press.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10.17226/13165.</a:t>
            </a:r>
          </a:p>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13</a:t>
            </a:fld>
            <a:endParaRPr lang="en-US"/>
          </a:p>
        </p:txBody>
      </p:sp>
    </p:spTree>
    <p:extLst>
      <p:ext uri="{BB962C8B-B14F-4D97-AF65-F5344CB8AC3E}">
        <p14:creationId xmlns:p14="http://schemas.microsoft.com/office/powerpoint/2010/main" val="38484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Generation Science Standards. (2013, April). Appendix A – Conceptual shifts in the Next Generation Science Standards</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14</a:t>
            </a:fld>
            <a:endParaRPr lang="en-US"/>
          </a:p>
        </p:txBody>
      </p:sp>
    </p:spTree>
    <p:extLst>
      <p:ext uri="{BB962C8B-B14F-4D97-AF65-F5344CB8AC3E}">
        <p14:creationId xmlns:p14="http://schemas.microsoft.com/office/powerpoint/2010/main" val="190142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Whitaker, D. (2018, July). Scientific and Engineering Practices and Crosscutting Concepts. Retrieved from https://www.carolina.com/teacher-resources/Interactive/scientific-and-engineering-practices-and-crosscutting-concepts/tr46603.tr</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15</a:t>
            </a:fld>
            <a:endParaRPr lang="en-US"/>
          </a:p>
        </p:txBody>
      </p:sp>
    </p:spTree>
    <p:extLst>
      <p:ext uri="{BB962C8B-B14F-4D97-AF65-F5344CB8AC3E}">
        <p14:creationId xmlns:p14="http://schemas.microsoft.com/office/powerpoint/2010/main" val="215539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Whitaker, D. (2018, July). Scientific and Engineering Practices and Crosscutting Concepts. Retrieved from https://www.carolina.com/teacher-resources/Interactive/scientific-and-engineering-practices-and-crosscutting-concepts/tr46603.tr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8 NGSS Practices </a:t>
            </a:r>
            <a:r>
              <a:rPr lang="en-US" sz="1200" b="1" dirty="0" smtClean="0">
                <a:sym typeface="Wingdings" panose="05000000000000000000" pitchFamily="2" charset="2"/>
              </a:rPr>
              <a:t></a:t>
            </a:r>
            <a:r>
              <a:rPr lang="en-US" sz="1200" b="1" dirty="0" smtClean="0"/>
              <a:t> </a:t>
            </a:r>
            <a:r>
              <a:rPr lang="en-US" sz="1200" b="1" u="sng" dirty="0" smtClean="0">
                <a:hlinkClick r:id="rId3"/>
              </a:rPr>
              <a:t>https://www.youtube.com/watch?v=H8KyEoOL2b8</a:t>
            </a:r>
            <a:endParaRPr lang="en-US" sz="1200" dirty="0" smtClean="0"/>
          </a:p>
        </p:txBody>
      </p:sp>
      <p:sp>
        <p:nvSpPr>
          <p:cNvPr id="4" name="Slide Number Placeholder 3"/>
          <p:cNvSpPr>
            <a:spLocks noGrp="1"/>
          </p:cNvSpPr>
          <p:nvPr>
            <p:ph type="sldNum" sz="quarter" idx="10"/>
          </p:nvPr>
        </p:nvSpPr>
        <p:spPr/>
        <p:txBody>
          <a:bodyPr/>
          <a:lstStyle/>
          <a:p>
            <a:fld id="{536EFE43-8671-4E3E-A64E-7A7D326B67E1}" type="slidenum">
              <a:rPr lang="en-US" smtClean="0"/>
              <a:t>16</a:t>
            </a:fld>
            <a:endParaRPr lang="en-US"/>
          </a:p>
        </p:txBody>
      </p:sp>
    </p:spTree>
    <p:extLst>
      <p:ext uri="{BB962C8B-B14F-4D97-AF65-F5344CB8AC3E}">
        <p14:creationId xmlns:p14="http://schemas.microsoft.com/office/powerpoint/2010/main" val="70698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Generation Science Standards State by State. (</a:t>
            </a:r>
            <a:r>
              <a:rPr lang="en-US" dirty="0" err="1"/>
              <a:t>n.d.</a:t>
            </a:r>
            <a:r>
              <a:rPr lang="en-US" dirty="0"/>
              <a:t>). Retrieved from https://www.nextgenscience.org/ </a:t>
            </a:r>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20</a:t>
            </a:fld>
            <a:endParaRPr lang="en-US"/>
          </a:p>
        </p:txBody>
      </p:sp>
    </p:spTree>
    <p:extLst>
      <p:ext uri="{BB962C8B-B14F-4D97-AF65-F5344CB8AC3E}">
        <p14:creationId xmlns:p14="http://schemas.microsoft.com/office/powerpoint/2010/main" val="46794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Guiding Assumptions and Organization of the Framework." National Research Council. 2012. </a:t>
            </a:r>
            <a:r>
              <a:rPr lang="en-US" sz="1200" i="1" kern="1200" dirty="0" smtClean="0">
                <a:solidFill>
                  <a:schemeClr val="tx1"/>
                </a:solidFill>
                <a:effectLst/>
                <a:latin typeface="+mn-lt"/>
                <a:ea typeface="+mn-ea"/>
                <a:cs typeface="+mn-cs"/>
              </a:rPr>
              <a:t>A Framework for K-12 Science Education: Practices, Crosscutting Concepts, and Core Ideas</a:t>
            </a:r>
            <a:r>
              <a:rPr lang="en-US" sz="1200" kern="1200" dirty="0" smtClean="0">
                <a:solidFill>
                  <a:schemeClr val="tx1"/>
                </a:solidFill>
                <a:effectLst/>
                <a:latin typeface="+mn-lt"/>
                <a:ea typeface="+mn-ea"/>
                <a:cs typeface="+mn-cs"/>
              </a:rPr>
              <a:t>. Washington, DC:</a:t>
            </a:r>
          </a:p>
          <a:p>
            <a:endParaRPr lang="en-US" dirty="0"/>
          </a:p>
        </p:txBody>
      </p:sp>
      <p:sp>
        <p:nvSpPr>
          <p:cNvPr id="4" name="Slide Number Placeholder 3"/>
          <p:cNvSpPr>
            <a:spLocks noGrp="1"/>
          </p:cNvSpPr>
          <p:nvPr>
            <p:ph type="sldNum" sz="quarter" idx="10"/>
          </p:nvPr>
        </p:nvSpPr>
        <p:spPr/>
        <p:txBody>
          <a:bodyPr/>
          <a:lstStyle/>
          <a:p>
            <a:fld id="{536EFE43-8671-4E3E-A64E-7A7D326B67E1}" type="slidenum">
              <a:rPr lang="en-US" smtClean="0"/>
              <a:t>21</a:t>
            </a:fld>
            <a:endParaRPr lang="en-US"/>
          </a:p>
        </p:txBody>
      </p:sp>
    </p:spTree>
    <p:extLst>
      <p:ext uri="{BB962C8B-B14F-4D97-AF65-F5344CB8AC3E}">
        <p14:creationId xmlns:p14="http://schemas.microsoft.com/office/powerpoint/2010/main" val="57122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5/6/2019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5/6/2019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5/6/2019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nextgenscience.org/writing-tea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0ENofSKiCdc" TargetMode="External"/><Relationship Id="rId5" Type="http://schemas.openxmlformats.org/officeDocument/2006/relationships/comments" Target="../comments/commen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LJJoKxDsyoQ" TargetMode="External"/><Relationship Id="rId5" Type="http://schemas.openxmlformats.org/officeDocument/2006/relationships/comments" Target="../comments/comment6.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e/1FAIpQLSdjA39wQe_WIQ64YsqLGV7ss50GsXrT5syrRAs5G-0EBVhwXw/viewform?usp=sf_link" TargetMode="External"/><Relationship Id="rId2" Type="http://schemas.openxmlformats.org/officeDocument/2006/relationships/hyperlink" Target="https://msrobbinspnhs.weebly.com/becoming-a-science-teacher.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11.xml"/><Relationship Id="rId4" Type="http://schemas.openxmlformats.org/officeDocument/2006/relationships/hyperlink" Target="https://www.teachingchannel.org/video/disciplinary-core-ideas-achieve" TargetMode="Externa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omments" Target="../comments/commen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rubicon.com/what-is-authentic-learning-and-how-do-i-use-it/" TargetMode="External"/><Relationship Id="rId7" Type="http://schemas.openxmlformats.org/officeDocument/2006/relationships/comments" Target="../comments/comment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rubicon.com/students-designing-their-enduring-understandings/" TargetMode="External"/><Relationship Id="rId5" Type="http://schemas.openxmlformats.org/officeDocument/2006/relationships/hyperlink" Target="https://www.rubicon.com/challenge-and-choice-authentic-learning/" TargetMode="External"/><Relationship Id="rId4" Type="http://schemas.openxmlformats.org/officeDocument/2006/relationships/hyperlink" Target="https://www.rubicon.com/inquiry-based-learning-strategies/" TargetMode="Externa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cs.google.com/forms/d/e/1FAIpQLSdjA39wQe_WIQ64YsqLGV7ss50GsXrT5syrRAs5G-0EBVhwXw/viewform?usp=sf_lin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ubicon.com/phenomenon-based-learning/" TargetMode="External"/><Relationship Id="rId2" Type="http://schemas.openxmlformats.org/officeDocument/2006/relationships/hyperlink" Target="https://www.sciencebuddies.org/blog/new-science-standards-emphasize-the-engineering-design-process?from=Blog" TargetMode="External"/><Relationship Id="rId1" Type="http://schemas.openxmlformats.org/officeDocument/2006/relationships/slideLayout" Target="../slideLayouts/slideLayout2.xml"/><Relationship Id="rId5" Type="http://schemas.openxmlformats.org/officeDocument/2006/relationships/hyperlink" Target="https://www.albert.io/blog/how-to-write-ngss-lesson-plans/" TargetMode="External"/><Relationship Id="rId4" Type="http://schemas.openxmlformats.org/officeDocument/2006/relationships/hyperlink" Target="https://www.carolina.com/teacher-resources/Interactive/scientific-and-engineering-practices-and-crosscutting-concepts/tr46603.tr"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nextgenscience.org/sites/default/files/APPENDIX%20J_0.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nextgenscience.org/massachusetts" TargetMode="External"/><Relationship Id="rId13" Type="http://schemas.openxmlformats.org/officeDocument/2006/relationships/hyperlink" Target="http://sunrisescience.blog/free-websites-ngss-anchoring-phenomena/" TargetMode="External"/><Relationship Id="rId3" Type="http://schemas.openxmlformats.org/officeDocument/2006/relationships/hyperlink" Target="https://www.youtube.com/watch?v=Wfa7VSmHoBs" TargetMode="External"/><Relationship Id="rId7" Type="http://schemas.openxmlformats.org/officeDocument/2006/relationships/hyperlink" Target="https://www.teachingchannel.org/video/cross-discipline-lesson-achieve" TargetMode="External"/><Relationship Id="rId12" Type="http://schemas.openxmlformats.org/officeDocument/2006/relationships/hyperlink" Target="https://www.calacademy.org/educators/ngss-demystifie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watch?v=0ENofSKiCdc" TargetMode="External"/><Relationship Id="rId11" Type="http://schemas.openxmlformats.org/officeDocument/2006/relationships/hyperlink" Target="https://www.youtube.com/watch?v=Q6eoRnrwL-A" TargetMode="External"/><Relationship Id="rId5" Type="http://schemas.openxmlformats.org/officeDocument/2006/relationships/hyperlink" Target="https://www.rubicon.com/phenomenon-based-learning/" TargetMode="External"/><Relationship Id="rId10" Type="http://schemas.openxmlformats.org/officeDocument/2006/relationships/hyperlink" Target="http://stemteachingtools.org/brief/46" TargetMode="External"/><Relationship Id="rId4" Type="http://schemas.openxmlformats.org/officeDocument/2006/relationships/hyperlink" Target="https://www.rubicon.com/implementing-the-ngss/" TargetMode="External"/><Relationship Id="rId9" Type="http://schemas.openxmlformats.org/officeDocument/2006/relationships/hyperlink" Target="https://www.albert.io/blog/how-to-write-ngss-lesson-plans/" TargetMode="External"/><Relationship Id="rId14" Type="http://schemas.openxmlformats.org/officeDocument/2006/relationships/hyperlink" Target="https://www.youtube.com/watch?v=H8KyEoOL2b8"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j97MuROR64U" TargetMode="External"/><Relationship Id="rId3" Type="http://schemas.openxmlformats.org/officeDocument/2006/relationships/hyperlink" Target="https://www.nap.edu/read/18290/chapter/13" TargetMode="External"/><Relationship Id="rId7" Type="http://schemas.openxmlformats.org/officeDocument/2006/relationships/hyperlink" Target="https://www.youtube.com/watch?v=7axBNmfbhJM" TargetMode="External"/><Relationship Id="rId2" Type="http://schemas.openxmlformats.org/officeDocument/2006/relationships/hyperlink" Target="http://stemteachingtools.org/assets/landscapes/STEM-Teaching-Tool-41-Cross-Cutting-Concepts-Prompts_Nov2016.pdf" TargetMode="External"/><Relationship Id="rId1" Type="http://schemas.openxmlformats.org/officeDocument/2006/relationships/slideLayout" Target="../slideLayouts/slideLayout2.xml"/><Relationship Id="rId6" Type="http://schemas.openxmlformats.org/officeDocument/2006/relationships/hyperlink" Target="https://www.mbari.org/wp-content/uploads/2016/07/NGSS_checklist_fill.pdf" TargetMode="External"/><Relationship Id="rId5" Type="http://schemas.openxmlformats.org/officeDocument/2006/relationships/hyperlink" Target="http://www.mtscienceducation.org/toolkit-home/crosscutting-concepts/" TargetMode="External"/><Relationship Id="rId4" Type="http://schemas.openxmlformats.org/officeDocument/2006/relationships/hyperlink" Target="https://ccsso.org/sites/default/files/2018-06/Using%20Crosscutting%20Concepts%20To%20Prompt%20Student%20Responses%20Science.pdf" TargetMode="External"/><Relationship Id="rId9" Type="http://schemas.openxmlformats.org/officeDocument/2006/relationships/hyperlink" Target="https://chalkboardproject.org/news/blog/student-access-science-a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04703" y="309751"/>
            <a:ext cx="8991600" cy="1645920"/>
          </a:xfrm>
        </p:spPr>
        <p:txBody>
          <a:bodyPr>
            <a:normAutofit fontScale="90000"/>
          </a:bodyPr>
          <a:lstStyle/>
          <a:p>
            <a:r>
              <a:rPr lang="en-US" dirty="0" smtClean="0"/>
              <a:t>What you need to know when deciding to become a science teacher in the 21</a:t>
            </a:r>
            <a:r>
              <a:rPr lang="en-US" baseline="30000" dirty="0" smtClean="0"/>
              <a:t>st</a:t>
            </a:r>
            <a:r>
              <a:rPr lang="en-US" dirty="0" smtClean="0"/>
              <a:t> century</a:t>
            </a:r>
            <a:endParaRPr lang="en-US" dirty="0"/>
          </a:p>
        </p:txBody>
      </p:sp>
      <p:sp>
        <p:nvSpPr>
          <p:cNvPr id="5" name="Subtitle 4"/>
          <p:cNvSpPr>
            <a:spLocks noGrp="1"/>
          </p:cNvSpPr>
          <p:nvPr>
            <p:ph type="subTitle" idx="1"/>
          </p:nvPr>
        </p:nvSpPr>
        <p:spPr>
          <a:xfrm>
            <a:off x="2682131" y="2129246"/>
            <a:ext cx="6801612" cy="3267249"/>
          </a:xfrm>
        </p:spPr>
        <p:txBody>
          <a:bodyPr>
            <a:normAutofit/>
          </a:bodyPr>
          <a:lstStyle/>
          <a:p>
            <a:r>
              <a:rPr lang="en-US" dirty="0" smtClean="0"/>
              <a:t>Elizabeth Robbins </a:t>
            </a:r>
          </a:p>
          <a:p>
            <a:r>
              <a:rPr lang="en-US" dirty="0" smtClean="0"/>
              <a:t>May 7</a:t>
            </a:r>
            <a:r>
              <a:rPr lang="en-US" baseline="30000" dirty="0" smtClean="0"/>
              <a:t>th</a:t>
            </a:r>
            <a:r>
              <a:rPr lang="en-US" dirty="0" smtClean="0"/>
              <a:t>, 2019</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253" y="3049831"/>
            <a:ext cx="4762500" cy="3571875"/>
          </a:xfrm>
          <a:prstGeom prst="rect">
            <a:avLst/>
          </a:prstGeom>
        </p:spPr>
      </p:pic>
    </p:spTree>
    <p:extLst>
      <p:ext uri="{BB962C8B-B14F-4D97-AF65-F5344CB8AC3E}">
        <p14:creationId xmlns:p14="http://schemas.microsoft.com/office/powerpoint/2010/main" val="2406166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789" y="703385"/>
            <a:ext cx="6204790" cy="1188720"/>
          </a:xfrm>
        </p:spPr>
        <p:txBody>
          <a:bodyPr/>
          <a:lstStyle/>
          <a:p>
            <a:r>
              <a:rPr lang="en-US" dirty="0" smtClean="0"/>
              <a:t>Creation &amp; Timeline</a:t>
            </a:r>
            <a:endParaRPr lang="en-US" dirty="0"/>
          </a:p>
        </p:txBody>
      </p:sp>
      <p:sp>
        <p:nvSpPr>
          <p:cNvPr id="3" name="Content Placeholder 2"/>
          <p:cNvSpPr>
            <a:spLocks noGrp="1"/>
          </p:cNvSpPr>
          <p:nvPr>
            <p:ph idx="1"/>
          </p:nvPr>
        </p:nvSpPr>
        <p:spPr>
          <a:xfrm>
            <a:off x="5931408" y="1987033"/>
            <a:ext cx="5556737" cy="3101983"/>
          </a:xfrm>
        </p:spPr>
        <p:txBody>
          <a:bodyPr>
            <a:noAutofit/>
          </a:bodyPr>
          <a:lstStyle/>
          <a:p>
            <a:endParaRPr lang="en-US" sz="2800" dirty="0"/>
          </a:p>
          <a:p>
            <a:r>
              <a:rPr lang="en-US" sz="2800" dirty="0"/>
              <a:t> The Next Generation Science Standards (NGSS) are a new set of science educational standards that address needs in K–12 science education, based on </a:t>
            </a:r>
            <a:r>
              <a:rPr lang="en-US" sz="2800" i="1" dirty="0"/>
              <a:t>A Framework for K–12 Science Education </a:t>
            </a:r>
            <a:r>
              <a:rPr lang="en-US" sz="2800" dirty="0"/>
              <a:t>(National Research Council, 2012).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65" y="703385"/>
            <a:ext cx="5145170" cy="5922498"/>
          </a:xfrm>
          <a:prstGeom prst="rect">
            <a:avLst/>
          </a:prstGeom>
        </p:spPr>
      </p:pic>
    </p:spTree>
    <p:extLst>
      <p:ext uri="{BB962C8B-B14F-4D97-AF65-F5344CB8AC3E}">
        <p14:creationId xmlns:p14="http://schemas.microsoft.com/office/powerpoint/2010/main" val="2309242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17094" y="850588"/>
            <a:ext cx="4486656" cy="1141497"/>
          </a:xfrm>
        </p:spPr>
        <p:txBody>
          <a:bodyPr/>
          <a:lstStyle/>
          <a:p>
            <a:r>
              <a:rPr lang="en-US" dirty="0" smtClean="0"/>
              <a:t>Development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5763" y="1992085"/>
            <a:ext cx="4816475" cy="2873830"/>
          </a:xfrm>
        </p:spPr>
      </p:pic>
      <p:sp>
        <p:nvSpPr>
          <p:cNvPr id="7" name="Text Placeholder 6"/>
          <p:cNvSpPr>
            <a:spLocks noGrp="1"/>
          </p:cNvSpPr>
          <p:nvPr>
            <p:ph type="body" sz="half" idx="2"/>
          </p:nvPr>
        </p:nvSpPr>
        <p:spPr>
          <a:xfrm>
            <a:off x="1017094" y="2532185"/>
            <a:ext cx="3794760" cy="3967089"/>
          </a:xfrm>
        </p:spPr>
        <p:txBody>
          <a:bodyPr/>
          <a:lstStyle/>
          <a:p>
            <a:r>
              <a:rPr lang="en-US" sz="2000" dirty="0"/>
              <a:t>During the </a:t>
            </a:r>
            <a:r>
              <a:rPr lang="en-US" sz="2000" i="1" dirty="0"/>
              <a:t>Next Generation Science Standards </a:t>
            </a:r>
            <a:r>
              <a:rPr lang="en-US" sz="2000" dirty="0"/>
              <a:t>development process, 26 lead state partners provided leadership to </a:t>
            </a:r>
            <a:r>
              <a:rPr lang="en-US" sz="2000" dirty="0" smtClean="0"/>
              <a:t>the </a:t>
            </a:r>
            <a:r>
              <a:rPr lang="en-US" sz="2000" u="sng" dirty="0" smtClean="0">
                <a:solidFill>
                  <a:srgbClr val="FFFF00"/>
                </a:solidFill>
                <a:hlinkClick r:id="rId4"/>
              </a:rPr>
              <a:t>standards </a:t>
            </a:r>
            <a:r>
              <a:rPr lang="en-US" sz="2000" u="sng" dirty="0">
                <a:solidFill>
                  <a:srgbClr val="FFFF00"/>
                </a:solidFill>
                <a:hlinkClick r:id="rId4"/>
              </a:rPr>
              <a:t>writing team</a:t>
            </a:r>
            <a:r>
              <a:rPr lang="en-US" sz="2000" dirty="0"/>
              <a:t>. </a:t>
            </a:r>
            <a:endParaRPr lang="en-US" sz="2000" dirty="0" smtClean="0"/>
          </a:p>
          <a:p>
            <a:r>
              <a:rPr lang="en-US" sz="2000" dirty="0" smtClean="0"/>
              <a:t>These </a:t>
            </a:r>
            <a:r>
              <a:rPr lang="en-US" sz="2000" dirty="0"/>
              <a:t>lead state partners continue to provide guidance to states as they consider adoption of the NGSS, and address common issues involved in adoption and implementation of the standards</a:t>
            </a:r>
            <a:r>
              <a:rPr lang="en-US" dirty="0"/>
              <a:t>.</a:t>
            </a:r>
          </a:p>
        </p:txBody>
      </p:sp>
    </p:spTree>
    <p:extLst>
      <p:ext uri="{BB962C8B-B14F-4D97-AF65-F5344CB8AC3E}">
        <p14:creationId xmlns:p14="http://schemas.microsoft.com/office/powerpoint/2010/main" val="2142972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41238"/>
            <a:ext cx="7729728" cy="1188720"/>
          </a:xfrm>
        </p:spPr>
        <p:txBody>
          <a:bodyPr/>
          <a:lstStyle/>
          <a:p>
            <a:r>
              <a:rPr lang="en-US" dirty="0" smtClean="0"/>
              <a:t>An Introduction to NGSS</a:t>
            </a:r>
            <a:br>
              <a:rPr lang="en-US" dirty="0" smtClean="0"/>
            </a:br>
            <a:r>
              <a:rPr lang="en-US" sz="2000" dirty="0" smtClean="0"/>
              <a:t>watch this quick video </a:t>
            </a:r>
            <a:endParaRPr lang="en-US" dirty="0"/>
          </a:p>
        </p:txBody>
      </p:sp>
      <p:pic>
        <p:nvPicPr>
          <p:cNvPr id="4" name="0ENofSKiCdc"/>
          <p:cNvPicPr>
            <a:picLocks noGrp="1" noRot="1" noChangeAspect="1"/>
          </p:cNvPicPr>
          <p:nvPr>
            <p:ph idx="1"/>
            <a:videoFile r:link="rId1"/>
          </p:nvPr>
        </p:nvPicPr>
        <p:blipFill>
          <a:blip r:embed="rId4"/>
          <a:stretch>
            <a:fillRect/>
          </a:stretch>
        </p:blipFill>
        <p:spPr>
          <a:xfrm>
            <a:off x="2231136" y="1862223"/>
            <a:ext cx="7723757" cy="4344613"/>
          </a:xfrm>
          <a:prstGeom prst="rect">
            <a:avLst/>
          </a:prstGeom>
        </p:spPr>
      </p:pic>
    </p:spTree>
    <p:extLst>
      <p:ext uri="{BB962C8B-B14F-4D97-AF65-F5344CB8AC3E}">
        <p14:creationId xmlns:p14="http://schemas.microsoft.com/office/powerpoint/2010/main" val="2369431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619" y="651163"/>
            <a:ext cx="5597236" cy="5527964"/>
          </a:xfrm>
        </p:spPr>
        <p:txBody>
          <a:bodyPr>
            <a:normAutofit/>
          </a:bodyPr>
          <a:lstStyle/>
          <a:p>
            <a:r>
              <a:rPr lang="en-US" b="1" dirty="0"/>
              <a:t>“A rich science education has the potential to capture students’ sense of wonder about the world and to spark their desire to continue learning about science throughout their lives.”</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8752" y="651163"/>
            <a:ext cx="4603507" cy="5527964"/>
          </a:xfrm>
        </p:spPr>
      </p:pic>
    </p:spTree>
    <p:extLst>
      <p:ext uri="{BB962C8B-B14F-4D97-AF65-F5344CB8AC3E}">
        <p14:creationId xmlns:p14="http://schemas.microsoft.com/office/powerpoint/2010/main" val="370300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15" y="964692"/>
            <a:ext cx="10002130" cy="1188720"/>
          </a:xfrm>
        </p:spPr>
        <p:txBody>
          <a:bodyPr>
            <a:normAutofit fontScale="90000"/>
          </a:bodyPr>
          <a:lstStyle/>
          <a:p>
            <a:r>
              <a:rPr lang="en-US" dirty="0"/>
              <a:t>The </a:t>
            </a:r>
            <a:r>
              <a:rPr lang="en-US" dirty="0" smtClean="0"/>
              <a:t>NGSs </a:t>
            </a:r>
            <a:r>
              <a:rPr lang="en-US" dirty="0"/>
              <a:t>are aimed at improving science learning and engagement in the </a:t>
            </a:r>
            <a:r>
              <a:rPr lang="en-US" dirty="0" smtClean="0"/>
              <a:t>21</a:t>
            </a:r>
            <a:r>
              <a:rPr lang="en-US" sz="2700" cap="none" baseline="30000" dirty="0" smtClean="0"/>
              <a:t>st</a:t>
            </a:r>
            <a:r>
              <a:rPr lang="en-US" dirty="0" smtClean="0"/>
              <a:t> </a:t>
            </a:r>
            <a:r>
              <a:rPr lang="en-US" dirty="0"/>
              <a:t>century by</a:t>
            </a:r>
          </a:p>
        </p:txBody>
      </p:sp>
      <p:sp>
        <p:nvSpPr>
          <p:cNvPr id="3" name="Content Placeholder 2"/>
          <p:cNvSpPr>
            <a:spLocks noGrp="1"/>
          </p:cNvSpPr>
          <p:nvPr>
            <p:ph idx="1"/>
          </p:nvPr>
        </p:nvSpPr>
        <p:spPr>
          <a:xfrm>
            <a:off x="1125415" y="2638044"/>
            <a:ext cx="10002130" cy="3411064"/>
          </a:xfrm>
        </p:spPr>
        <p:txBody>
          <a:bodyPr>
            <a:normAutofit fontScale="92500" lnSpcReduction="20000"/>
          </a:bodyPr>
          <a:lstStyle/>
          <a:p>
            <a:pPr marL="742950" indent="-742950">
              <a:buFont typeface="+mj-lt"/>
              <a:buAutoNum type="alphaUcPeriod"/>
            </a:pPr>
            <a:r>
              <a:rPr lang="en-US" sz="3600" dirty="0" smtClean="0"/>
              <a:t>Incorporating </a:t>
            </a:r>
            <a:r>
              <a:rPr lang="en-US" sz="3600" dirty="0"/>
              <a:t>authentic science and engineering </a:t>
            </a:r>
            <a:r>
              <a:rPr lang="en-US" sz="3600" dirty="0" smtClean="0"/>
              <a:t>practices</a:t>
            </a:r>
          </a:p>
          <a:p>
            <a:pPr marL="742950" indent="-742950">
              <a:buFont typeface="+mj-lt"/>
              <a:buAutoNum type="alphaUcPeriod"/>
            </a:pPr>
            <a:r>
              <a:rPr lang="en-US" sz="3600" dirty="0"/>
              <a:t>I</a:t>
            </a:r>
            <a:r>
              <a:rPr lang="en-US" sz="3600" dirty="0" smtClean="0"/>
              <a:t>dentifying </a:t>
            </a:r>
            <a:r>
              <a:rPr lang="en-US" sz="3600" dirty="0"/>
              <a:t>crosscutting concepts that are fundamental to connecting knowledge across science and </a:t>
            </a:r>
            <a:r>
              <a:rPr lang="en-US" sz="3600" dirty="0" smtClean="0"/>
              <a:t>engineering</a:t>
            </a:r>
            <a:endParaRPr lang="en-US" sz="3600" dirty="0"/>
          </a:p>
          <a:p>
            <a:pPr marL="742950" indent="-742950">
              <a:buFont typeface="+mj-lt"/>
              <a:buAutoNum type="alphaUcPeriod"/>
            </a:pPr>
            <a:r>
              <a:rPr lang="en-US" sz="3600" dirty="0"/>
              <a:t>E</a:t>
            </a:r>
            <a:r>
              <a:rPr lang="en-US" sz="3600" dirty="0" smtClean="0"/>
              <a:t>stablishing </a:t>
            </a:r>
            <a:r>
              <a:rPr lang="en-US" sz="3600" dirty="0"/>
              <a:t>disciplinary core ideas that support students’ acquisition of new </a:t>
            </a:r>
            <a:r>
              <a:rPr lang="en-US" sz="3600" dirty="0" smtClean="0"/>
              <a:t>knowledge</a:t>
            </a:r>
            <a:endParaRPr lang="en-US" sz="3600" dirty="0"/>
          </a:p>
          <a:p>
            <a:endParaRPr lang="en-US" dirty="0"/>
          </a:p>
        </p:txBody>
      </p:sp>
    </p:spTree>
    <p:extLst>
      <p:ext uri="{BB962C8B-B14F-4D97-AF65-F5344CB8AC3E}">
        <p14:creationId xmlns:p14="http://schemas.microsoft.com/office/powerpoint/2010/main" val="3005301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949" y="382801"/>
            <a:ext cx="8700100" cy="1188720"/>
          </a:xfrm>
        </p:spPr>
        <p:txBody>
          <a:bodyPr/>
          <a:lstStyle/>
          <a:p>
            <a:r>
              <a:rPr lang="en-US" dirty="0" smtClean="0"/>
              <a:t>A. Science and Engineering Practices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890" y="1953023"/>
            <a:ext cx="7218217" cy="4569492"/>
          </a:xfrm>
        </p:spPr>
      </p:pic>
    </p:spTree>
    <p:extLst>
      <p:ext uri="{BB962C8B-B14F-4D97-AF65-F5344CB8AC3E}">
        <p14:creationId xmlns:p14="http://schemas.microsoft.com/office/powerpoint/2010/main" val="722283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949" y="382801"/>
            <a:ext cx="8700100" cy="1188720"/>
          </a:xfrm>
        </p:spPr>
        <p:txBody>
          <a:bodyPr/>
          <a:lstStyle/>
          <a:p>
            <a:r>
              <a:rPr lang="en-US" dirty="0" smtClean="0"/>
              <a:t>A. Science and Engineering Practices</a:t>
            </a:r>
            <a:endParaRPr lang="en-US" dirty="0"/>
          </a:p>
        </p:txBody>
      </p:sp>
      <p:pic>
        <p:nvPicPr>
          <p:cNvPr id="4" name="LJJoKxDsyoQ"/>
          <p:cNvPicPr>
            <a:picLocks noGrp="1" noRot="1" noChangeAspect="1"/>
          </p:cNvPicPr>
          <p:nvPr>
            <p:ph idx="1"/>
            <a:videoFile r:link="rId1"/>
          </p:nvPr>
        </p:nvPicPr>
        <p:blipFill>
          <a:blip r:embed="rId4"/>
          <a:stretch>
            <a:fillRect/>
          </a:stretch>
        </p:blipFill>
        <p:spPr>
          <a:xfrm>
            <a:off x="2272145" y="2038495"/>
            <a:ext cx="7755210" cy="4362305"/>
          </a:xfrm>
          <a:prstGeom prst="rect">
            <a:avLst/>
          </a:prstGeom>
        </p:spPr>
      </p:pic>
    </p:spTree>
    <p:extLst>
      <p:ext uri="{BB962C8B-B14F-4D97-AF65-F5344CB8AC3E}">
        <p14:creationId xmlns:p14="http://schemas.microsoft.com/office/powerpoint/2010/main" val="2260493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813" y="416052"/>
            <a:ext cx="7729728" cy="1188720"/>
          </a:xfrm>
        </p:spPr>
        <p:txBody>
          <a:bodyPr/>
          <a:lstStyle/>
          <a:p>
            <a:r>
              <a:rPr lang="en-US" dirty="0" smtClean="0"/>
              <a:t>B. Crosscutting concepts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61377171"/>
              </p:ext>
            </p:extLst>
          </p:nvPr>
        </p:nvGraphicFramePr>
        <p:xfrm>
          <a:off x="5167405" y="1885284"/>
          <a:ext cx="5613009" cy="458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2287172"/>
            <a:ext cx="3782291" cy="3782291"/>
          </a:xfrm>
          <a:prstGeom prst="rect">
            <a:avLst/>
          </a:prstGeom>
        </p:spPr>
      </p:pic>
    </p:spTree>
    <p:extLst>
      <p:ext uri="{BB962C8B-B14F-4D97-AF65-F5344CB8AC3E}">
        <p14:creationId xmlns:p14="http://schemas.microsoft.com/office/powerpoint/2010/main" val="938794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t>
            </a:r>
            <a:r>
              <a:rPr lang="en-US" dirty="0" smtClean="0"/>
              <a:t> Crosscutting </a:t>
            </a:r>
            <a:r>
              <a:rPr lang="en-US" dirty="0" smtClean="0"/>
              <a:t>concepts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949" y="2602023"/>
            <a:ext cx="10370075" cy="3592877"/>
          </a:xfrm>
        </p:spPr>
      </p:pic>
    </p:spTree>
    <p:extLst>
      <p:ext uri="{BB962C8B-B14F-4D97-AF65-F5344CB8AC3E}">
        <p14:creationId xmlns:p14="http://schemas.microsoft.com/office/powerpoint/2010/main" val="365053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933" y="464234"/>
            <a:ext cx="10800101" cy="6002847"/>
          </a:xfrm>
        </p:spPr>
      </p:pic>
    </p:spTree>
    <p:extLst>
      <p:ext uri="{BB962C8B-B14F-4D97-AF65-F5344CB8AC3E}">
        <p14:creationId xmlns:p14="http://schemas.microsoft.com/office/powerpoint/2010/main" val="428182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65929"/>
            <a:ext cx="7729728" cy="1188720"/>
          </a:xfrm>
        </p:spPr>
        <p:txBody>
          <a:bodyPr/>
          <a:lstStyle/>
          <a:p>
            <a:r>
              <a:rPr lang="en-US" dirty="0" smtClean="0"/>
              <a:t>Artifact Implementation</a:t>
            </a:r>
            <a:endParaRPr lang="en-US" dirty="0"/>
          </a:p>
        </p:txBody>
      </p:sp>
      <p:sp>
        <p:nvSpPr>
          <p:cNvPr id="3" name="Content Placeholder 2"/>
          <p:cNvSpPr>
            <a:spLocks noGrp="1"/>
          </p:cNvSpPr>
          <p:nvPr>
            <p:ph idx="1"/>
          </p:nvPr>
        </p:nvSpPr>
        <p:spPr>
          <a:xfrm>
            <a:off x="2231136" y="2064327"/>
            <a:ext cx="7729728" cy="4488873"/>
          </a:xfrm>
        </p:spPr>
        <p:txBody>
          <a:bodyPr>
            <a:normAutofit/>
          </a:bodyPr>
          <a:lstStyle/>
          <a:p>
            <a:pPr marL="0" indent="0">
              <a:buNone/>
            </a:pPr>
            <a:r>
              <a:rPr lang="en-US" dirty="0" smtClean="0"/>
              <a:t>This PowerPoint presentation will be shared with the </a:t>
            </a:r>
          </a:p>
          <a:p>
            <a:pPr marL="342900" indent="-342900">
              <a:buFont typeface="+mj-lt"/>
              <a:buAutoNum type="arabicPeriod"/>
            </a:pPr>
            <a:r>
              <a:rPr lang="en-US" dirty="0" smtClean="0"/>
              <a:t>Future Teachers club at my school Plymouth North High School and also </a:t>
            </a:r>
          </a:p>
          <a:p>
            <a:pPr marL="342900" indent="-342900">
              <a:buFont typeface="+mj-lt"/>
              <a:buAutoNum type="arabicPeriod"/>
            </a:pPr>
            <a:r>
              <a:rPr lang="en-US" dirty="0" smtClean="0"/>
              <a:t>My colleagues in the Science Department and </a:t>
            </a:r>
          </a:p>
          <a:p>
            <a:pPr marL="342900" indent="-342900">
              <a:buFont typeface="+mj-lt"/>
              <a:buAutoNum type="arabicPeriod"/>
            </a:pPr>
            <a:r>
              <a:rPr lang="en-US" dirty="0" smtClean="0"/>
              <a:t>Our District Science Coordinator to be used in professional development situations.</a:t>
            </a:r>
          </a:p>
          <a:p>
            <a:pPr marL="0" indent="0">
              <a:buNone/>
            </a:pPr>
            <a:endParaRPr lang="en-US" sz="800" dirty="0" smtClean="0"/>
          </a:p>
          <a:p>
            <a:pPr marL="0" indent="0">
              <a:buNone/>
            </a:pPr>
            <a:r>
              <a:rPr lang="en-US" dirty="0" smtClean="0"/>
              <a:t>I have linked this and other information on a page on my Website </a:t>
            </a:r>
            <a:r>
              <a:rPr lang="en-US" dirty="0">
                <a:hlinkClick r:id="rId2"/>
              </a:rPr>
              <a:t>https://</a:t>
            </a:r>
            <a:r>
              <a:rPr lang="en-US" dirty="0" smtClean="0">
                <a:hlinkClick r:id="rId2"/>
              </a:rPr>
              <a:t>msrobbinspnhs.weebly.com/becoming-a-science-teacher.html</a:t>
            </a:r>
            <a:endParaRPr lang="en-US" dirty="0" smtClean="0"/>
          </a:p>
          <a:p>
            <a:pPr marL="0" indent="0">
              <a:buNone/>
            </a:pPr>
            <a:endParaRPr lang="en-US" sz="800" dirty="0"/>
          </a:p>
          <a:p>
            <a:pPr marL="0" indent="0">
              <a:buNone/>
            </a:pPr>
            <a:r>
              <a:rPr lang="en-US" dirty="0" smtClean="0"/>
              <a:t>Participants will be asked to complete an evaluation Google Form at the completion of </a:t>
            </a:r>
            <a:r>
              <a:rPr lang="en-US" dirty="0"/>
              <a:t>the presentation </a:t>
            </a:r>
            <a:r>
              <a:rPr lang="en-US" dirty="0">
                <a:hlinkClick r:id="rId3"/>
              </a:rPr>
              <a:t>https://</a:t>
            </a:r>
            <a:r>
              <a:rPr lang="en-US" dirty="0" smtClean="0">
                <a:hlinkClick r:id="rId3"/>
              </a:rPr>
              <a:t>docs.google.com/forms/d/e/1FAIpQLSdjA39wQe_WIQ64YsqLGV7ss50GsXrT5syrRAs5G-0EBVhwXw/viewform?usp=sf_link</a:t>
            </a:r>
            <a:r>
              <a:rPr lang="en-US" dirty="0" smtClean="0"/>
              <a:t> </a:t>
            </a:r>
            <a:endParaRPr lang="en-US" dirty="0"/>
          </a:p>
        </p:txBody>
      </p:sp>
    </p:spTree>
    <p:extLst>
      <p:ext uri="{BB962C8B-B14F-4D97-AF65-F5344CB8AC3E}">
        <p14:creationId xmlns:p14="http://schemas.microsoft.com/office/powerpoint/2010/main" val="47594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97" y="4149969"/>
            <a:ext cx="11577711" cy="2489981"/>
          </a:xfrm>
        </p:spPr>
        <p:txBody>
          <a:bodyPr>
            <a:normAutofit fontScale="90000"/>
          </a:bodyPr>
          <a:lstStyle/>
          <a:p>
            <a:r>
              <a:rPr lang="en-US" sz="2200" dirty="0"/>
              <a:t>Crosscutting Concepts help students explore connections across the four domains of science, including Physical Science, Life Science, Earth and Space Science, and Engineering Design</a:t>
            </a:r>
            <a:r>
              <a:rPr lang="en-US" sz="2200" dirty="0" smtClean="0"/>
              <a:t>.</a:t>
            </a:r>
            <a:br>
              <a:rPr lang="en-US" sz="2200" dirty="0" smtClean="0"/>
            </a:br>
            <a:r>
              <a:rPr lang="en-US" sz="2200" dirty="0"/>
              <a:t/>
            </a:r>
            <a:br>
              <a:rPr lang="en-US" sz="2200" dirty="0"/>
            </a:br>
            <a:r>
              <a:rPr lang="en-US" sz="2200" dirty="0"/>
              <a:t>When these concepts, such as “cause and effect”, are made explicit for students, they can help students develop a coherent and scientifically-based view of the world around them.</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444" y="124690"/>
            <a:ext cx="10866583" cy="3833032"/>
          </a:xfrm>
        </p:spPr>
      </p:pic>
    </p:spTree>
    <p:extLst>
      <p:ext uri="{BB962C8B-B14F-4D97-AF65-F5344CB8AC3E}">
        <p14:creationId xmlns:p14="http://schemas.microsoft.com/office/powerpoint/2010/main" val="3256688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
          </p:nvPr>
        </p:nvSpPr>
        <p:spPr>
          <a:xfrm>
            <a:off x="5444836" y="2646217"/>
            <a:ext cx="5680364" cy="3657601"/>
          </a:xfrm>
        </p:spPr>
        <p:txBody>
          <a:bodyPr>
            <a:noAutofit/>
          </a:bodyPr>
          <a:lstStyle/>
          <a:p>
            <a:pPr marL="0" indent="0">
              <a:buNone/>
            </a:pPr>
            <a:r>
              <a:rPr lang="en-US" sz="2400" dirty="0" smtClean="0"/>
              <a:t>…K-12 </a:t>
            </a:r>
            <a:r>
              <a:rPr lang="en-US" sz="2400" dirty="0"/>
              <a:t>science and engineering education should focus on a limited number of disciplinary core ideas and crosscutting concepts, be designed so that students continually build on and revise their knowledge and abilities over multiple years, and support the integration of such knowledge and abilities with the practices needed to engage in scientific inquiry and engineering design.</a:t>
            </a:r>
            <a:endParaRPr lang="en-US" sz="2400" dirty="0"/>
          </a:p>
        </p:txBody>
      </p:sp>
      <p:sp>
        <p:nvSpPr>
          <p:cNvPr id="2" name="Title 1"/>
          <p:cNvSpPr>
            <a:spLocks noGrp="1"/>
          </p:cNvSpPr>
          <p:nvPr>
            <p:ph type="title"/>
          </p:nvPr>
        </p:nvSpPr>
        <p:spPr>
          <a:xfrm>
            <a:off x="2231136" y="873317"/>
            <a:ext cx="7729728" cy="1188720"/>
          </a:xfrm>
        </p:spPr>
        <p:txBody>
          <a:bodyPr/>
          <a:lstStyle/>
          <a:p>
            <a:r>
              <a:rPr lang="en-US" dirty="0" smtClean="0"/>
              <a:t>C.  Disciplinary Core Ideas</a:t>
            </a:r>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14557" y="2646216"/>
            <a:ext cx="3657601" cy="3657601"/>
          </a:xfrm>
        </p:spPr>
      </p:pic>
    </p:spTree>
    <p:extLst>
      <p:ext uri="{BB962C8B-B14F-4D97-AF65-F5344CB8AC3E}">
        <p14:creationId xmlns:p14="http://schemas.microsoft.com/office/powerpoint/2010/main" val="32866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99" y="244255"/>
            <a:ext cx="11069228" cy="1188720"/>
          </a:xfrm>
        </p:spPr>
        <p:txBody>
          <a:bodyPr>
            <a:normAutofit/>
          </a:bodyPr>
          <a:lstStyle/>
          <a:p>
            <a:r>
              <a:rPr lang="en-US" dirty="0" smtClean="0"/>
              <a:t>Core Ideas for each Discipline are Central to the 3 Dimensions of Learning </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52799" y="1735798"/>
            <a:ext cx="8312728" cy="4750129"/>
          </a:xfrm>
        </p:spPr>
      </p:pic>
      <p:sp>
        <p:nvSpPr>
          <p:cNvPr id="6" name="Content Placeholder 5"/>
          <p:cNvSpPr>
            <a:spLocks noGrp="1"/>
          </p:cNvSpPr>
          <p:nvPr>
            <p:ph sz="half" idx="2"/>
          </p:nvPr>
        </p:nvSpPr>
        <p:spPr>
          <a:xfrm>
            <a:off x="596299" y="2493818"/>
            <a:ext cx="1955984" cy="3422073"/>
          </a:xfrm>
          <a:solidFill>
            <a:schemeClr val="accent2">
              <a:lumMod val="40000"/>
              <a:lumOff val="60000"/>
            </a:schemeClr>
          </a:solidFill>
        </p:spPr>
        <p:txBody>
          <a:bodyPr>
            <a:normAutofit/>
          </a:bodyPr>
          <a:lstStyle/>
          <a:p>
            <a:pPr marL="0" indent="0" algn="ctr">
              <a:buNone/>
            </a:pPr>
            <a:r>
              <a:rPr lang="en-US" sz="2400" dirty="0" smtClean="0">
                <a:hlinkClick r:id="rId4"/>
              </a:rPr>
              <a:t>NGSS Video Introducing Core Ideas</a:t>
            </a:r>
          </a:p>
          <a:p>
            <a:r>
              <a:rPr lang="en-US" dirty="0" smtClean="0">
                <a:hlinkClick r:id="rId4"/>
              </a:rPr>
              <a:t>https</a:t>
            </a:r>
            <a:r>
              <a:rPr lang="en-US" dirty="0">
                <a:hlinkClick r:id="rId4"/>
              </a:rPr>
              <a:t>://www.teachingchannel.org/video/disciplinary-core-ideas-achieve</a:t>
            </a:r>
            <a:r>
              <a:rPr lang="en-US" dirty="0"/>
              <a:t> </a:t>
            </a:r>
          </a:p>
        </p:txBody>
      </p:sp>
    </p:spTree>
    <p:extLst>
      <p:ext uri="{BB962C8B-B14F-4D97-AF65-F5344CB8AC3E}">
        <p14:creationId xmlns:p14="http://schemas.microsoft.com/office/powerpoint/2010/main" val="1454030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2064327" y="1870365"/>
            <a:ext cx="8099730" cy="479772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2700" y="399380"/>
            <a:ext cx="7729728" cy="1188720"/>
          </a:xfrm>
        </p:spPr>
        <p:txBody>
          <a:bodyPr/>
          <a:lstStyle/>
          <a:p>
            <a:r>
              <a:rPr lang="en-US" dirty="0" smtClean="0"/>
              <a:t>DCI for Each Discipline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8807" y="2129382"/>
            <a:ext cx="7297514" cy="4293964"/>
          </a:xfrm>
        </p:spPr>
      </p:pic>
    </p:spTree>
    <p:extLst>
      <p:ext uri="{BB962C8B-B14F-4D97-AF65-F5344CB8AC3E}">
        <p14:creationId xmlns:p14="http://schemas.microsoft.com/office/powerpoint/2010/main" val="1081768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p:txBody>
          <a:bodyPr/>
          <a:lstStyle/>
          <a:p>
            <a:r>
              <a:rPr lang="en-US" dirty="0"/>
              <a:t>Performance Expectations, or PEs, help educators measure what a student should know at the end of a particular topic. </a:t>
            </a:r>
            <a:endParaRPr lang="en-US" dirty="0" smtClean="0"/>
          </a:p>
          <a:p>
            <a:r>
              <a:rPr lang="en-US" dirty="0" smtClean="0"/>
              <a:t>Each </a:t>
            </a:r>
            <a:r>
              <a:rPr lang="en-US" dirty="0"/>
              <a:t>of the standards contained in the Next Generation Science Standards comes with a PE and can be found on the NGSS website.</a:t>
            </a:r>
            <a:endParaRPr lang="en-US" dirty="0"/>
          </a:p>
        </p:txBody>
      </p:sp>
      <p:sp>
        <p:nvSpPr>
          <p:cNvPr id="8" name="Text Placeholder 7"/>
          <p:cNvSpPr>
            <a:spLocks noGrp="1"/>
          </p:cNvSpPr>
          <p:nvPr>
            <p:ph type="body" sz="quarter" idx="13"/>
          </p:nvPr>
        </p:nvSpPr>
        <p:spPr/>
        <p:txBody>
          <a:bodyPr/>
          <a:lstStyle/>
          <a:p>
            <a:r>
              <a:rPr lang="en-US" dirty="0" smtClean="0"/>
              <a:t>Start with Performance Expectations</a:t>
            </a:r>
            <a:endParaRPr lang="en-US" dirty="0"/>
          </a:p>
        </p:txBody>
      </p:sp>
      <p:sp>
        <p:nvSpPr>
          <p:cNvPr id="2" name="Title 1"/>
          <p:cNvSpPr>
            <a:spLocks noGrp="1"/>
          </p:cNvSpPr>
          <p:nvPr>
            <p:ph type="title"/>
          </p:nvPr>
        </p:nvSpPr>
        <p:spPr/>
        <p:txBody>
          <a:bodyPr/>
          <a:lstStyle/>
          <a:p>
            <a:r>
              <a:rPr lang="en-US" dirty="0" smtClean="0"/>
              <a:t>NGSS Lessons</a:t>
            </a:r>
            <a:endParaRPr lang="en-US"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537854" y="2551936"/>
            <a:ext cx="4271963" cy="3003550"/>
          </a:xfrm>
        </p:spPr>
      </p:pic>
    </p:spTree>
    <p:extLst>
      <p:ext uri="{BB962C8B-B14F-4D97-AF65-F5344CB8AC3E}">
        <p14:creationId xmlns:p14="http://schemas.microsoft.com/office/powerpoint/2010/main" val="2242474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35665" y="2479964"/>
            <a:ext cx="4895602" cy="4031672"/>
          </a:xfrm>
        </p:spPr>
      </p:pic>
      <p:sp>
        <p:nvSpPr>
          <p:cNvPr id="7" name="Content Placeholder 6"/>
          <p:cNvSpPr>
            <a:spLocks noGrp="1"/>
          </p:cNvSpPr>
          <p:nvPr>
            <p:ph sz="quarter" idx="4"/>
          </p:nvPr>
        </p:nvSpPr>
        <p:spPr>
          <a:xfrm>
            <a:off x="6338315" y="2479965"/>
            <a:ext cx="5022411" cy="4156362"/>
          </a:xfrm>
        </p:spPr>
        <p:txBody>
          <a:bodyPr>
            <a:normAutofit/>
          </a:bodyPr>
          <a:lstStyle/>
          <a:p>
            <a:r>
              <a:rPr lang="en-US" sz="2200" dirty="0" smtClean="0"/>
              <a:t>Next, read </a:t>
            </a:r>
            <a:r>
              <a:rPr lang="en-US" sz="2200" dirty="0"/>
              <a:t>through the accompanying standards to find the competencies that will demonstrate how well students learned the related concepts and practices, and design assessments that give students an opportunity to demonstrate those competencies. </a:t>
            </a:r>
            <a:endParaRPr lang="en-US" sz="2200" dirty="0" smtClean="0"/>
          </a:p>
          <a:p>
            <a:r>
              <a:rPr lang="en-US" sz="2200" dirty="0" smtClean="0"/>
              <a:t>Once </a:t>
            </a:r>
            <a:r>
              <a:rPr lang="en-US" sz="2200" dirty="0"/>
              <a:t>you understand those benchmarks, you can begin to design activities to teach students the using the three dimensions.</a:t>
            </a:r>
            <a:endParaRPr lang="en-US" sz="2200" dirty="0"/>
          </a:p>
        </p:txBody>
      </p:sp>
      <p:sp>
        <p:nvSpPr>
          <p:cNvPr id="8" name="Text Placeholder 7"/>
          <p:cNvSpPr>
            <a:spLocks noGrp="1"/>
          </p:cNvSpPr>
          <p:nvPr>
            <p:ph type="body" sz="quarter" idx="13"/>
          </p:nvPr>
        </p:nvSpPr>
        <p:spPr>
          <a:xfrm>
            <a:off x="6518424" y="1640795"/>
            <a:ext cx="4270248" cy="704087"/>
          </a:xfrm>
        </p:spPr>
        <p:txBody>
          <a:bodyPr/>
          <a:lstStyle/>
          <a:p>
            <a:r>
              <a:rPr lang="en-US" dirty="0" smtClean="0"/>
              <a:t>Step 2</a:t>
            </a:r>
            <a:endParaRPr lang="en-US" dirty="0"/>
          </a:p>
        </p:txBody>
      </p:sp>
      <p:sp>
        <p:nvSpPr>
          <p:cNvPr id="4" name="Title 3"/>
          <p:cNvSpPr>
            <a:spLocks noGrp="1"/>
          </p:cNvSpPr>
          <p:nvPr>
            <p:ph type="title"/>
          </p:nvPr>
        </p:nvSpPr>
        <p:spPr>
          <a:xfrm>
            <a:off x="2148009" y="396656"/>
            <a:ext cx="7729728" cy="1188720"/>
          </a:xfrm>
        </p:spPr>
        <p:txBody>
          <a:bodyPr/>
          <a:lstStyle/>
          <a:p>
            <a:r>
              <a:rPr lang="en-US" dirty="0" smtClean="0"/>
              <a:t>Incorporating the 3 Dimensions of Student Learning</a:t>
            </a:r>
            <a:endParaRPr lang="en-US" dirty="0"/>
          </a:p>
        </p:txBody>
      </p:sp>
    </p:spTree>
    <p:extLst>
      <p:ext uri="{BB962C8B-B14F-4D97-AF65-F5344CB8AC3E}">
        <p14:creationId xmlns:p14="http://schemas.microsoft.com/office/powerpoint/2010/main" val="922970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hy IoT Vendor Pioneers are Reaping the Big Rewards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58891" y="3017520"/>
            <a:ext cx="3898869" cy="2597150"/>
          </a:xfrm>
        </p:spPr>
      </p:pic>
      <p:sp>
        <p:nvSpPr>
          <p:cNvPr id="4" name="Content Placeholder 3"/>
          <p:cNvSpPr>
            <a:spLocks noGrp="1"/>
          </p:cNvSpPr>
          <p:nvPr>
            <p:ph sz="quarter" idx="4"/>
          </p:nvPr>
        </p:nvSpPr>
        <p:spPr>
          <a:xfrm>
            <a:off x="5604024" y="2652683"/>
            <a:ext cx="5812121" cy="3326823"/>
          </a:xfrm>
        </p:spPr>
        <p:txBody>
          <a:bodyPr>
            <a:noAutofit/>
          </a:bodyPr>
          <a:lstStyle/>
          <a:p>
            <a:r>
              <a:rPr lang="en-US" sz="2200" dirty="0"/>
              <a:t>Once you have the PE, take a look at the Disciplinary Core Idea, or DCI, that correspond to the Performance Expectation. </a:t>
            </a:r>
            <a:endParaRPr lang="en-US" sz="2200" dirty="0" smtClean="0"/>
          </a:p>
          <a:p>
            <a:r>
              <a:rPr lang="en-US" sz="2200" dirty="0" smtClean="0"/>
              <a:t>The </a:t>
            </a:r>
            <a:r>
              <a:rPr lang="en-US" sz="2200" dirty="0"/>
              <a:t>DCI is one of the three dimensions outlined in the Next Generation Science Standards. </a:t>
            </a:r>
            <a:endParaRPr lang="en-US" sz="2200" dirty="0" smtClean="0"/>
          </a:p>
          <a:p>
            <a:r>
              <a:rPr lang="en-US" sz="2200" dirty="0" smtClean="0"/>
              <a:t>Using </a:t>
            </a:r>
            <a:r>
              <a:rPr lang="en-US" sz="2200" dirty="0"/>
              <a:t>the DCI, brainstorm some ideas for phenomena: objects or events that scientists study in the world around them. </a:t>
            </a:r>
            <a:endParaRPr lang="en-US" sz="2200" dirty="0"/>
          </a:p>
        </p:txBody>
      </p:sp>
      <p:sp>
        <p:nvSpPr>
          <p:cNvPr id="5" name="Text Placeholder 4"/>
          <p:cNvSpPr>
            <a:spLocks noGrp="1"/>
          </p:cNvSpPr>
          <p:nvPr>
            <p:ph type="body" sz="quarter" idx="13"/>
          </p:nvPr>
        </p:nvSpPr>
        <p:spPr>
          <a:xfrm>
            <a:off x="6185916" y="1786960"/>
            <a:ext cx="4270248" cy="704087"/>
          </a:xfrm>
        </p:spPr>
        <p:txBody>
          <a:bodyPr/>
          <a:lstStyle/>
          <a:p>
            <a:r>
              <a:rPr lang="en-US" dirty="0" smtClean="0"/>
              <a:t>Next Step</a:t>
            </a:r>
            <a:endParaRPr lang="en-US" dirty="0"/>
          </a:p>
        </p:txBody>
      </p:sp>
      <p:sp>
        <p:nvSpPr>
          <p:cNvPr id="6" name="Title 5"/>
          <p:cNvSpPr>
            <a:spLocks noGrp="1"/>
          </p:cNvSpPr>
          <p:nvPr>
            <p:ph type="title"/>
          </p:nvPr>
        </p:nvSpPr>
        <p:spPr>
          <a:xfrm>
            <a:off x="2217282" y="368947"/>
            <a:ext cx="7729728" cy="1188720"/>
          </a:xfrm>
        </p:spPr>
        <p:txBody>
          <a:bodyPr/>
          <a:lstStyle/>
          <a:p>
            <a:r>
              <a:rPr lang="en-US" dirty="0" smtClean="0"/>
              <a:t>DCI for brainstorming</a:t>
            </a:r>
            <a:endParaRPr lang="en-US" dirty="0"/>
          </a:p>
        </p:txBody>
      </p:sp>
    </p:spTree>
    <p:extLst>
      <p:ext uri="{BB962C8B-B14F-4D97-AF65-F5344CB8AC3E}">
        <p14:creationId xmlns:p14="http://schemas.microsoft.com/office/powerpoint/2010/main" val="1300748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521347"/>
            <a:ext cx="7729728" cy="1188720"/>
          </a:xfrm>
        </p:spPr>
        <p:txBody>
          <a:bodyPr/>
          <a:lstStyle/>
          <a:p>
            <a:r>
              <a:rPr lang="en-US" dirty="0" smtClean="0"/>
              <a:t>Incorporating Phenomena</a:t>
            </a:r>
            <a:br>
              <a:rPr lang="en-US" dirty="0" smtClean="0"/>
            </a:br>
            <a:r>
              <a:rPr lang="en-US" dirty="0" smtClean="0"/>
              <a:t>Into lessons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4976" y="2084244"/>
            <a:ext cx="6262045" cy="4269276"/>
          </a:xfrm>
        </p:spPr>
      </p:pic>
    </p:spTree>
    <p:extLst>
      <p:ext uri="{BB962C8B-B14F-4D97-AF65-F5344CB8AC3E}">
        <p14:creationId xmlns:p14="http://schemas.microsoft.com/office/powerpoint/2010/main" val="447948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82801"/>
            <a:ext cx="7729728" cy="1188720"/>
          </a:xfrm>
        </p:spPr>
        <p:txBody>
          <a:bodyPr/>
          <a:lstStyle/>
          <a:p>
            <a:pPr fontAlgn="base"/>
            <a:r>
              <a:rPr lang="en-US" dirty="0">
                <a:latin typeface="Arial" panose="020B0604020202020204" pitchFamily="34" charset="0"/>
                <a:cs typeface="Arial" panose="020B0604020202020204" pitchFamily="34" charset="0"/>
              </a:rPr>
              <a:t>Why Should We Use Phenomenon Based Learning?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39091" y="1889898"/>
            <a:ext cx="10446328" cy="4344647"/>
          </a:xfrm>
        </p:spPr>
        <p:txBody>
          <a:bodyPr>
            <a:normAutofit/>
          </a:bodyPr>
          <a:lstStyle/>
          <a:p>
            <a:pPr marL="457200" indent="-457200" fontAlgn="base">
              <a:buFont typeface="+mj-lt"/>
              <a:buAutoNum type="arabicPeriod"/>
            </a:pPr>
            <a:r>
              <a:rPr lang="en-US" sz="2000" dirty="0" smtClean="0">
                <a:cs typeface="Arial" panose="020B0604020202020204" pitchFamily="34" charset="0"/>
              </a:rPr>
              <a:t>Students </a:t>
            </a:r>
            <a:r>
              <a:rPr lang="en-US" sz="2000" dirty="0">
                <a:cs typeface="Arial" panose="020B0604020202020204" pitchFamily="34" charset="0"/>
              </a:rPr>
              <a:t>are engaged in the learning of the phenomenon because it </a:t>
            </a:r>
            <a:r>
              <a:rPr lang="en-US" sz="2000" dirty="0">
                <a:cs typeface="Arial" panose="020B0604020202020204" pitchFamily="34" charset="0"/>
                <a:hlinkClick r:id="rId3"/>
              </a:rPr>
              <a:t>comes from the real world and it’s relevant to their daily lives</a:t>
            </a:r>
            <a:r>
              <a:rPr lang="en-US" sz="2000" dirty="0">
                <a:cs typeface="Arial" panose="020B0604020202020204" pitchFamily="34" charset="0"/>
              </a:rPr>
              <a:t>.</a:t>
            </a:r>
          </a:p>
          <a:p>
            <a:pPr marL="457200" indent="-457200" fontAlgn="base">
              <a:buFont typeface="+mj-lt"/>
              <a:buAutoNum type="arabicPeriod"/>
            </a:pPr>
            <a:r>
              <a:rPr lang="en-US" sz="2000" dirty="0">
                <a:cs typeface="Arial" panose="020B0604020202020204" pitchFamily="34" charset="0"/>
              </a:rPr>
              <a:t>Students figure out solutions to a phenomenon like any profession in the workforce. They investigate the phenomenon from multiple perspectives, breaking the boundaries of the typical school subjects.</a:t>
            </a:r>
          </a:p>
          <a:p>
            <a:pPr marL="457200" indent="-457200" fontAlgn="base">
              <a:buFont typeface="+mj-lt"/>
              <a:buAutoNum type="arabicPeriod"/>
            </a:pPr>
            <a:r>
              <a:rPr lang="en-US" sz="2000" dirty="0">
                <a:cs typeface="Arial" panose="020B0604020202020204" pitchFamily="34" charset="0"/>
              </a:rPr>
              <a:t>Students take responsibility of their own learning because they are working on something relevant to them. They </a:t>
            </a:r>
            <a:r>
              <a:rPr lang="en-US" sz="2000" dirty="0">
                <a:cs typeface="Arial" panose="020B0604020202020204" pitchFamily="34" charset="0"/>
                <a:hlinkClick r:id="rId4"/>
              </a:rPr>
              <a:t>figure out the solution by themselves or answer to the phenomenon</a:t>
            </a:r>
            <a:r>
              <a:rPr lang="en-US" sz="2000" dirty="0">
                <a:cs typeface="Arial" panose="020B0604020202020204" pitchFamily="34" charset="0"/>
              </a:rPr>
              <a:t>, and can surprise you with solutions you have not thought of.</a:t>
            </a:r>
          </a:p>
          <a:p>
            <a:pPr marL="457200" indent="-457200" fontAlgn="base">
              <a:buFont typeface="+mj-lt"/>
              <a:buAutoNum type="arabicPeriod"/>
            </a:pPr>
            <a:r>
              <a:rPr lang="en-US" sz="2000" dirty="0">
                <a:cs typeface="Arial" panose="020B0604020202020204" pitchFamily="34" charset="0"/>
              </a:rPr>
              <a:t>Students develop </a:t>
            </a:r>
            <a:r>
              <a:rPr lang="en-US" sz="2000" dirty="0">
                <a:cs typeface="Arial" panose="020B0604020202020204" pitchFamily="34" charset="0"/>
                <a:hlinkClick r:id="rId5"/>
              </a:rPr>
              <a:t>21st century skills</a:t>
            </a:r>
            <a:r>
              <a:rPr lang="en-US" sz="2000" dirty="0">
                <a:cs typeface="Arial" panose="020B0604020202020204" pitchFamily="34" charset="0"/>
              </a:rPr>
              <a:t> like teamwork, communication, and critical and creative </a:t>
            </a:r>
            <a:r>
              <a:rPr lang="en-US" sz="2000" dirty="0" smtClean="0">
                <a:cs typeface="Arial" panose="020B0604020202020204" pitchFamily="34" charset="0"/>
              </a:rPr>
              <a:t>thinking during </a:t>
            </a:r>
            <a:r>
              <a:rPr lang="en-US" sz="2000" dirty="0">
                <a:cs typeface="Arial" panose="020B0604020202020204" pitchFamily="34" charset="0"/>
              </a:rPr>
              <a:t>the process.</a:t>
            </a:r>
          </a:p>
          <a:p>
            <a:pPr marL="457200" indent="-457200" fontAlgn="base">
              <a:buFont typeface="+mj-lt"/>
              <a:buAutoNum type="arabicPeriod"/>
            </a:pPr>
            <a:r>
              <a:rPr lang="en-US" sz="2000" dirty="0">
                <a:cs typeface="Arial" panose="020B0604020202020204" pitchFamily="34" charset="0"/>
              </a:rPr>
              <a:t>Students </a:t>
            </a:r>
            <a:r>
              <a:rPr lang="en-US" sz="2000" dirty="0">
                <a:cs typeface="Arial" panose="020B0604020202020204" pitchFamily="34" charset="0"/>
                <a:hlinkClick r:id="rId6"/>
              </a:rPr>
              <a:t>build their own knowledge</a:t>
            </a:r>
            <a:r>
              <a:rPr lang="en-US" sz="2000" dirty="0">
                <a:cs typeface="Arial" panose="020B0604020202020204" pitchFamily="34" charset="0"/>
              </a:rPr>
              <a:t>, which is transferable, and hence acquire a deeper understanding of the what they are studying.</a:t>
            </a:r>
          </a:p>
          <a:p>
            <a:endParaRPr lang="en-US" dirty="0"/>
          </a:p>
        </p:txBody>
      </p:sp>
    </p:spTree>
    <p:extLst>
      <p:ext uri="{BB962C8B-B14F-4D97-AF65-F5344CB8AC3E}">
        <p14:creationId xmlns:p14="http://schemas.microsoft.com/office/powerpoint/2010/main" val="946039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73" y="465929"/>
            <a:ext cx="8125136" cy="1188720"/>
          </a:xfrm>
        </p:spPr>
        <p:txBody>
          <a:bodyPr/>
          <a:lstStyle/>
          <a:p>
            <a:r>
              <a:rPr lang="en-US" dirty="0" smtClean="0"/>
              <a:t>Our Goal as 21</a:t>
            </a:r>
            <a:r>
              <a:rPr lang="en-US" baseline="30000" dirty="0" smtClean="0"/>
              <a:t>st</a:t>
            </a:r>
            <a:r>
              <a:rPr lang="en-US" dirty="0" smtClean="0"/>
              <a:t> Century Educators</a:t>
            </a:r>
            <a:endParaRPr lang="en-US" dirty="0"/>
          </a:p>
        </p:txBody>
      </p:sp>
      <p:sp>
        <p:nvSpPr>
          <p:cNvPr id="3" name="Content Placeholder 2"/>
          <p:cNvSpPr>
            <a:spLocks noGrp="1"/>
          </p:cNvSpPr>
          <p:nvPr>
            <p:ph idx="1"/>
          </p:nvPr>
        </p:nvSpPr>
        <p:spPr>
          <a:xfrm>
            <a:off x="540327" y="1953492"/>
            <a:ext cx="11388437" cy="4904508"/>
          </a:xfrm>
        </p:spPr>
        <p:txBody>
          <a:bodyPr>
            <a:noAutofit/>
          </a:bodyPr>
          <a:lstStyle/>
          <a:p>
            <a:pPr marL="0" indent="0">
              <a:buNone/>
            </a:pPr>
            <a:r>
              <a:rPr lang="en-US" sz="2400" dirty="0"/>
              <a:t>By the end of the 12th grade, students should have gained sufficient knowledge of the practices, crosscutting concepts, and core ideas of science and engineering to </a:t>
            </a:r>
            <a:endParaRPr lang="en-US" sz="2400" dirty="0" smtClean="0"/>
          </a:p>
          <a:p>
            <a:pPr marL="342900" indent="-342900">
              <a:buFont typeface="+mj-lt"/>
              <a:buAutoNum type="arabicPeriod"/>
            </a:pPr>
            <a:r>
              <a:rPr lang="en-US" sz="2400" dirty="0" smtClean="0"/>
              <a:t>engage </a:t>
            </a:r>
            <a:r>
              <a:rPr lang="en-US" sz="2400" dirty="0"/>
              <a:t>in public discussions on science-related issues, </a:t>
            </a:r>
            <a:endParaRPr lang="en-US" sz="2400" dirty="0" smtClean="0"/>
          </a:p>
          <a:p>
            <a:pPr marL="342900" indent="-342900">
              <a:buFont typeface="+mj-lt"/>
              <a:buAutoNum type="arabicPeriod"/>
            </a:pPr>
            <a:r>
              <a:rPr lang="en-US" sz="2400" dirty="0" smtClean="0"/>
              <a:t>to </a:t>
            </a:r>
            <a:r>
              <a:rPr lang="en-US" sz="2400" dirty="0"/>
              <a:t>be critical consumers of scientific information related to their everyday lives, and </a:t>
            </a:r>
            <a:endParaRPr lang="en-US" sz="2400" dirty="0" smtClean="0"/>
          </a:p>
          <a:p>
            <a:pPr marL="342900" indent="-342900">
              <a:buFont typeface="+mj-lt"/>
              <a:buAutoNum type="arabicPeriod"/>
            </a:pPr>
            <a:r>
              <a:rPr lang="en-US" sz="2400" dirty="0" smtClean="0"/>
              <a:t>to </a:t>
            </a:r>
            <a:r>
              <a:rPr lang="en-US" sz="2400" dirty="0"/>
              <a:t>continue to learn about science throughout their lives. </a:t>
            </a:r>
            <a:endParaRPr lang="en-US" sz="2400" dirty="0" smtClean="0"/>
          </a:p>
          <a:p>
            <a:pPr marL="0" indent="0">
              <a:buNone/>
            </a:pPr>
            <a:r>
              <a:rPr lang="en-US" sz="2400" dirty="0" smtClean="0"/>
              <a:t>They </a:t>
            </a:r>
            <a:r>
              <a:rPr lang="en-US" sz="2400" dirty="0"/>
              <a:t>should come to appreciate that science and the current scientific understanding of the world are the result of many hundreds of years of creative human endeavor. </a:t>
            </a:r>
            <a:endParaRPr lang="en-US" sz="2400" dirty="0" smtClean="0"/>
          </a:p>
          <a:p>
            <a:pPr marL="0" indent="0">
              <a:buNone/>
            </a:pPr>
            <a:r>
              <a:rPr lang="en-US" sz="2400" dirty="0" smtClean="0"/>
              <a:t>It </a:t>
            </a:r>
            <a:r>
              <a:rPr lang="en-US" sz="2400" dirty="0"/>
              <a:t>is especially important to note that the above goals are for all students, not just those who pursue careers in science, engineering, or technology or those who continue on to higher education.</a:t>
            </a:r>
            <a:endParaRPr lang="en-US" sz="2400" dirty="0"/>
          </a:p>
        </p:txBody>
      </p:sp>
    </p:spTree>
    <p:extLst>
      <p:ext uri="{BB962C8B-B14F-4D97-AF65-F5344CB8AC3E}">
        <p14:creationId xmlns:p14="http://schemas.microsoft.com/office/powerpoint/2010/main" val="278205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92500"/>
          </a:bodyPr>
          <a:lstStyle/>
          <a:p>
            <a:pPr marL="342900" indent="-342900">
              <a:buFont typeface="+mj-lt"/>
              <a:buAutoNum type="arabicPeriod"/>
            </a:pPr>
            <a:r>
              <a:rPr lang="en-US" sz="2200" dirty="0" smtClean="0"/>
              <a:t>To understand the rational for the creation and adoption of the NGSS based on </a:t>
            </a:r>
            <a:r>
              <a:rPr lang="en-US" sz="2200" i="1" dirty="0" smtClean="0"/>
              <a:t>A Framework for k-12 Science Education</a:t>
            </a:r>
          </a:p>
          <a:p>
            <a:pPr marL="342900" indent="-342900">
              <a:buFont typeface="+mj-lt"/>
              <a:buAutoNum type="arabicPeriod"/>
            </a:pPr>
            <a:r>
              <a:rPr lang="en-US" sz="2200" dirty="0" smtClean="0"/>
              <a:t>To introduce future and some current teachers to what NGSS are</a:t>
            </a:r>
          </a:p>
          <a:p>
            <a:pPr marL="342900" indent="-342900">
              <a:buFont typeface="+mj-lt"/>
              <a:buAutoNum type="arabicPeriod"/>
            </a:pPr>
            <a:r>
              <a:rPr lang="en-US" sz="2200" dirty="0" smtClean="0"/>
              <a:t>To present the 3 Dimensions of Student Learning </a:t>
            </a:r>
          </a:p>
          <a:p>
            <a:pPr marL="342900" indent="-342900">
              <a:buFont typeface="+mj-lt"/>
              <a:buAutoNum type="arabicPeriod"/>
            </a:pPr>
            <a:r>
              <a:rPr lang="en-US" sz="2200" dirty="0" smtClean="0"/>
              <a:t>To demonstrate how lessons can be crated incorporating these 3 dimensions</a:t>
            </a:r>
          </a:p>
          <a:p>
            <a:pPr marL="342900" indent="-342900">
              <a:buFont typeface="+mj-lt"/>
              <a:buAutoNum type="arabicPeriod"/>
            </a:pPr>
            <a:r>
              <a:rPr lang="en-US" sz="2200" dirty="0" smtClean="0"/>
              <a:t>To reinforce our goals as science teachers in the 21</a:t>
            </a:r>
            <a:r>
              <a:rPr lang="en-US" sz="2200" baseline="30000" dirty="0" smtClean="0"/>
              <a:t>st</a:t>
            </a:r>
            <a:r>
              <a:rPr lang="en-US" sz="2200" dirty="0" smtClean="0"/>
              <a:t> century providing opportunities for a diverse student population</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4046392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Evaluation</a:t>
            </a:r>
            <a:endParaRPr lang="en-US" dirty="0"/>
          </a:p>
        </p:txBody>
      </p:sp>
      <p:sp>
        <p:nvSpPr>
          <p:cNvPr id="3" name="Content Placeholder 2"/>
          <p:cNvSpPr>
            <a:spLocks noGrp="1"/>
          </p:cNvSpPr>
          <p:nvPr>
            <p:ph idx="1"/>
          </p:nvPr>
        </p:nvSpPr>
        <p:spPr>
          <a:xfrm>
            <a:off x="983673" y="2873572"/>
            <a:ext cx="10377054" cy="2391156"/>
          </a:xfrm>
          <a:solidFill>
            <a:schemeClr val="accent5">
              <a:lumMod val="40000"/>
              <a:lumOff val="60000"/>
            </a:schemeClr>
          </a:solidFill>
        </p:spPr>
        <p:txBody>
          <a:bodyPr>
            <a:normAutofit/>
          </a:bodyPr>
          <a:lstStyle/>
          <a:p>
            <a:pPr marL="0" indent="0">
              <a:buNone/>
            </a:pPr>
            <a:r>
              <a:rPr lang="en-US" sz="2800" b="1" dirty="0" smtClean="0">
                <a:solidFill>
                  <a:schemeClr val="tx2">
                    <a:lumMod val="50000"/>
                  </a:schemeClr>
                </a:solidFill>
                <a:hlinkClick r:id="rId2"/>
              </a:rPr>
              <a:t>Please use the following link to leave feedback on the presentation:</a:t>
            </a:r>
          </a:p>
          <a:p>
            <a:r>
              <a:rPr lang="en-US" sz="2800" dirty="0" smtClean="0">
                <a:solidFill>
                  <a:schemeClr val="tx2">
                    <a:lumMod val="50000"/>
                  </a:schemeClr>
                </a:solidFill>
                <a:hlinkClick r:id="rId2"/>
              </a:rPr>
              <a:t>https</a:t>
            </a:r>
            <a:r>
              <a:rPr lang="en-US" sz="2800" dirty="0">
                <a:solidFill>
                  <a:schemeClr val="tx2">
                    <a:lumMod val="50000"/>
                  </a:schemeClr>
                </a:solidFill>
                <a:hlinkClick r:id="rId2"/>
              </a:rPr>
              <a:t>://</a:t>
            </a:r>
            <a:r>
              <a:rPr lang="en-US" sz="2800" dirty="0" smtClean="0">
                <a:solidFill>
                  <a:schemeClr val="tx2">
                    <a:lumMod val="50000"/>
                  </a:schemeClr>
                </a:solidFill>
                <a:hlinkClick r:id="rId2"/>
              </a:rPr>
              <a:t>docs.google.com/forms/d/e/1FAIpQLSdjA39wQe_WIQ64YsqLGV7ss50GsXrT5syrRAs5G-0EBVhwXw/viewform?usp=sf_link</a:t>
            </a:r>
            <a:r>
              <a:rPr lang="en-US" sz="2800" dirty="0" smtClean="0">
                <a:solidFill>
                  <a:schemeClr val="tx2">
                    <a:lumMod val="50000"/>
                  </a:schemeClr>
                </a:solidFill>
              </a:rPr>
              <a:t> </a:t>
            </a:r>
            <a:endParaRPr lang="en-US" sz="2800" dirty="0">
              <a:solidFill>
                <a:schemeClr val="tx2">
                  <a:lumMod val="50000"/>
                </a:schemeClr>
              </a:solidFill>
            </a:endParaRPr>
          </a:p>
        </p:txBody>
      </p:sp>
    </p:spTree>
    <p:extLst>
      <p:ext uri="{BB962C8B-B14F-4D97-AF65-F5344CB8AC3E}">
        <p14:creationId xmlns:p14="http://schemas.microsoft.com/office/powerpoint/2010/main" val="548653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Sited Outside Sources</a:t>
            </a:r>
            <a:endParaRPr lang="en-US" dirty="0"/>
          </a:p>
        </p:txBody>
      </p:sp>
      <p:sp>
        <p:nvSpPr>
          <p:cNvPr id="3" name="Content Placeholder 2"/>
          <p:cNvSpPr>
            <a:spLocks noGrp="1"/>
          </p:cNvSpPr>
          <p:nvPr>
            <p:ph idx="1"/>
          </p:nvPr>
        </p:nvSpPr>
        <p:spPr>
          <a:xfrm>
            <a:off x="1634835" y="2638044"/>
            <a:ext cx="9407237" cy="3101983"/>
          </a:xfrm>
        </p:spPr>
        <p:txBody>
          <a:bodyPr>
            <a:normAutofit lnSpcReduction="10000"/>
          </a:bodyPr>
          <a:lstStyle/>
          <a:p>
            <a:r>
              <a:rPr lang="en-US" dirty="0"/>
              <a:t>Cowen, A. (2013, September 12). New Science Standards Emphasize the Engineering Design Process. Retrieved from </a:t>
            </a:r>
            <a:r>
              <a:rPr lang="en-US" u="sng" dirty="0">
                <a:hlinkClick r:id="rId2"/>
              </a:rPr>
              <a:t>https://www.sciencebuddies.org/blog/new-science-standards-emphasize-the-engineering-design-process?from=Blog</a:t>
            </a:r>
            <a:r>
              <a:rPr lang="en-US" dirty="0"/>
              <a:t> </a:t>
            </a:r>
          </a:p>
          <a:p>
            <a:r>
              <a:rPr lang="en-US" dirty="0" smtClean="0"/>
              <a:t>Nielsen</a:t>
            </a:r>
            <a:r>
              <a:rPr lang="en-US" dirty="0"/>
              <a:t>, V., &amp; Davies, A. (</a:t>
            </a:r>
            <a:r>
              <a:rPr lang="en-US" dirty="0" err="1"/>
              <a:t>n.d.</a:t>
            </a:r>
            <a:r>
              <a:rPr lang="en-US" dirty="0"/>
              <a:t>). The What Why, and How of Phenomenon Based Learning. Retrieved from </a:t>
            </a:r>
            <a:r>
              <a:rPr lang="en-US" u="sng" dirty="0">
                <a:hlinkClick r:id="rId3"/>
              </a:rPr>
              <a:t>https://www.rubicon.com/phenomenon-based-learning</a:t>
            </a:r>
            <a:r>
              <a:rPr lang="en-US" u="sng" dirty="0" smtClean="0">
                <a:hlinkClick r:id="rId3"/>
              </a:rPr>
              <a:t>/</a:t>
            </a:r>
            <a:endParaRPr lang="en-US" dirty="0" smtClean="0"/>
          </a:p>
          <a:p>
            <a:r>
              <a:rPr lang="en-US" dirty="0" smtClean="0"/>
              <a:t>Whitaker</a:t>
            </a:r>
            <a:r>
              <a:rPr lang="en-US" dirty="0"/>
              <a:t>, D. (2018, July). Scientific and Engineering Practices and Crosscutting Concepts. Retrieved from </a:t>
            </a:r>
            <a:r>
              <a:rPr lang="en-US" dirty="0">
                <a:hlinkClick r:id="rId4"/>
              </a:rPr>
              <a:t>https://</a:t>
            </a:r>
            <a:r>
              <a:rPr lang="en-US" dirty="0" smtClean="0">
                <a:hlinkClick r:id="rId4"/>
              </a:rPr>
              <a:t>www.carolina.com/teacher-resources/Interactive/scientific-and-engineering-practices-and-crosscutting-concepts/tr46603.tr</a:t>
            </a:r>
            <a:endParaRPr lang="en-US" dirty="0" smtClean="0"/>
          </a:p>
          <a:p>
            <a:r>
              <a:rPr lang="en-US" dirty="0"/>
              <a:t>How to Write NGSS Lesson Plans. (2018, March 19). Retrieved from </a:t>
            </a:r>
            <a:r>
              <a:rPr lang="en-US" dirty="0">
                <a:hlinkClick r:id="rId5"/>
              </a:rPr>
              <a:t>https://www.albert.io/blog/how-to-write-ngss-lesson-plans</a:t>
            </a:r>
            <a:r>
              <a:rPr lang="en-US" dirty="0" smtClean="0">
                <a:hlinkClick r:id="rId5"/>
              </a:rPr>
              <a:t>/</a:t>
            </a:r>
            <a:r>
              <a:rPr lang="en-US" dirty="0" smtClean="0"/>
              <a:t> </a:t>
            </a:r>
          </a:p>
          <a:p>
            <a:endParaRPr lang="en-US" dirty="0"/>
          </a:p>
        </p:txBody>
      </p:sp>
    </p:spTree>
    <p:extLst>
      <p:ext uri="{BB962C8B-B14F-4D97-AF65-F5344CB8AC3E}">
        <p14:creationId xmlns:p14="http://schemas.microsoft.com/office/powerpoint/2010/main" val="389963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Sited</a:t>
            </a:r>
            <a:endParaRPr lang="en-US" dirty="0"/>
          </a:p>
        </p:txBody>
      </p:sp>
      <p:sp>
        <p:nvSpPr>
          <p:cNvPr id="3" name="Content Placeholder 2"/>
          <p:cNvSpPr>
            <a:spLocks noGrp="1"/>
          </p:cNvSpPr>
          <p:nvPr>
            <p:ph idx="1"/>
          </p:nvPr>
        </p:nvSpPr>
        <p:spPr>
          <a:xfrm>
            <a:off x="2231136" y="2638044"/>
            <a:ext cx="7729728" cy="3929011"/>
          </a:xfrm>
        </p:spPr>
        <p:txBody>
          <a:bodyPr>
            <a:normAutofit/>
          </a:bodyPr>
          <a:lstStyle/>
          <a:p>
            <a:r>
              <a:rPr lang="en-US" dirty="0"/>
              <a:t>2 Guiding Assumptions and Organization of the Framework." National Research Council. 2012. </a:t>
            </a:r>
            <a:r>
              <a:rPr lang="en-US" i="1" dirty="0"/>
              <a:t>A Framework for K-12 Science Education: Practices, Crosscutting Concepts, and Core Ideas</a:t>
            </a:r>
            <a:r>
              <a:rPr lang="en-US" dirty="0"/>
              <a:t>. Washington, DC:</a:t>
            </a:r>
          </a:p>
          <a:p>
            <a:r>
              <a:rPr lang="en-US" dirty="0"/>
              <a:t>Next Generation Science Standards. (2013, April). Appendix A – Conceptual shifts in the Next Generation Science Standards. </a:t>
            </a:r>
          </a:p>
          <a:p>
            <a:r>
              <a:rPr lang="en-US" dirty="0"/>
              <a:t>Next Generation Science Standards. (2013, April). Appendix H – Understanding the scientific enterprise: The nature of science in the Next Generation Science Standards. </a:t>
            </a:r>
          </a:p>
          <a:p>
            <a:r>
              <a:rPr lang="en-US" dirty="0"/>
              <a:t>Next Generation Science Standards. (2013, April). </a:t>
            </a:r>
            <a:r>
              <a:rPr lang="en-US" dirty="0">
                <a:hlinkClick r:id="rId2"/>
              </a:rPr>
              <a:t>Appendix J: Science, Technology, Society and the </a:t>
            </a:r>
            <a:r>
              <a:rPr lang="en-US" dirty="0" smtClean="0">
                <a:hlinkClick r:id="rId2"/>
              </a:rPr>
              <a:t>Environment</a:t>
            </a:r>
            <a:endParaRPr lang="en-US" dirty="0" smtClean="0"/>
          </a:p>
          <a:p>
            <a:r>
              <a:rPr lang="en-US" dirty="0"/>
              <a:t>Next Generation Science Standards. (20113, April).  Appendix I – Engineering Design in the NGSS</a:t>
            </a:r>
          </a:p>
          <a:p>
            <a:endParaRPr lang="en-US" dirty="0"/>
          </a:p>
          <a:p>
            <a:endParaRPr lang="en-US" dirty="0"/>
          </a:p>
        </p:txBody>
      </p:sp>
    </p:spTree>
    <p:extLst>
      <p:ext uri="{BB962C8B-B14F-4D97-AF65-F5344CB8AC3E}">
        <p14:creationId xmlns:p14="http://schemas.microsoft.com/office/powerpoint/2010/main" val="3736428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046" y="271965"/>
            <a:ext cx="7729728" cy="1188720"/>
          </a:xfrm>
        </p:spPr>
        <p:txBody>
          <a:bodyPr/>
          <a:lstStyle/>
          <a:p>
            <a:r>
              <a:rPr lang="en-US" dirty="0" smtClean="0"/>
              <a:t>Helpful Links</a:t>
            </a:r>
            <a:endParaRPr lang="en-US" dirty="0"/>
          </a:p>
        </p:txBody>
      </p:sp>
      <p:sp>
        <p:nvSpPr>
          <p:cNvPr id="3" name="Content Placeholder 2"/>
          <p:cNvSpPr>
            <a:spLocks noGrp="1"/>
          </p:cNvSpPr>
          <p:nvPr>
            <p:ph idx="1"/>
          </p:nvPr>
        </p:nvSpPr>
        <p:spPr>
          <a:xfrm>
            <a:off x="401783" y="1773383"/>
            <a:ext cx="11790218" cy="5084618"/>
          </a:xfrm>
        </p:spPr>
        <p:txBody>
          <a:bodyPr>
            <a:normAutofit fontScale="92500" lnSpcReduction="20000"/>
          </a:bodyPr>
          <a:lstStyle/>
          <a:p>
            <a:pPr lvl="0"/>
            <a:r>
              <a:rPr lang="en-US" sz="1900" b="1" dirty="0" smtClean="0"/>
              <a:t>Curriculum </a:t>
            </a:r>
            <a:r>
              <a:rPr lang="en-US" sz="1900" b="1" dirty="0"/>
              <a:t>Spark: NGSS - Using Phenomena to Engage Students with TJ McKenna </a:t>
            </a:r>
            <a:r>
              <a:rPr lang="en-US" sz="1900" b="1" dirty="0">
                <a:sym typeface="Wingdings" panose="05000000000000000000" pitchFamily="2" charset="2"/>
              </a:rPr>
              <a:t></a:t>
            </a:r>
            <a:r>
              <a:rPr lang="en-US" sz="1900" b="1" dirty="0"/>
              <a:t> Video </a:t>
            </a:r>
            <a:r>
              <a:rPr lang="en-US" sz="1900" b="1" u="sng" dirty="0">
                <a:hlinkClick r:id="rId3"/>
              </a:rPr>
              <a:t>https://www.youtube.com/watch?v=Wfa7VSmHoBs</a:t>
            </a:r>
            <a:endParaRPr lang="en-US" sz="1900" b="1" dirty="0"/>
          </a:p>
          <a:p>
            <a:pPr lvl="0"/>
            <a:r>
              <a:rPr lang="en-US" sz="1900" b="1" dirty="0"/>
              <a:t>Your Questions on Implementing the NGSS Answered </a:t>
            </a:r>
            <a:r>
              <a:rPr lang="en-US" sz="1900" b="1" dirty="0">
                <a:sym typeface="Wingdings" panose="05000000000000000000" pitchFamily="2" charset="2"/>
              </a:rPr>
              <a:t></a:t>
            </a:r>
            <a:r>
              <a:rPr lang="en-US" sz="1900" b="1" dirty="0"/>
              <a:t> </a:t>
            </a:r>
            <a:r>
              <a:rPr lang="en-US" sz="1900" b="1" u="sng" dirty="0">
                <a:hlinkClick r:id="rId4"/>
              </a:rPr>
              <a:t>https://www.rubicon.com/implementing-the-ngss/</a:t>
            </a:r>
            <a:endParaRPr lang="en-US" sz="1900" b="1" dirty="0"/>
          </a:p>
          <a:p>
            <a:pPr lvl="0"/>
            <a:r>
              <a:rPr lang="en-US" sz="1900" b="1" dirty="0"/>
              <a:t>The What, Why, and How of Phenomenon Based Learning </a:t>
            </a:r>
            <a:r>
              <a:rPr lang="en-US" sz="1900" b="1" dirty="0">
                <a:sym typeface="Wingdings" panose="05000000000000000000" pitchFamily="2" charset="2"/>
              </a:rPr>
              <a:t></a:t>
            </a:r>
            <a:r>
              <a:rPr lang="en-US" sz="1900" b="1" dirty="0"/>
              <a:t> </a:t>
            </a:r>
            <a:r>
              <a:rPr lang="en-US" sz="1900" b="1" u="sng" dirty="0">
                <a:hlinkClick r:id="rId5"/>
              </a:rPr>
              <a:t>https://www.rubicon.com/phenomenon-based-learning/</a:t>
            </a:r>
            <a:endParaRPr lang="en-US" sz="1900" b="1" dirty="0"/>
          </a:p>
          <a:p>
            <a:pPr lvl="0"/>
            <a:r>
              <a:rPr lang="en-US" sz="1900" b="1" dirty="0"/>
              <a:t>Introduction to the NGSS </a:t>
            </a:r>
            <a:r>
              <a:rPr lang="en-US" sz="1900" b="1" dirty="0">
                <a:sym typeface="Wingdings" panose="05000000000000000000" pitchFamily="2" charset="2"/>
              </a:rPr>
              <a:t></a:t>
            </a:r>
            <a:r>
              <a:rPr lang="en-US" sz="1900" b="1" dirty="0"/>
              <a:t> </a:t>
            </a:r>
            <a:r>
              <a:rPr lang="en-US" sz="1900" b="1" u="sng" dirty="0">
                <a:hlinkClick r:id="rId6"/>
              </a:rPr>
              <a:t>https://www.youtube.com/watch?v=0ENofSKiCdc</a:t>
            </a:r>
            <a:r>
              <a:rPr lang="en-US" sz="1900" b="1" dirty="0"/>
              <a:t> </a:t>
            </a:r>
            <a:endParaRPr lang="en-US" sz="1900" dirty="0"/>
          </a:p>
          <a:p>
            <a:pPr lvl="0"/>
            <a:r>
              <a:rPr lang="en-US" sz="1900" b="1" dirty="0"/>
              <a:t>Energy and Matter Across the Science Disciplines </a:t>
            </a:r>
            <a:r>
              <a:rPr lang="en-US" sz="1900" b="1" dirty="0">
                <a:sym typeface="Wingdings" panose="05000000000000000000" pitchFamily="2" charset="2"/>
              </a:rPr>
              <a:t></a:t>
            </a:r>
            <a:r>
              <a:rPr lang="en-US" sz="1900" b="1" dirty="0"/>
              <a:t> </a:t>
            </a:r>
            <a:r>
              <a:rPr lang="en-US" sz="1900" b="1" u="sng" dirty="0">
                <a:hlinkClick r:id="rId7"/>
              </a:rPr>
              <a:t>https://www.teachingchannel.org/video/cross-discipline-lesson-achieve</a:t>
            </a:r>
            <a:endParaRPr lang="en-US" sz="1900" dirty="0"/>
          </a:p>
          <a:p>
            <a:pPr lvl="0"/>
            <a:r>
              <a:rPr lang="en-US" sz="1900" b="1" dirty="0"/>
              <a:t>Massachusetts NGSS </a:t>
            </a:r>
            <a:r>
              <a:rPr lang="en-US" sz="1900" b="1" dirty="0">
                <a:sym typeface="Wingdings" panose="05000000000000000000" pitchFamily="2" charset="2"/>
              </a:rPr>
              <a:t></a:t>
            </a:r>
            <a:r>
              <a:rPr lang="en-US" sz="1900" b="1" dirty="0"/>
              <a:t> </a:t>
            </a:r>
            <a:r>
              <a:rPr lang="en-US" sz="1900" b="1" u="sng" dirty="0">
                <a:hlinkClick r:id="rId8"/>
              </a:rPr>
              <a:t>https://www.nextgenscience.org/massachusetts</a:t>
            </a:r>
            <a:r>
              <a:rPr lang="en-US" sz="1900" b="1" dirty="0"/>
              <a:t> </a:t>
            </a:r>
            <a:endParaRPr lang="en-US" sz="1900" dirty="0"/>
          </a:p>
          <a:p>
            <a:pPr lvl="0"/>
            <a:r>
              <a:rPr lang="en-US" sz="1900" b="1" dirty="0"/>
              <a:t>How to write NGSS Lesson Plans </a:t>
            </a:r>
            <a:r>
              <a:rPr lang="en-US" sz="1900" b="1" dirty="0">
                <a:sym typeface="Wingdings" panose="05000000000000000000" pitchFamily="2" charset="2"/>
              </a:rPr>
              <a:t></a:t>
            </a:r>
            <a:r>
              <a:rPr lang="en-US" sz="1900" b="1" dirty="0"/>
              <a:t> </a:t>
            </a:r>
            <a:r>
              <a:rPr lang="en-US" sz="1900" b="1" u="sng" dirty="0">
                <a:hlinkClick r:id="rId9"/>
              </a:rPr>
              <a:t>https://www.albert.io/blog/how-to-write-ngss-lesson-plans/</a:t>
            </a:r>
            <a:r>
              <a:rPr lang="en-US" sz="1900" b="1" dirty="0"/>
              <a:t> </a:t>
            </a:r>
            <a:endParaRPr lang="en-US" sz="1900" dirty="0"/>
          </a:p>
          <a:p>
            <a:pPr lvl="0"/>
            <a:r>
              <a:rPr lang="en-US" sz="1900" b="1" dirty="0"/>
              <a:t>Help with writing learning objectives </a:t>
            </a:r>
            <a:r>
              <a:rPr lang="en-US" sz="1900" b="1" dirty="0">
                <a:sym typeface="Wingdings" panose="05000000000000000000" pitchFamily="2" charset="2"/>
              </a:rPr>
              <a:t></a:t>
            </a:r>
            <a:r>
              <a:rPr lang="en-US" sz="1900" b="1" dirty="0"/>
              <a:t> </a:t>
            </a:r>
            <a:r>
              <a:rPr lang="en-US" sz="1900" b="1" u="sng" dirty="0">
                <a:hlinkClick r:id="rId10"/>
              </a:rPr>
              <a:t>http://stemteachingtools.org/brief/46</a:t>
            </a:r>
            <a:endParaRPr lang="en-US" sz="1900" dirty="0"/>
          </a:p>
          <a:p>
            <a:pPr lvl="0"/>
            <a:r>
              <a:rPr lang="en-US" sz="1900" b="1" dirty="0"/>
              <a:t>How to read NGSS </a:t>
            </a:r>
            <a:r>
              <a:rPr lang="en-US" sz="1900" b="1" dirty="0">
                <a:sym typeface="Wingdings" panose="05000000000000000000" pitchFamily="2" charset="2"/>
              </a:rPr>
              <a:t></a:t>
            </a:r>
            <a:r>
              <a:rPr lang="en-US" sz="1900" b="1" dirty="0"/>
              <a:t> </a:t>
            </a:r>
            <a:r>
              <a:rPr lang="en-US" sz="1900" b="1" u="sng" dirty="0">
                <a:hlinkClick r:id="rId11"/>
              </a:rPr>
              <a:t>https://www.youtube.com/watch?v=Q6eoRnrwL-A</a:t>
            </a:r>
            <a:endParaRPr lang="en-US" sz="1900" dirty="0"/>
          </a:p>
          <a:p>
            <a:pPr lvl="0"/>
            <a:r>
              <a:rPr lang="en-US" sz="1900" b="1" dirty="0"/>
              <a:t>NGSS Demystified </a:t>
            </a:r>
            <a:r>
              <a:rPr lang="en-US" sz="1900" b="1" dirty="0">
                <a:sym typeface="Wingdings" panose="05000000000000000000" pitchFamily="2" charset="2"/>
              </a:rPr>
              <a:t></a:t>
            </a:r>
            <a:r>
              <a:rPr lang="en-US" sz="1900" b="1" dirty="0"/>
              <a:t> </a:t>
            </a:r>
            <a:r>
              <a:rPr lang="en-US" sz="1900" b="1" u="sng" dirty="0">
                <a:hlinkClick r:id="rId12"/>
              </a:rPr>
              <a:t>https://www.calacademy.org/educators/ngss-demystified</a:t>
            </a:r>
            <a:endParaRPr lang="en-US" sz="1900" dirty="0"/>
          </a:p>
          <a:p>
            <a:pPr lvl="0"/>
            <a:r>
              <a:rPr lang="en-US" sz="1900" b="1" dirty="0"/>
              <a:t>Finding Anchoring Phenomenon for NGSS </a:t>
            </a:r>
            <a:r>
              <a:rPr lang="en-US" sz="1900" b="1" dirty="0">
                <a:sym typeface="Wingdings" panose="05000000000000000000" pitchFamily="2" charset="2"/>
              </a:rPr>
              <a:t></a:t>
            </a:r>
            <a:r>
              <a:rPr lang="en-US" sz="1900" b="1" dirty="0"/>
              <a:t> </a:t>
            </a:r>
            <a:r>
              <a:rPr lang="en-US" sz="1900" b="1" u="sng" dirty="0">
                <a:hlinkClick r:id="rId13"/>
              </a:rPr>
              <a:t>http://sunrisescience.blog/free-websites-ngss-anchoring-phenomena/</a:t>
            </a:r>
            <a:r>
              <a:rPr lang="en-US" sz="1900" b="1" dirty="0"/>
              <a:t> </a:t>
            </a:r>
            <a:endParaRPr lang="en-US" sz="1900" dirty="0"/>
          </a:p>
          <a:p>
            <a:pPr lvl="0"/>
            <a:r>
              <a:rPr lang="en-US" sz="1900" b="1" dirty="0"/>
              <a:t>The 8 NGSS Practices </a:t>
            </a:r>
            <a:r>
              <a:rPr lang="en-US" sz="1900" b="1" dirty="0">
                <a:sym typeface="Wingdings" panose="05000000000000000000" pitchFamily="2" charset="2"/>
              </a:rPr>
              <a:t></a:t>
            </a:r>
            <a:r>
              <a:rPr lang="en-US" sz="1900" b="1" dirty="0"/>
              <a:t> </a:t>
            </a:r>
            <a:r>
              <a:rPr lang="en-US" sz="1900" b="1" u="sng" dirty="0">
                <a:hlinkClick r:id="rId14"/>
              </a:rPr>
              <a:t>https://</a:t>
            </a:r>
            <a:r>
              <a:rPr lang="en-US" sz="1900" b="1" u="sng" dirty="0" smtClean="0">
                <a:hlinkClick r:id="rId14"/>
              </a:rPr>
              <a:t>www.youtube.com/watch?v=H8KyEoOL2b8</a:t>
            </a:r>
            <a:endParaRPr lang="en-US" sz="1900" dirty="0"/>
          </a:p>
        </p:txBody>
      </p:sp>
    </p:spTree>
    <p:extLst>
      <p:ext uri="{BB962C8B-B14F-4D97-AF65-F5344CB8AC3E}">
        <p14:creationId xmlns:p14="http://schemas.microsoft.com/office/powerpoint/2010/main" val="3443972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990" y="438219"/>
            <a:ext cx="7729728" cy="1188720"/>
          </a:xfrm>
        </p:spPr>
        <p:txBody>
          <a:bodyPr/>
          <a:lstStyle/>
          <a:p>
            <a:r>
              <a:rPr lang="en-US" dirty="0" smtClean="0"/>
              <a:t>More Helpful Links</a:t>
            </a:r>
            <a:endParaRPr lang="en-US" dirty="0"/>
          </a:p>
        </p:txBody>
      </p:sp>
      <p:sp>
        <p:nvSpPr>
          <p:cNvPr id="3" name="Content Placeholder 2"/>
          <p:cNvSpPr>
            <a:spLocks noGrp="1"/>
          </p:cNvSpPr>
          <p:nvPr>
            <p:ph idx="1"/>
          </p:nvPr>
        </p:nvSpPr>
        <p:spPr>
          <a:xfrm>
            <a:off x="734292" y="1995055"/>
            <a:ext cx="11208326" cy="4710545"/>
          </a:xfrm>
        </p:spPr>
        <p:txBody>
          <a:bodyPr>
            <a:normAutofit fontScale="92500" lnSpcReduction="20000"/>
          </a:bodyPr>
          <a:lstStyle/>
          <a:p>
            <a:pPr marL="0" indent="0">
              <a:buNone/>
            </a:pPr>
            <a:r>
              <a:rPr lang="en-US" b="1" u="sng" dirty="0"/>
              <a:t>Links related to Crosscutting Concepts</a:t>
            </a:r>
            <a:endParaRPr lang="en-US" dirty="0"/>
          </a:p>
          <a:p>
            <a:pPr lvl="0"/>
            <a:r>
              <a:rPr lang="en-US" b="1" dirty="0"/>
              <a:t>Teaching Prompts : Questions you can used you’re your students </a:t>
            </a:r>
            <a:r>
              <a:rPr lang="en-US" b="1" dirty="0">
                <a:sym typeface="Wingdings" panose="05000000000000000000" pitchFamily="2" charset="2"/>
              </a:rPr>
              <a:t></a:t>
            </a:r>
            <a:r>
              <a:rPr lang="en-US" b="1" dirty="0"/>
              <a:t> </a:t>
            </a:r>
            <a:r>
              <a:rPr lang="en-US" b="1" u="sng" dirty="0">
                <a:hlinkClick r:id="rId2"/>
              </a:rPr>
              <a:t>http://stemteachingtools.org/assets/landscapes/STEM-Teaching-Tool-41-Cross-Cutting-Concepts-Prompts_Nov2016.pdf</a:t>
            </a:r>
            <a:r>
              <a:rPr lang="en-US" b="1" dirty="0"/>
              <a:t>  </a:t>
            </a:r>
            <a:endParaRPr lang="en-US" dirty="0"/>
          </a:p>
          <a:p>
            <a:pPr lvl="0"/>
            <a:r>
              <a:rPr lang="en-US" b="1" dirty="0"/>
              <a:t>Appendix G Crosscutting Concepts Role in NGSS </a:t>
            </a:r>
            <a:r>
              <a:rPr lang="en-US" b="1" dirty="0">
                <a:sym typeface="Wingdings" panose="05000000000000000000" pitchFamily="2" charset="2"/>
              </a:rPr>
              <a:t></a:t>
            </a:r>
            <a:r>
              <a:rPr lang="en-US" b="1" dirty="0"/>
              <a:t> </a:t>
            </a:r>
            <a:r>
              <a:rPr lang="en-US" b="1" u="sng" dirty="0">
                <a:hlinkClick r:id="rId3"/>
              </a:rPr>
              <a:t>https://www.nap.edu/read/18290/chapter/13</a:t>
            </a:r>
            <a:r>
              <a:rPr lang="en-US" b="1" dirty="0"/>
              <a:t> </a:t>
            </a:r>
            <a:endParaRPr lang="en-US" dirty="0"/>
          </a:p>
          <a:p>
            <a:pPr lvl="0"/>
            <a:r>
              <a:rPr lang="en-US" b="1" dirty="0"/>
              <a:t>Using Crosscutting Concepts to Prompt Student Responses  </a:t>
            </a:r>
            <a:r>
              <a:rPr lang="en-US" b="1" dirty="0">
                <a:sym typeface="Wingdings" panose="05000000000000000000" pitchFamily="2" charset="2"/>
              </a:rPr>
              <a:t></a:t>
            </a:r>
            <a:r>
              <a:rPr lang="en-US" b="1" dirty="0"/>
              <a:t> </a:t>
            </a:r>
            <a:r>
              <a:rPr lang="en-US" b="1" u="sng" dirty="0">
                <a:hlinkClick r:id="rId4"/>
              </a:rPr>
              <a:t>https://ccsso.org/sites/default/files/2018-06/Using%20Crosscutting%20Concepts%20To%20Prompt%20Student%20Responses%20Science.pdf</a:t>
            </a:r>
            <a:r>
              <a:rPr lang="en-US" b="1" dirty="0"/>
              <a:t> </a:t>
            </a:r>
            <a:endParaRPr lang="en-US" dirty="0"/>
          </a:p>
          <a:p>
            <a:pPr lvl="0"/>
            <a:r>
              <a:rPr lang="en-US" b="1" dirty="0"/>
              <a:t>Crossing Over into a Different Dimension </a:t>
            </a:r>
            <a:r>
              <a:rPr lang="en-US" b="1" dirty="0">
                <a:sym typeface="Wingdings" panose="05000000000000000000" pitchFamily="2" charset="2"/>
              </a:rPr>
              <a:t></a:t>
            </a:r>
            <a:r>
              <a:rPr lang="en-US" b="1" dirty="0"/>
              <a:t>  </a:t>
            </a:r>
            <a:r>
              <a:rPr lang="en-US" b="1" u="sng" dirty="0">
                <a:hlinkClick r:id="rId5"/>
              </a:rPr>
              <a:t>http://www.mtscienceducation.org/toolkit-home/crosscutting-concepts/</a:t>
            </a:r>
            <a:r>
              <a:rPr lang="en-US" b="1" dirty="0"/>
              <a:t> </a:t>
            </a:r>
            <a:endParaRPr lang="en-US" dirty="0"/>
          </a:p>
          <a:p>
            <a:pPr lvl="0"/>
            <a:r>
              <a:rPr lang="en-US" b="1" dirty="0"/>
              <a:t>NGSS Checklist for Lesson Planning </a:t>
            </a:r>
            <a:r>
              <a:rPr lang="en-US" b="1" dirty="0">
                <a:sym typeface="Wingdings" panose="05000000000000000000" pitchFamily="2" charset="2"/>
              </a:rPr>
              <a:t></a:t>
            </a:r>
            <a:r>
              <a:rPr lang="en-US" b="1" dirty="0"/>
              <a:t> </a:t>
            </a:r>
            <a:r>
              <a:rPr lang="en-US" b="1" u="sng" dirty="0">
                <a:hlinkClick r:id="rId6"/>
              </a:rPr>
              <a:t>https://www.mbari.org/wp-content/uploads/2016/07/NGSS_checklist_fill.pdf</a:t>
            </a:r>
            <a:r>
              <a:rPr lang="en-US" b="1" dirty="0"/>
              <a:t> </a:t>
            </a:r>
            <a:endParaRPr lang="en-US" dirty="0"/>
          </a:p>
          <a:p>
            <a:pPr lvl="0"/>
            <a:r>
              <a:rPr lang="en-US" b="1" dirty="0"/>
              <a:t>NGSSL Core Ideas and Cross-Cutting Concepts Video </a:t>
            </a:r>
            <a:r>
              <a:rPr lang="en-US" b="1" dirty="0">
                <a:sym typeface="Wingdings" panose="05000000000000000000" pitchFamily="2" charset="2"/>
              </a:rPr>
              <a:t></a:t>
            </a:r>
            <a:r>
              <a:rPr lang="en-US" b="1" dirty="0"/>
              <a:t> </a:t>
            </a:r>
            <a:r>
              <a:rPr lang="en-US" b="1" u="sng" dirty="0">
                <a:hlinkClick r:id="rId7"/>
              </a:rPr>
              <a:t>https://www.youtube.com/watch?v=7axBNmfbhJM</a:t>
            </a:r>
            <a:r>
              <a:rPr lang="en-US" b="1" dirty="0"/>
              <a:t> </a:t>
            </a:r>
            <a:endParaRPr lang="en-US" dirty="0"/>
          </a:p>
          <a:p>
            <a:pPr marL="0" indent="0">
              <a:buNone/>
            </a:pPr>
            <a:r>
              <a:rPr lang="en-US" b="1" u="sng" dirty="0" smtClean="0"/>
              <a:t>Science for All Students</a:t>
            </a:r>
            <a:endParaRPr lang="en-US" b="1" u="sng" dirty="0"/>
          </a:p>
          <a:p>
            <a:pPr lvl="0"/>
            <a:r>
              <a:rPr lang="en-US" b="1" dirty="0"/>
              <a:t>Ted Talk: Changing the faces of STEM tomorrow, today: </a:t>
            </a:r>
            <a:r>
              <a:rPr lang="en-US" b="1" dirty="0" err="1"/>
              <a:t>Keshia</a:t>
            </a:r>
            <a:r>
              <a:rPr lang="en-US" b="1" dirty="0"/>
              <a:t> Ashe at </a:t>
            </a:r>
            <a:r>
              <a:rPr lang="en-US" b="1" dirty="0" err="1"/>
              <a:t>TEDxSpringfield</a:t>
            </a:r>
            <a:r>
              <a:rPr lang="en-US" b="1" dirty="0"/>
              <a:t> </a:t>
            </a:r>
            <a:r>
              <a:rPr lang="en-US" b="1" dirty="0">
                <a:sym typeface="Wingdings" panose="05000000000000000000" pitchFamily="2" charset="2"/>
              </a:rPr>
              <a:t></a:t>
            </a:r>
            <a:r>
              <a:rPr lang="en-US" b="1" dirty="0"/>
              <a:t>  </a:t>
            </a:r>
            <a:r>
              <a:rPr lang="en-US" b="1" u="sng" dirty="0">
                <a:hlinkClick r:id="rId8"/>
              </a:rPr>
              <a:t>https://www.youtube.com/watch?v=j97MuROR64U</a:t>
            </a:r>
            <a:endParaRPr lang="en-US" b="1" dirty="0"/>
          </a:p>
          <a:p>
            <a:pPr lvl="0"/>
            <a:r>
              <a:rPr lang="en-US" b="1" dirty="0"/>
              <a:t>Student Access to Science for All </a:t>
            </a:r>
            <a:r>
              <a:rPr lang="en-US" b="1" dirty="0">
                <a:sym typeface="Wingdings" panose="05000000000000000000" pitchFamily="2" charset="2"/>
              </a:rPr>
              <a:t></a:t>
            </a:r>
            <a:r>
              <a:rPr lang="en-US" b="1" dirty="0"/>
              <a:t>  </a:t>
            </a:r>
            <a:r>
              <a:rPr lang="en-US" b="1" u="sng" dirty="0">
                <a:hlinkClick r:id="rId9"/>
              </a:rPr>
              <a:t>https://chalkboardproject.org/news/blog/student-access-science-all</a:t>
            </a:r>
            <a:endParaRPr lang="en-US" dirty="0"/>
          </a:p>
          <a:p>
            <a:endParaRPr lang="en-US" dirty="0"/>
          </a:p>
          <a:p>
            <a:endParaRPr lang="en-US" dirty="0"/>
          </a:p>
        </p:txBody>
      </p:sp>
    </p:spTree>
    <p:extLst>
      <p:ext uri="{BB962C8B-B14F-4D97-AF65-F5344CB8AC3E}">
        <p14:creationId xmlns:p14="http://schemas.microsoft.com/office/powerpoint/2010/main" val="124166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Challenges and their Solutions</a:t>
            </a:r>
            <a:endParaRPr lang="en-US" dirty="0"/>
          </a:p>
        </p:txBody>
      </p:sp>
      <p:sp>
        <p:nvSpPr>
          <p:cNvPr id="3" name="Content Placeholder 2"/>
          <p:cNvSpPr>
            <a:spLocks noGrp="1"/>
          </p:cNvSpPr>
          <p:nvPr>
            <p:ph idx="1"/>
          </p:nvPr>
        </p:nvSpPr>
        <p:spPr>
          <a:xfrm>
            <a:off x="2231136" y="2638044"/>
            <a:ext cx="7729728" cy="3471811"/>
          </a:xfrm>
        </p:spPr>
        <p:txBody>
          <a:bodyPr/>
          <a:lstStyle/>
          <a:p>
            <a:pPr marL="0" indent="0">
              <a:buNone/>
            </a:pPr>
            <a:r>
              <a:rPr lang="en-US" dirty="0" smtClean="0"/>
              <a:t>Challenges:</a:t>
            </a:r>
          </a:p>
          <a:p>
            <a:pPr marL="342900" indent="-342900">
              <a:buFont typeface="+mj-lt"/>
              <a:buAutoNum type="arabicPeriod"/>
            </a:pPr>
            <a:r>
              <a:rPr lang="en-US" dirty="0" smtClean="0"/>
              <a:t>There is so much information to present </a:t>
            </a:r>
          </a:p>
          <a:p>
            <a:pPr marL="342900" indent="-342900">
              <a:buFont typeface="+mj-lt"/>
              <a:buAutoNum type="arabicPeriod"/>
            </a:pPr>
            <a:r>
              <a:rPr lang="en-US" dirty="0" smtClean="0"/>
              <a:t>It takes time to understand and put it together</a:t>
            </a:r>
          </a:p>
          <a:p>
            <a:pPr marL="342900" indent="-342900">
              <a:buFont typeface="+mj-lt"/>
              <a:buAutoNum type="arabicPeriod"/>
            </a:pPr>
            <a:r>
              <a:rPr lang="en-US" dirty="0" smtClean="0"/>
              <a:t>Do not want to overwhelm and discourage anyone</a:t>
            </a:r>
          </a:p>
          <a:p>
            <a:pPr marL="0" indent="0">
              <a:buNone/>
            </a:pPr>
            <a:r>
              <a:rPr lang="en-US" dirty="0" smtClean="0"/>
              <a:t>Solutions:</a:t>
            </a:r>
          </a:p>
          <a:p>
            <a:pPr marL="342900" indent="-342900">
              <a:buFont typeface="+mj-lt"/>
              <a:buAutoNum type="arabicPeriod"/>
            </a:pPr>
            <a:r>
              <a:rPr lang="en-US" dirty="0" smtClean="0"/>
              <a:t>Be concise</a:t>
            </a:r>
          </a:p>
          <a:p>
            <a:pPr marL="342900" indent="-342900">
              <a:buFont typeface="+mj-lt"/>
              <a:buAutoNum type="arabicPeriod"/>
            </a:pPr>
            <a:r>
              <a:rPr lang="en-US" dirty="0" smtClean="0"/>
              <a:t>Let them know there are many sources for them to study further</a:t>
            </a:r>
          </a:p>
          <a:p>
            <a:pPr marL="342900" indent="-342900">
              <a:buFont typeface="+mj-lt"/>
              <a:buAutoNum type="arabicPeriod"/>
            </a:pPr>
            <a:r>
              <a:rPr lang="en-US" dirty="0" smtClean="0"/>
              <a:t>Remind them we are continually learning and evolving our entire career</a:t>
            </a:r>
            <a:endParaRPr lang="en-US" dirty="0"/>
          </a:p>
        </p:txBody>
      </p:sp>
    </p:spTree>
    <p:extLst>
      <p:ext uri="{BB962C8B-B14F-4D97-AF65-F5344CB8AC3E}">
        <p14:creationId xmlns:p14="http://schemas.microsoft.com/office/powerpoint/2010/main" val="172813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my Audience</a:t>
            </a:r>
            <a:endParaRPr lang="en-US" dirty="0"/>
          </a:p>
        </p:txBody>
      </p:sp>
      <p:sp>
        <p:nvSpPr>
          <p:cNvPr id="3" name="Content Placeholder 2"/>
          <p:cNvSpPr>
            <a:spLocks noGrp="1"/>
          </p:cNvSpPr>
          <p:nvPr>
            <p:ph idx="1"/>
          </p:nvPr>
        </p:nvSpPr>
        <p:spPr>
          <a:xfrm>
            <a:off x="2231136" y="2638044"/>
            <a:ext cx="7729728" cy="3582647"/>
          </a:xfrm>
        </p:spPr>
        <p:txBody>
          <a:bodyPr>
            <a:normAutofit/>
          </a:bodyPr>
          <a:lstStyle/>
          <a:p>
            <a:r>
              <a:rPr lang="en-US" sz="2200" dirty="0" smtClean="0"/>
              <a:t>I have tried to create a presentation that is aesthetically pleasing so they will pay attention </a:t>
            </a:r>
          </a:p>
          <a:p>
            <a:r>
              <a:rPr lang="en-US" sz="2200" dirty="0" smtClean="0"/>
              <a:t>I have tried to present a concise and not overwhelming amount of information</a:t>
            </a:r>
          </a:p>
          <a:p>
            <a:r>
              <a:rPr lang="en-US" sz="2200" dirty="0" smtClean="0"/>
              <a:t>I have included short videos as well as graphics and textual information</a:t>
            </a:r>
          </a:p>
          <a:p>
            <a:r>
              <a:rPr lang="en-US" sz="2200" dirty="0" smtClean="0"/>
              <a:t>I have included many links and a webpage where they can go to in the future if they would like to dig deeper into the topics covered</a:t>
            </a:r>
            <a:endParaRPr lang="en-US" sz="2200" dirty="0"/>
          </a:p>
        </p:txBody>
      </p:sp>
    </p:spTree>
    <p:extLst>
      <p:ext uri="{BB962C8B-B14F-4D97-AF65-F5344CB8AC3E}">
        <p14:creationId xmlns:p14="http://schemas.microsoft.com/office/powerpoint/2010/main" val="85906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my audience should walk away with information on…</a:t>
            </a:r>
            <a:endParaRPr lang="en-US" dirty="0"/>
          </a:p>
        </p:txBody>
      </p:sp>
      <p:sp>
        <p:nvSpPr>
          <p:cNvPr id="3" name="Content Placeholder 2"/>
          <p:cNvSpPr>
            <a:spLocks noGrp="1"/>
          </p:cNvSpPr>
          <p:nvPr>
            <p:ph idx="1"/>
          </p:nvPr>
        </p:nvSpPr>
        <p:spPr/>
        <p:txBody>
          <a:bodyPr>
            <a:normAutofit/>
          </a:bodyPr>
          <a:lstStyle/>
          <a:p>
            <a:r>
              <a:rPr lang="en-US" sz="2200" dirty="0" smtClean="0"/>
              <a:t>Why the NGSS were created</a:t>
            </a:r>
          </a:p>
          <a:p>
            <a:r>
              <a:rPr lang="en-US" sz="2200" dirty="0" smtClean="0"/>
              <a:t>What is incorporated within them</a:t>
            </a:r>
          </a:p>
          <a:p>
            <a:r>
              <a:rPr lang="en-US" sz="2200" dirty="0" smtClean="0"/>
              <a:t>What teachers can do to create NGSS lessons</a:t>
            </a:r>
          </a:p>
          <a:p>
            <a:r>
              <a:rPr lang="en-US" sz="2200" dirty="0" smtClean="0"/>
              <a:t>Why use Phenomena in those lessons</a:t>
            </a:r>
          </a:p>
          <a:p>
            <a:r>
              <a:rPr lang="en-US" sz="2200" dirty="0" smtClean="0"/>
              <a:t>Why we need to create lessons that will work for diverse student populations</a:t>
            </a:r>
            <a:endParaRPr lang="en-US" sz="2200" dirty="0"/>
          </a:p>
        </p:txBody>
      </p:sp>
    </p:spTree>
    <p:extLst>
      <p:ext uri="{BB962C8B-B14F-4D97-AF65-F5344CB8AC3E}">
        <p14:creationId xmlns:p14="http://schemas.microsoft.com/office/powerpoint/2010/main" val="1629712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Demonstrates progress towards my goals</a:t>
            </a:r>
            <a:endParaRPr lang="en-US" dirty="0"/>
          </a:p>
        </p:txBody>
      </p:sp>
      <p:sp>
        <p:nvSpPr>
          <p:cNvPr id="3" name="Content Placeholder 2"/>
          <p:cNvSpPr>
            <a:spLocks noGrp="1"/>
          </p:cNvSpPr>
          <p:nvPr>
            <p:ph idx="1"/>
          </p:nvPr>
        </p:nvSpPr>
        <p:spPr/>
        <p:txBody>
          <a:bodyPr>
            <a:noAutofit/>
          </a:bodyPr>
          <a:lstStyle/>
          <a:p>
            <a:r>
              <a:rPr lang="en-US" sz="2200" dirty="0" smtClean="0"/>
              <a:t>With this presentation I am able to present a clear picture of teaching science in the 21</a:t>
            </a:r>
            <a:r>
              <a:rPr lang="en-US" sz="2200" baseline="30000" dirty="0" smtClean="0"/>
              <a:t>st</a:t>
            </a:r>
            <a:r>
              <a:rPr lang="en-US" sz="2200" dirty="0" smtClean="0"/>
              <a:t> century to high school students who may wish to peruse a career in science education</a:t>
            </a:r>
          </a:p>
          <a:p>
            <a:r>
              <a:rPr lang="en-US" sz="2200" dirty="0" smtClean="0"/>
              <a:t>I have identified and described the rational for the creation of the NGSS</a:t>
            </a:r>
          </a:p>
          <a:p>
            <a:r>
              <a:rPr lang="en-US" sz="2200" dirty="0" smtClean="0"/>
              <a:t>I have summarized the key components of the NGSS</a:t>
            </a:r>
          </a:p>
          <a:p>
            <a:r>
              <a:rPr lang="en-US" sz="2200" dirty="0" smtClean="0"/>
              <a:t>I can now better plan and implement these practices in my classroom and help others do the same</a:t>
            </a:r>
            <a:endParaRPr lang="en-US" sz="2200" dirty="0"/>
          </a:p>
        </p:txBody>
      </p:sp>
    </p:spTree>
    <p:extLst>
      <p:ext uri="{BB962C8B-B14F-4D97-AF65-F5344CB8AC3E}">
        <p14:creationId xmlns:p14="http://schemas.microsoft.com/office/powerpoint/2010/main" val="1123898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04703" y="309751"/>
            <a:ext cx="8991600" cy="1645920"/>
          </a:xfrm>
        </p:spPr>
        <p:txBody>
          <a:bodyPr>
            <a:normAutofit fontScale="90000"/>
          </a:bodyPr>
          <a:lstStyle/>
          <a:p>
            <a:r>
              <a:rPr lang="en-US" dirty="0" smtClean="0"/>
              <a:t>What you need to know when deciding to become a science teacher in the 21</a:t>
            </a:r>
            <a:r>
              <a:rPr lang="en-US" baseline="30000" dirty="0" smtClean="0"/>
              <a:t>st</a:t>
            </a:r>
            <a:r>
              <a:rPr lang="en-US" dirty="0" smtClean="0"/>
              <a:t> century</a:t>
            </a:r>
            <a:endParaRPr lang="en-US" dirty="0"/>
          </a:p>
        </p:txBody>
      </p:sp>
      <p:sp>
        <p:nvSpPr>
          <p:cNvPr id="5" name="Subtitle 4"/>
          <p:cNvSpPr>
            <a:spLocks noGrp="1"/>
          </p:cNvSpPr>
          <p:nvPr>
            <p:ph type="subTitle" idx="1"/>
          </p:nvPr>
        </p:nvSpPr>
        <p:spPr>
          <a:xfrm>
            <a:off x="2682131" y="2129246"/>
            <a:ext cx="6801612" cy="3267249"/>
          </a:xfrm>
        </p:spPr>
        <p:txBody>
          <a:bodyPr>
            <a:norm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925" y="2226228"/>
            <a:ext cx="5954024" cy="4465518"/>
          </a:xfrm>
          <a:prstGeom prst="rect">
            <a:avLst/>
          </a:prstGeom>
        </p:spPr>
      </p:pic>
    </p:spTree>
    <p:extLst>
      <p:ext uri="{BB962C8B-B14F-4D97-AF65-F5344CB8AC3E}">
        <p14:creationId xmlns:p14="http://schemas.microsoft.com/office/powerpoint/2010/main" val="2988866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04703" y="309751"/>
            <a:ext cx="8991600" cy="1645920"/>
          </a:xfrm>
        </p:spPr>
        <p:txBody>
          <a:bodyPr>
            <a:normAutofit/>
          </a:bodyPr>
          <a:lstStyle/>
          <a:p>
            <a:r>
              <a:rPr lang="en-US" dirty="0" smtClean="0"/>
              <a:t>Overview</a:t>
            </a:r>
            <a:endParaRPr lang="en-US" dirty="0"/>
          </a:p>
        </p:txBody>
      </p:sp>
      <p:sp>
        <p:nvSpPr>
          <p:cNvPr id="5" name="Subtitle 4"/>
          <p:cNvSpPr>
            <a:spLocks noGrp="1"/>
          </p:cNvSpPr>
          <p:nvPr>
            <p:ph type="subTitle" idx="1"/>
          </p:nvPr>
        </p:nvSpPr>
        <p:spPr>
          <a:xfrm>
            <a:off x="2682131" y="2129246"/>
            <a:ext cx="6801612" cy="3267249"/>
          </a:xfrm>
        </p:spPr>
        <p:txBody>
          <a:bodyPr>
            <a:normAutofit/>
          </a:bodyPr>
          <a:lstStyle/>
          <a:p>
            <a:r>
              <a:rPr lang="en-US" dirty="0"/>
              <a:t>In the United States in the early 2000s there was a call for new standards in science to prepare students for the 21st century.  I have prepared this </a:t>
            </a:r>
            <a:r>
              <a:rPr lang="en-US" dirty="0" smtClean="0"/>
              <a:t>presentation </a:t>
            </a:r>
            <a:r>
              <a:rPr lang="en-US" dirty="0"/>
              <a:t>based on the knowledge I gained taking a class called: Next Generation Science </a:t>
            </a:r>
            <a:r>
              <a:rPr lang="en-US" dirty="0" smtClean="0"/>
              <a:t>Standards:  A New </a:t>
            </a:r>
            <a:r>
              <a:rPr lang="en-US" dirty="0"/>
              <a:t>Framework for Authentic Science Instruction, through Advancement Courses.</a:t>
            </a:r>
            <a:br>
              <a:rPr lang="en-US" dirty="0"/>
            </a:br>
            <a:r>
              <a:rPr lang="en-US" dirty="0"/>
              <a:t>Here you can find information, articles, and websites to help you </a:t>
            </a:r>
            <a:r>
              <a:rPr lang="en-US" dirty="0" smtClean="0"/>
              <a:t>plan for </a:t>
            </a:r>
            <a:r>
              <a:rPr lang="en-US" dirty="0"/>
              <a:t>your future as a science teacher.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753" y="4931228"/>
            <a:ext cx="2857500" cy="1600200"/>
          </a:xfrm>
          <a:prstGeom prst="rect">
            <a:avLst/>
          </a:prstGeom>
        </p:spPr>
      </p:pic>
    </p:spTree>
    <p:extLst>
      <p:ext uri="{BB962C8B-B14F-4D97-AF65-F5344CB8AC3E}">
        <p14:creationId xmlns:p14="http://schemas.microsoft.com/office/powerpoint/2010/main" val="878400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3273</TotalTime>
  <Words>1717</Words>
  <Application>Microsoft Office PowerPoint</Application>
  <PresentationFormat>Widescreen</PresentationFormat>
  <Paragraphs>178</Paragraphs>
  <Slides>34</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Gill Sans MT</vt:lpstr>
      <vt:lpstr>Wingdings</vt:lpstr>
      <vt:lpstr>Parcel</vt:lpstr>
      <vt:lpstr>What you need to know when deciding to become a science teacher in the 21st century</vt:lpstr>
      <vt:lpstr>Artifact Implementation</vt:lpstr>
      <vt:lpstr>Goals</vt:lpstr>
      <vt:lpstr>Anticipated Challenges and their Solutions</vt:lpstr>
      <vt:lpstr>For my Audience</vt:lpstr>
      <vt:lpstr>What my audience should walk away with information on…</vt:lpstr>
      <vt:lpstr>Demonstrates progress towards my goals</vt:lpstr>
      <vt:lpstr>What you need to know when deciding to become a science teacher in the 21st century</vt:lpstr>
      <vt:lpstr>Overview</vt:lpstr>
      <vt:lpstr>Creation &amp; Timeline</vt:lpstr>
      <vt:lpstr>Development</vt:lpstr>
      <vt:lpstr>An Introduction to NGSS watch this quick video </vt:lpstr>
      <vt:lpstr>“A rich science education has the potential to capture students’ sense of wonder about the world and to spark their desire to continue learning about science throughout their lives.”</vt:lpstr>
      <vt:lpstr>The NGSs are aimed at improving science learning and engagement in the 21st century by</vt:lpstr>
      <vt:lpstr>A. Science and Engineering Practices</vt:lpstr>
      <vt:lpstr>A. Science and Engineering Practices</vt:lpstr>
      <vt:lpstr>B. Crosscutting concepts</vt:lpstr>
      <vt:lpstr>B.  Crosscutting concepts</vt:lpstr>
      <vt:lpstr>PowerPoint Presentation</vt:lpstr>
      <vt:lpstr>Crosscutting Concepts help students explore connections across the four domains of science, including Physical Science, Life Science, Earth and Space Science, and Engineering Design.  When these concepts, such as “cause and effect”, are made explicit for students, they can help students develop a coherent and scientifically-based view of the world around them. </vt:lpstr>
      <vt:lpstr>C.  Disciplinary Core Ideas</vt:lpstr>
      <vt:lpstr>Core Ideas for each Discipline are Central to the 3 Dimensions of Learning </vt:lpstr>
      <vt:lpstr>DCI for Each Discipline</vt:lpstr>
      <vt:lpstr>NGSS Lessons</vt:lpstr>
      <vt:lpstr>Incorporating the 3 Dimensions of Student Learning</vt:lpstr>
      <vt:lpstr>DCI for brainstorming</vt:lpstr>
      <vt:lpstr>Incorporating Phenomena Into lessons</vt:lpstr>
      <vt:lpstr>Why Should We Use Phenomenon Based Learning?</vt:lpstr>
      <vt:lpstr>Our Goal as 21st Century Educators</vt:lpstr>
      <vt:lpstr>Presentation Evaluation</vt:lpstr>
      <vt:lpstr>Works Sited Outside Sources</vt:lpstr>
      <vt:lpstr>Works Sited</vt:lpstr>
      <vt:lpstr>Helpful Links</vt:lpstr>
      <vt:lpstr>More 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when deciding to become a science teacher in the 21st century</dc:title>
  <dc:creator>Elizabeth Robbins</dc:creator>
  <cp:lastModifiedBy>Elizabeth Robbins</cp:lastModifiedBy>
  <cp:revision>49</cp:revision>
  <cp:lastPrinted>2019-05-06T15:34:14Z</cp:lastPrinted>
  <dcterms:created xsi:type="dcterms:W3CDTF">2019-04-29T17:51:59Z</dcterms:created>
  <dcterms:modified xsi:type="dcterms:W3CDTF">2019-05-07T17:49:35Z</dcterms:modified>
</cp:coreProperties>
</file>