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430C"/>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950EED-7673-4D30-839F-04352A54777A}" type="datetimeFigureOut">
              <a:rPr lang="en-US" smtClean="0"/>
              <a:t>3/21/2016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6E99A-4711-46E8-BDF7-69D3F2B378E0}" type="slidenum">
              <a:rPr lang="en-US" smtClean="0"/>
              <a:t>‹#›</a:t>
            </a:fld>
            <a:endParaRPr lang="en-US"/>
          </a:p>
        </p:txBody>
      </p:sp>
    </p:spTree>
    <p:extLst>
      <p:ext uri="{BB962C8B-B14F-4D97-AF65-F5344CB8AC3E}">
        <p14:creationId xmlns:p14="http://schemas.microsoft.com/office/powerpoint/2010/main" val="972867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dirty="0" smtClean="0">
                <a:latin typeface="+mj-lt"/>
              </a:rPr>
              <a:t>Hair color is determined</a:t>
            </a:r>
            <a:r>
              <a:rPr lang="en-US" sz="1100" b="0" baseline="0" dirty="0" smtClean="0">
                <a:latin typeface="+mj-lt"/>
              </a:rPr>
              <a:t> by:</a:t>
            </a:r>
          </a:p>
          <a:p>
            <a:pPr eaLnBrk="1" hangingPunct="1">
              <a:buFont typeface="Wingdings" pitchFamily="2" charset="2"/>
              <a:buNone/>
              <a:defRPr/>
            </a:pPr>
            <a:r>
              <a:rPr lang="en-US" sz="1100" b="0" dirty="0" smtClean="0">
                <a:latin typeface="+mj-lt"/>
              </a:rPr>
              <a:t>1. The type of natural color pigment melanin present in your hair's cortex. </a:t>
            </a:r>
          </a:p>
          <a:p>
            <a:pPr lvl="1" eaLnBrk="1" hangingPunct="1">
              <a:defRPr/>
            </a:pPr>
            <a:r>
              <a:rPr lang="en-US" sz="1100" b="0" dirty="0" err="1" smtClean="0">
                <a:latin typeface="+mj-lt"/>
              </a:rPr>
              <a:t>Eumelanin</a:t>
            </a:r>
            <a:r>
              <a:rPr lang="en-US" sz="1100" b="0" dirty="0" smtClean="0">
                <a:latin typeface="+mj-lt"/>
              </a:rPr>
              <a:t> (black pigment) </a:t>
            </a:r>
          </a:p>
          <a:p>
            <a:pPr lvl="1" eaLnBrk="1" hangingPunct="1">
              <a:defRPr/>
            </a:pPr>
            <a:r>
              <a:rPr lang="en-US" sz="1100" b="0" dirty="0" err="1" smtClean="0">
                <a:latin typeface="+mj-lt"/>
              </a:rPr>
              <a:t>Phenomelanin</a:t>
            </a:r>
            <a:r>
              <a:rPr lang="en-US" sz="1100" b="0" dirty="0" smtClean="0">
                <a:latin typeface="+mj-lt"/>
              </a:rPr>
              <a:t> (red/yellow pigment) </a:t>
            </a:r>
          </a:p>
          <a:p>
            <a:pPr eaLnBrk="1" hangingPunct="1">
              <a:buFont typeface="Wingdings" pitchFamily="2" charset="2"/>
              <a:buNone/>
              <a:defRPr/>
            </a:pPr>
            <a:r>
              <a:rPr lang="en-US" sz="1100" b="0" dirty="0" smtClean="0">
                <a:latin typeface="+mj-lt"/>
              </a:rPr>
              <a:t>2. How many melanin granules exist </a:t>
            </a:r>
          </a:p>
          <a:p>
            <a:pPr eaLnBrk="1" hangingPunct="1">
              <a:buFont typeface="Wingdings" pitchFamily="2" charset="2"/>
              <a:buNone/>
              <a:defRPr/>
            </a:pPr>
            <a:r>
              <a:rPr lang="en-US" sz="1100" b="0" dirty="0" smtClean="0">
                <a:latin typeface="+mj-lt"/>
              </a:rPr>
              <a:t>3. Whether those granules are close together or far apart </a:t>
            </a:r>
          </a:p>
        </p:txBody>
      </p:sp>
      <p:sp>
        <p:nvSpPr>
          <p:cNvPr id="4" name="Slide Number Placeholder 3"/>
          <p:cNvSpPr>
            <a:spLocks noGrp="1"/>
          </p:cNvSpPr>
          <p:nvPr>
            <p:ph type="sldNum" sz="quarter" idx="10"/>
          </p:nvPr>
        </p:nvSpPr>
        <p:spPr/>
        <p:txBody>
          <a:bodyPr/>
          <a:lstStyle/>
          <a:p>
            <a:fld id="{6C26E99A-4711-46E8-BDF7-69D3F2B378E0}" type="slidenum">
              <a:rPr lang="en-US" smtClean="0"/>
              <a:t>11</a:t>
            </a:fld>
            <a:endParaRPr lang="en-US"/>
          </a:p>
        </p:txBody>
      </p:sp>
    </p:spTree>
    <p:extLst>
      <p:ext uri="{BB962C8B-B14F-4D97-AF65-F5344CB8AC3E}">
        <p14:creationId xmlns:p14="http://schemas.microsoft.com/office/powerpoint/2010/main" val="4215152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http://www.fbi.gov/about-us/lab/forensic-science-communications/fsc/july2000/deedric1.htm</a:t>
            </a:r>
            <a:endParaRPr lang="en-US" dirty="0"/>
          </a:p>
        </p:txBody>
      </p:sp>
      <p:sp>
        <p:nvSpPr>
          <p:cNvPr id="4" name="Slide Number Placeholder 3"/>
          <p:cNvSpPr>
            <a:spLocks noGrp="1"/>
          </p:cNvSpPr>
          <p:nvPr>
            <p:ph type="sldNum" sz="quarter" idx="10"/>
          </p:nvPr>
        </p:nvSpPr>
        <p:spPr/>
        <p:txBody>
          <a:bodyPr/>
          <a:lstStyle/>
          <a:p>
            <a:fld id="{6C26E99A-4711-46E8-BDF7-69D3F2B378E0}" type="slidenum">
              <a:rPr lang="en-US" smtClean="0"/>
              <a:t>15</a:t>
            </a:fld>
            <a:endParaRPr lang="en-US"/>
          </a:p>
        </p:txBody>
      </p:sp>
    </p:spTree>
    <p:extLst>
      <p:ext uri="{BB962C8B-B14F-4D97-AF65-F5344CB8AC3E}">
        <p14:creationId xmlns:p14="http://schemas.microsoft.com/office/powerpoint/2010/main" val="2210819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6E99A-4711-46E8-BDF7-69D3F2B378E0}" type="slidenum">
              <a:rPr lang="en-US" smtClean="0"/>
              <a:t>18</a:t>
            </a:fld>
            <a:endParaRPr lang="en-US"/>
          </a:p>
        </p:txBody>
      </p:sp>
    </p:spTree>
    <p:extLst>
      <p:ext uri="{BB962C8B-B14F-4D97-AF65-F5344CB8AC3E}">
        <p14:creationId xmlns:p14="http://schemas.microsoft.com/office/powerpoint/2010/main" val="1587355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6E99A-4711-46E8-BDF7-69D3F2B378E0}" type="slidenum">
              <a:rPr lang="en-US" smtClean="0"/>
              <a:t>21</a:t>
            </a:fld>
            <a:endParaRPr lang="en-US"/>
          </a:p>
        </p:txBody>
      </p:sp>
    </p:spTree>
    <p:extLst>
      <p:ext uri="{BB962C8B-B14F-4D97-AF65-F5344CB8AC3E}">
        <p14:creationId xmlns:p14="http://schemas.microsoft.com/office/powerpoint/2010/main" val="335130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6E99A-4711-46E8-BDF7-69D3F2B378E0}" type="slidenum">
              <a:rPr lang="en-US" smtClean="0"/>
              <a:t>22</a:t>
            </a:fld>
            <a:endParaRPr lang="en-US"/>
          </a:p>
        </p:txBody>
      </p:sp>
    </p:spTree>
    <p:extLst>
      <p:ext uri="{BB962C8B-B14F-4D97-AF65-F5344CB8AC3E}">
        <p14:creationId xmlns:p14="http://schemas.microsoft.com/office/powerpoint/2010/main" val="1124332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6E99A-4711-46E8-BDF7-69D3F2B378E0}" type="slidenum">
              <a:rPr lang="en-US" smtClean="0"/>
              <a:t>23</a:t>
            </a:fld>
            <a:endParaRPr lang="en-US"/>
          </a:p>
        </p:txBody>
      </p:sp>
    </p:spTree>
    <p:extLst>
      <p:ext uri="{BB962C8B-B14F-4D97-AF65-F5344CB8AC3E}">
        <p14:creationId xmlns:p14="http://schemas.microsoft.com/office/powerpoint/2010/main" val="3368863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6E99A-4711-46E8-BDF7-69D3F2B378E0}" type="slidenum">
              <a:rPr lang="en-US" smtClean="0"/>
              <a:t>24</a:t>
            </a:fld>
            <a:endParaRPr lang="en-US"/>
          </a:p>
        </p:txBody>
      </p:sp>
    </p:spTree>
    <p:extLst>
      <p:ext uri="{BB962C8B-B14F-4D97-AF65-F5344CB8AC3E}">
        <p14:creationId xmlns:p14="http://schemas.microsoft.com/office/powerpoint/2010/main" val="1838783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http://forensic-science-fall-2010.wikispaces.com/Neutron+Activation+Analysis</a:t>
            </a:r>
            <a:endParaRPr lang="en-US" dirty="0"/>
          </a:p>
        </p:txBody>
      </p:sp>
      <p:sp>
        <p:nvSpPr>
          <p:cNvPr id="4" name="Slide Number Placeholder 3"/>
          <p:cNvSpPr>
            <a:spLocks noGrp="1"/>
          </p:cNvSpPr>
          <p:nvPr>
            <p:ph type="sldNum" sz="quarter" idx="10"/>
          </p:nvPr>
        </p:nvSpPr>
        <p:spPr/>
        <p:txBody>
          <a:bodyPr/>
          <a:lstStyle/>
          <a:p>
            <a:fld id="{6C26E99A-4711-46E8-BDF7-69D3F2B378E0}" type="slidenum">
              <a:rPr lang="en-US" smtClean="0"/>
              <a:t>26</a:t>
            </a:fld>
            <a:endParaRPr lang="en-US"/>
          </a:p>
        </p:txBody>
      </p:sp>
    </p:spTree>
    <p:extLst>
      <p:ext uri="{BB962C8B-B14F-4D97-AF65-F5344CB8AC3E}">
        <p14:creationId xmlns:p14="http://schemas.microsoft.com/office/powerpoint/2010/main" val="611168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326665-E9D0-4178-9DC1-719CA8F067C1}"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B1EED-116D-4617-948C-5DCA61CBB40D}" type="slidenum">
              <a:rPr lang="en-US" smtClean="0"/>
              <a:t>‹#›</a:t>
            </a:fld>
            <a:endParaRPr lang="en-US"/>
          </a:p>
        </p:txBody>
      </p:sp>
    </p:spTree>
    <p:extLst>
      <p:ext uri="{BB962C8B-B14F-4D97-AF65-F5344CB8AC3E}">
        <p14:creationId xmlns:p14="http://schemas.microsoft.com/office/powerpoint/2010/main" val="857477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326665-E9D0-4178-9DC1-719CA8F067C1}"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B1EED-116D-4617-948C-5DCA61CBB40D}" type="slidenum">
              <a:rPr lang="en-US" smtClean="0"/>
              <a:t>‹#›</a:t>
            </a:fld>
            <a:endParaRPr lang="en-US"/>
          </a:p>
        </p:txBody>
      </p:sp>
    </p:spTree>
    <p:extLst>
      <p:ext uri="{BB962C8B-B14F-4D97-AF65-F5344CB8AC3E}">
        <p14:creationId xmlns:p14="http://schemas.microsoft.com/office/powerpoint/2010/main" val="2135630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326665-E9D0-4178-9DC1-719CA8F067C1}"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B1EED-116D-4617-948C-5DCA61CBB40D}" type="slidenum">
              <a:rPr lang="en-US" smtClean="0"/>
              <a:t>‹#›</a:t>
            </a:fld>
            <a:endParaRPr lang="en-US"/>
          </a:p>
        </p:txBody>
      </p:sp>
    </p:spTree>
    <p:extLst>
      <p:ext uri="{BB962C8B-B14F-4D97-AF65-F5344CB8AC3E}">
        <p14:creationId xmlns:p14="http://schemas.microsoft.com/office/powerpoint/2010/main" val="1895551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326665-E9D0-4178-9DC1-719CA8F067C1}"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B1EED-116D-4617-948C-5DCA61CBB40D}" type="slidenum">
              <a:rPr lang="en-US" smtClean="0"/>
              <a:t>‹#›</a:t>
            </a:fld>
            <a:endParaRPr lang="en-US"/>
          </a:p>
        </p:txBody>
      </p:sp>
    </p:spTree>
    <p:extLst>
      <p:ext uri="{BB962C8B-B14F-4D97-AF65-F5344CB8AC3E}">
        <p14:creationId xmlns:p14="http://schemas.microsoft.com/office/powerpoint/2010/main" val="4133536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326665-E9D0-4178-9DC1-719CA8F067C1}"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B1EED-116D-4617-948C-5DCA61CBB40D}" type="slidenum">
              <a:rPr lang="en-US" smtClean="0"/>
              <a:t>‹#›</a:t>
            </a:fld>
            <a:endParaRPr lang="en-US"/>
          </a:p>
        </p:txBody>
      </p:sp>
    </p:spTree>
    <p:extLst>
      <p:ext uri="{BB962C8B-B14F-4D97-AF65-F5344CB8AC3E}">
        <p14:creationId xmlns:p14="http://schemas.microsoft.com/office/powerpoint/2010/main" val="2115257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326665-E9D0-4178-9DC1-719CA8F067C1}" type="datetimeFigureOut">
              <a:rPr lang="en-US" smtClean="0"/>
              <a:t>3/21/2016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9B1EED-116D-4617-948C-5DCA61CBB40D}" type="slidenum">
              <a:rPr lang="en-US" smtClean="0"/>
              <a:t>‹#›</a:t>
            </a:fld>
            <a:endParaRPr lang="en-US"/>
          </a:p>
        </p:txBody>
      </p:sp>
    </p:spTree>
    <p:extLst>
      <p:ext uri="{BB962C8B-B14F-4D97-AF65-F5344CB8AC3E}">
        <p14:creationId xmlns:p14="http://schemas.microsoft.com/office/powerpoint/2010/main" val="3918038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326665-E9D0-4178-9DC1-719CA8F067C1}" type="datetimeFigureOut">
              <a:rPr lang="en-US" smtClean="0"/>
              <a:t>3/21/2016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9B1EED-116D-4617-948C-5DCA61CBB40D}" type="slidenum">
              <a:rPr lang="en-US" smtClean="0"/>
              <a:t>‹#›</a:t>
            </a:fld>
            <a:endParaRPr lang="en-US"/>
          </a:p>
        </p:txBody>
      </p:sp>
    </p:spTree>
    <p:extLst>
      <p:ext uri="{BB962C8B-B14F-4D97-AF65-F5344CB8AC3E}">
        <p14:creationId xmlns:p14="http://schemas.microsoft.com/office/powerpoint/2010/main" val="64533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326665-E9D0-4178-9DC1-719CA8F067C1}" type="datetimeFigureOut">
              <a:rPr lang="en-US" smtClean="0"/>
              <a:t>3/21/2016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9B1EED-116D-4617-948C-5DCA61CBB40D}" type="slidenum">
              <a:rPr lang="en-US" smtClean="0"/>
              <a:t>‹#›</a:t>
            </a:fld>
            <a:endParaRPr lang="en-US"/>
          </a:p>
        </p:txBody>
      </p:sp>
    </p:spTree>
    <p:extLst>
      <p:ext uri="{BB962C8B-B14F-4D97-AF65-F5344CB8AC3E}">
        <p14:creationId xmlns:p14="http://schemas.microsoft.com/office/powerpoint/2010/main" val="3537908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326665-E9D0-4178-9DC1-719CA8F067C1}" type="datetimeFigureOut">
              <a:rPr lang="en-US" smtClean="0"/>
              <a:t>3/21/2016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9B1EED-116D-4617-948C-5DCA61CBB40D}" type="slidenum">
              <a:rPr lang="en-US" smtClean="0"/>
              <a:t>‹#›</a:t>
            </a:fld>
            <a:endParaRPr lang="en-US"/>
          </a:p>
        </p:txBody>
      </p:sp>
    </p:spTree>
    <p:extLst>
      <p:ext uri="{BB962C8B-B14F-4D97-AF65-F5344CB8AC3E}">
        <p14:creationId xmlns:p14="http://schemas.microsoft.com/office/powerpoint/2010/main" val="3636902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326665-E9D0-4178-9DC1-719CA8F067C1}" type="datetimeFigureOut">
              <a:rPr lang="en-US" smtClean="0"/>
              <a:t>3/21/2016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9B1EED-116D-4617-948C-5DCA61CBB40D}" type="slidenum">
              <a:rPr lang="en-US" smtClean="0"/>
              <a:t>‹#›</a:t>
            </a:fld>
            <a:endParaRPr lang="en-US"/>
          </a:p>
        </p:txBody>
      </p:sp>
    </p:spTree>
    <p:extLst>
      <p:ext uri="{BB962C8B-B14F-4D97-AF65-F5344CB8AC3E}">
        <p14:creationId xmlns:p14="http://schemas.microsoft.com/office/powerpoint/2010/main" val="3358784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326665-E9D0-4178-9DC1-719CA8F067C1}" type="datetimeFigureOut">
              <a:rPr lang="en-US" smtClean="0"/>
              <a:t>3/21/2016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9B1EED-116D-4617-948C-5DCA61CBB40D}" type="slidenum">
              <a:rPr lang="en-US" smtClean="0"/>
              <a:t>‹#›</a:t>
            </a:fld>
            <a:endParaRPr lang="en-US"/>
          </a:p>
        </p:txBody>
      </p:sp>
    </p:spTree>
    <p:extLst>
      <p:ext uri="{BB962C8B-B14F-4D97-AF65-F5344CB8AC3E}">
        <p14:creationId xmlns:p14="http://schemas.microsoft.com/office/powerpoint/2010/main" val="3243751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326665-E9D0-4178-9DC1-719CA8F067C1}" type="datetimeFigureOut">
              <a:rPr lang="en-US" smtClean="0"/>
              <a:t>3/21/2016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9B1EED-116D-4617-948C-5DCA61CBB40D}" type="slidenum">
              <a:rPr lang="en-US" smtClean="0"/>
              <a:t>‹#›</a:t>
            </a:fld>
            <a:endParaRPr lang="en-US"/>
          </a:p>
        </p:txBody>
      </p:sp>
    </p:spTree>
    <p:extLst>
      <p:ext uri="{BB962C8B-B14F-4D97-AF65-F5344CB8AC3E}">
        <p14:creationId xmlns:p14="http://schemas.microsoft.com/office/powerpoint/2010/main" val="3440937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6.xml"/><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8.jpg"/><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gif"/><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 Id="rId4" Type="http://schemas.openxmlformats.org/officeDocument/2006/relationships/image" Target="../media/image51.jpe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3.jpe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5.jpg"/></Relationships>
</file>

<file path=ppt/slides/_rels/slide2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2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image" Target="../media/image59.jpeg"/></Relationships>
</file>

<file path=ppt/slides/_rels/slide25.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64.jpeg"/><Relationship Id="rId4" Type="http://schemas.openxmlformats.org/officeDocument/2006/relationships/image" Target="../media/image63.gif"/></Relationships>
</file>

<file path=ppt/slides/_rels/slide2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6.xml"/><Relationship Id="rId5" Type="http://schemas.openxmlformats.org/officeDocument/2006/relationships/image" Target="../media/image68.jpeg"/><Relationship Id="rId4" Type="http://schemas.openxmlformats.org/officeDocument/2006/relationships/image" Target="../media/image67.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gif"/><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5531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7618"/>
            <a:ext cx="8229600" cy="1143000"/>
          </a:xfrm>
        </p:spPr>
        <p:txBody>
          <a:bodyPr/>
          <a:lstStyle/>
          <a:p>
            <a:r>
              <a:rPr lang="en-US" u="sng" dirty="0" smtClean="0">
                <a:effectLst>
                  <a:outerShdw blurRad="38100" dist="38100" dir="2700000" algn="tl">
                    <a:srgbClr val="000000">
                      <a:alpha val="43137"/>
                    </a:srgbClr>
                  </a:outerShdw>
                </a:effectLst>
              </a:rPr>
              <a:t>Cuticle</a:t>
            </a:r>
            <a:endParaRPr lang="en-US" u="sng" dirty="0">
              <a:effectLst>
                <a:outerShdw blurRad="38100" dist="38100" dir="2700000" algn="tl">
                  <a:srgbClr val="000000">
                    <a:alpha val="43137"/>
                  </a:srgbClr>
                </a:outerShdw>
              </a:effectLst>
            </a:endParaRPr>
          </a:p>
        </p:txBody>
      </p:sp>
      <p:sp>
        <p:nvSpPr>
          <p:cNvPr id="3" name="Rectangle 2"/>
          <p:cNvSpPr/>
          <p:nvPr/>
        </p:nvSpPr>
        <p:spPr>
          <a:xfrm>
            <a:off x="1752600" y="990600"/>
            <a:ext cx="7315200" cy="1366528"/>
          </a:xfrm>
          <a:prstGeom prst="rect">
            <a:avLst/>
          </a:prstGeom>
        </p:spPr>
        <p:txBody>
          <a:bodyPr wrap="square">
            <a:spAutoFit/>
          </a:bodyPr>
          <a:lstStyle/>
          <a:p>
            <a:pPr marL="285750" indent="-285750">
              <a:lnSpc>
                <a:spcPct val="115000"/>
              </a:lnSpc>
              <a:buFont typeface="Arial" pitchFamily="34" charset="0"/>
              <a:buChar char="•"/>
            </a:pPr>
            <a:r>
              <a:rPr lang="en-US" sz="2400" b="1" dirty="0" smtClean="0">
                <a:ea typeface="Calibri"/>
                <a:cs typeface="Times New Roman"/>
              </a:rPr>
              <a:t> </a:t>
            </a:r>
            <a:r>
              <a:rPr lang="en-US" sz="2400" b="1" u="sng" dirty="0" smtClean="0">
                <a:solidFill>
                  <a:srgbClr val="FF0000"/>
                </a:solidFill>
                <a:ea typeface="Calibri"/>
                <a:cs typeface="Times New Roman"/>
              </a:rPr>
              <a:t>Transparent</a:t>
            </a:r>
            <a:r>
              <a:rPr lang="en-US" sz="2400" dirty="0" smtClean="0">
                <a:ea typeface="Calibri"/>
                <a:cs typeface="Times New Roman"/>
              </a:rPr>
              <a:t> </a:t>
            </a:r>
            <a:r>
              <a:rPr lang="en-US" sz="2400" dirty="0">
                <a:ea typeface="Calibri"/>
                <a:cs typeface="Times New Roman"/>
              </a:rPr>
              <a:t>outer layer of the hair; </a:t>
            </a:r>
            <a:r>
              <a:rPr lang="en-US" sz="2400" b="1" u="sng" dirty="0">
                <a:solidFill>
                  <a:srgbClr val="FF0000"/>
                </a:solidFill>
                <a:ea typeface="Calibri"/>
                <a:cs typeface="Times New Roman"/>
              </a:rPr>
              <a:t>protects</a:t>
            </a:r>
            <a:r>
              <a:rPr lang="en-US" sz="2400" dirty="0">
                <a:ea typeface="Calibri"/>
                <a:cs typeface="Times New Roman"/>
              </a:rPr>
              <a:t> the </a:t>
            </a:r>
            <a:r>
              <a:rPr lang="en-US" sz="2400" dirty="0" smtClean="0">
                <a:ea typeface="Calibri"/>
                <a:cs typeface="Times New Roman"/>
              </a:rPr>
              <a:t>hair.</a:t>
            </a:r>
          </a:p>
          <a:p>
            <a:pPr marL="285750" indent="-285750">
              <a:lnSpc>
                <a:spcPct val="115000"/>
              </a:lnSpc>
              <a:buFont typeface="Arial" pitchFamily="34" charset="0"/>
              <a:buChar char="•"/>
            </a:pPr>
            <a:r>
              <a:rPr lang="en-US" sz="2400" dirty="0" smtClean="0">
                <a:ea typeface="Calibri"/>
                <a:cs typeface="Times New Roman"/>
              </a:rPr>
              <a:t> Made of </a:t>
            </a:r>
            <a:r>
              <a:rPr lang="en-US" sz="2400" b="1" u="sng" dirty="0" smtClean="0">
                <a:solidFill>
                  <a:srgbClr val="FF0000"/>
                </a:solidFill>
                <a:ea typeface="Calibri"/>
                <a:cs typeface="Times New Roman"/>
              </a:rPr>
              <a:t>scales</a:t>
            </a:r>
            <a:r>
              <a:rPr lang="en-US" sz="2400" dirty="0" smtClean="0">
                <a:ea typeface="Calibri"/>
                <a:cs typeface="Times New Roman"/>
              </a:rPr>
              <a:t> that overlap one another and point toward the tip end</a:t>
            </a:r>
            <a:endParaRPr lang="en-US" sz="2400" dirty="0">
              <a:ea typeface="Calibri"/>
              <a:cs typeface="Times New Roman"/>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5802" y="2487343"/>
            <a:ext cx="2198648" cy="1779858"/>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4106"/>
          <a:stretch/>
        </p:blipFill>
        <p:spPr>
          <a:xfrm>
            <a:off x="5257800" y="2487344"/>
            <a:ext cx="2420944" cy="177985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1932" y="4971403"/>
            <a:ext cx="5816534" cy="1810397"/>
          </a:xfrm>
          <a:prstGeom prst="rect">
            <a:avLst/>
          </a:prstGeom>
        </p:spPr>
      </p:pic>
      <p:sp>
        <p:nvSpPr>
          <p:cNvPr id="8" name="TextBox 7"/>
          <p:cNvSpPr txBox="1"/>
          <p:nvPr/>
        </p:nvSpPr>
        <p:spPr>
          <a:xfrm>
            <a:off x="1951015" y="4495800"/>
            <a:ext cx="6918369" cy="400110"/>
          </a:xfrm>
          <a:prstGeom prst="rect">
            <a:avLst/>
          </a:prstGeom>
          <a:noFill/>
        </p:spPr>
        <p:txBody>
          <a:bodyPr wrap="none" rtlCol="0">
            <a:spAutoFit/>
          </a:bodyPr>
          <a:lstStyle/>
          <a:p>
            <a:r>
              <a:rPr lang="en-US" sz="2000" dirty="0" smtClean="0"/>
              <a:t>Different types of mammals have different cuticle scale patterns.</a:t>
            </a:r>
            <a:endParaRPr lang="en-US" sz="2000" dirty="0"/>
          </a:p>
        </p:txBody>
      </p:sp>
    </p:spTree>
    <p:extLst>
      <p:ext uri="{BB962C8B-B14F-4D97-AF65-F5344CB8AC3E}">
        <p14:creationId xmlns:p14="http://schemas.microsoft.com/office/powerpoint/2010/main" val="4076527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wgmat.org/CorticalFusichesthair.jpg"/>
          <p:cNvPicPr>
            <a:picLocks noChangeAspect="1" noChangeArrowheads="1"/>
          </p:cNvPicPr>
          <p:nvPr/>
        </p:nvPicPr>
        <p:blipFill rotWithShape="1">
          <a:blip r:embed="rId3">
            <a:extLst>
              <a:ext uri="{28A0092B-C50C-407E-A947-70E740481C1C}">
                <a14:useLocalDpi xmlns:a14="http://schemas.microsoft.com/office/drawing/2010/main" val="0"/>
              </a:ext>
            </a:extLst>
          </a:blip>
          <a:srcRect r="9453" b="8680"/>
          <a:stretch/>
        </p:blipFill>
        <p:spPr bwMode="auto">
          <a:xfrm>
            <a:off x="6096000" y="4555970"/>
            <a:ext cx="2890433" cy="21766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14400" y="0"/>
            <a:ext cx="8229600" cy="1143000"/>
          </a:xfrm>
        </p:spPr>
        <p:txBody>
          <a:bodyPr/>
          <a:lstStyle/>
          <a:p>
            <a:r>
              <a:rPr lang="en-US" u="sng" dirty="0" smtClean="0">
                <a:effectLst>
                  <a:outerShdw blurRad="38100" dist="38100" dir="2700000" algn="tl">
                    <a:srgbClr val="000000">
                      <a:alpha val="43137"/>
                    </a:srgbClr>
                  </a:outerShdw>
                </a:effectLst>
              </a:rPr>
              <a:t>Cortex</a:t>
            </a:r>
            <a:endParaRPr lang="en-US" u="sng" dirty="0">
              <a:effectLst>
                <a:outerShdw blurRad="38100" dist="38100" dir="2700000" algn="tl">
                  <a:srgbClr val="000000">
                    <a:alpha val="43137"/>
                  </a:srgbClr>
                </a:outerShdw>
              </a:effectLst>
            </a:endParaRPr>
          </a:p>
        </p:txBody>
      </p:sp>
      <p:sp>
        <p:nvSpPr>
          <p:cNvPr id="3" name="Rectangle 2"/>
          <p:cNvSpPr/>
          <p:nvPr/>
        </p:nvSpPr>
        <p:spPr>
          <a:xfrm>
            <a:off x="1981200" y="990600"/>
            <a:ext cx="7162800" cy="1862048"/>
          </a:xfrm>
          <a:prstGeom prst="rect">
            <a:avLst/>
          </a:prstGeom>
        </p:spPr>
        <p:txBody>
          <a:bodyPr wrap="square">
            <a:spAutoFit/>
          </a:bodyPr>
          <a:lstStyle/>
          <a:p>
            <a:pPr marL="285750" indent="-285750">
              <a:lnSpc>
                <a:spcPct val="115000"/>
              </a:lnSpc>
              <a:buFont typeface="Arial" pitchFamily="34" charset="0"/>
              <a:buChar char="•"/>
            </a:pPr>
            <a:r>
              <a:rPr lang="en-US" sz="2000" dirty="0" smtClean="0">
                <a:ea typeface="Calibri"/>
                <a:cs typeface="Times New Roman"/>
              </a:rPr>
              <a:t>Middle </a:t>
            </a:r>
            <a:r>
              <a:rPr lang="en-US" sz="2000" dirty="0">
                <a:ea typeface="Calibri"/>
                <a:cs typeface="Times New Roman"/>
              </a:rPr>
              <a:t>layer; largest part of the hair shaft, contains </a:t>
            </a:r>
            <a:r>
              <a:rPr lang="en-US" sz="2000" b="1" u="sng" dirty="0">
                <a:solidFill>
                  <a:srgbClr val="FF0000"/>
                </a:solidFill>
                <a:ea typeface="Calibri"/>
                <a:cs typeface="Times New Roman"/>
              </a:rPr>
              <a:t>pigment</a:t>
            </a:r>
            <a:r>
              <a:rPr lang="en-US" sz="2000" dirty="0">
                <a:ea typeface="Calibri"/>
                <a:cs typeface="Times New Roman"/>
              </a:rPr>
              <a:t> granules</a:t>
            </a:r>
          </a:p>
          <a:p>
            <a:pPr marL="285750" indent="-285750">
              <a:lnSpc>
                <a:spcPct val="115000"/>
              </a:lnSpc>
              <a:buFont typeface="Arial" pitchFamily="34" charset="0"/>
              <a:buChar char="•"/>
            </a:pPr>
            <a:r>
              <a:rPr lang="en-US" sz="2000" dirty="0">
                <a:ea typeface="Calibri"/>
                <a:cs typeface="Times New Roman"/>
              </a:rPr>
              <a:t>There are two main pigments found in human hair: </a:t>
            </a:r>
            <a:endParaRPr lang="en-US" sz="2000" dirty="0" smtClean="0">
              <a:ea typeface="Calibri"/>
              <a:cs typeface="Times New Roman"/>
            </a:endParaRPr>
          </a:p>
          <a:p>
            <a:pPr marL="742950" lvl="1" indent="-285750">
              <a:lnSpc>
                <a:spcPct val="115000"/>
              </a:lnSpc>
              <a:buFont typeface="Wingdings" pitchFamily="2" charset="2"/>
              <a:buChar char="v"/>
            </a:pPr>
            <a:r>
              <a:rPr lang="en-US" sz="2000" dirty="0" err="1" smtClean="0">
                <a:ea typeface="Calibri"/>
                <a:cs typeface="Times New Roman"/>
              </a:rPr>
              <a:t>Eumelanin</a:t>
            </a:r>
            <a:r>
              <a:rPr lang="en-US" sz="2000" dirty="0" smtClean="0">
                <a:ea typeface="Calibri"/>
                <a:cs typeface="Times New Roman"/>
              </a:rPr>
              <a:t>- </a:t>
            </a:r>
            <a:r>
              <a:rPr lang="en-US" sz="2000" dirty="0">
                <a:ea typeface="Calibri"/>
                <a:cs typeface="Times New Roman"/>
              </a:rPr>
              <a:t>gives color to </a:t>
            </a:r>
            <a:r>
              <a:rPr lang="en-US" sz="2000" b="1" u="sng" dirty="0">
                <a:solidFill>
                  <a:srgbClr val="FF0000"/>
                </a:solidFill>
                <a:ea typeface="Calibri"/>
                <a:cs typeface="Times New Roman"/>
              </a:rPr>
              <a:t>brown</a:t>
            </a:r>
            <a:r>
              <a:rPr lang="en-US" sz="2000" dirty="0">
                <a:ea typeface="Calibri"/>
                <a:cs typeface="Times New Roman"/>
              </a:rPr>
              <a:t> or </a:t>
            </a:r>
            <a:r>
              <a:rPr lang="en-US" sz="2000" b="1" u="sng" dirty="0">
                <a:solidFill>
                  <a:srgbClr val="FF0000"/>
                </a:solidFill>
                <a:ea typeface="Calibri"/>
                <a:cs typeface="Times New Roman"/>
              </a:rPr>
              <a:t>black</a:t>
            </a:r>
            <a:r>
              <a:rPr lang="en-US" sz="2000" dirty="0">
                <a:ea typeface="Calibri"/>
                <a:cs typeface="Times New Roman"/>
              </a:rPr>
              <a:t> </a:t>
            </a:r>
            <a:r>
              <a:rPr lang="en-US" sz="2000" dirty="0" smtClean="0">
                <a:ea typeface="Calibri"/>
                <a:cs typeface="Times New Roman"/>
              </a:rPr>
              <a:t>hair</a:t>
            </a:r>
          </a:p>
          <a:p>
            <a:pPr marL="742950" lvl="1" indent="-285750">
              <a:lnSpc>
                <a:spcPct val="115000"/>
              </a:lnSpc>
              <a:buFont typeface="Wingdings" pitchFamily="2" charset="2"/>
              <a:buChar char="v"/>
            </a:pPr>
            <a:r>
              <a:rPr lang="en-US" sz="2000" dirty="0" err="1" smtClean="0">
                <a:ea typeface="Calibri"/>
                <a:cs typeface="Times New Roman"/>
              </a:rPr>
              <a:t>Pheomelanin</a:t>
            </a:r>
            <a:r>
              <a:rPr lang="en-US" sz="2000" dirty="0" smtClean="0">
                <a:ea typeface="Calibri"/>
                <a:cs typeface="Times New Roman"/>
              </a:rPr>
              <a:t>- </a:t>
            </a:r>
            <a:r>
              <a:rPr lang="en-US" sz="2000" dirty="0">
                <a:ea typeface="Calibri"/>
                <a:cs typeface="Times New Roman"/>
              </a:rPr>
              <a:t>produces the color in </a:t>
            </a:r>
            <a:r>
              <a:rPr lang="en-US" sz="2000" b="1" u="sng" dirty="0">
                <a:solidFill>
                  <a:srgbClr val="FF0000"/>
                </a:solidFill>
                <a:ea typeface="Calibri"/>
                <a:cs typeface="Times New Roman"/>
              </a:rPr>
              <a:t>blonde</a:t>
            </a:r>
            <a:r>
              <a:rPr lang="en-US" sz="2000" dirty="0">
                <a:ea typeface="Calibri"/>
                <a:cs typeface="Times New Roman"/>
              </a:rPr>
              <a:t> or </a:t>
            </a:r>
            <a:r>
              <a:rPr lang="en-US" sz="2000" b="1" u="sng" dirty="0">
                <a:solidFill>
                  <a:srgbClr val="FF0000"/>
                </a:solidFill>
                <a:ea typeface="Calibri"/>
                <a:cs typeface="Times New Roman"/>
              </a:rPr>
              <a:t>red</a:t>
            </a:r>
            <a:r>
              <a:rPr lang="en-US" sz="2000" dirty="0">
                <a:ea typeface="Calibri"/>
                <a:cs typeface="Times New Roman"/>
              </a:rPr>
              <a:t> hair</a:t>
            </a:r>
            <a:endParaRPr lang="en-US" sz="2000" dirty="0"/>
          </a:p>
        </p:txBody>
      </p:sp>
      <p:pic>
        <p:nvPicPr>
          <p:cNvPr id="4" name="Picture 3"/>
          <p:cNvPicPr>
            <a:picLocks noChangeAspect="1"/>
          </p:cNvPicPr>
          <p:nvPr/>
        </p:nvPicPr>
        <p:blipFill rotWithShape="1">
          <a:blip r:embed="rId4">
            <a:clrChange>
              <a:clrFrom>
                <a:srgbClr val="FEFCFF"/>
              </a:clrFrom>
              <a:clrTo>
                <a:srgbClr val="FEFCFF">
                  <a:alpha val="0"/>
                </a:srgbClr>
              </a:clrTo>
            </a:clrChange>
            <a:extLst>
              <a:ext uri="{28A0092B-C50C-407E-A947-70E740481C1C}">
                <a14:useLocalDpi xmlns:a14="http://schemas.microsoft.com/office/drawing/2010/main" val="0"/>
              </a:ext>
            </a:extLst>
          </a:blip>
          <a:srcRect l="4588" t="10076" b="6346"/>
          <a:stretch/>
        </p:blipFill>
        <p:spPr>
          <a:xfrm>
            <a:off x="1418604" y="2971800"/>
            <a:ext cx="3918013" cy="360262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00" y="2852648"/>
            <a:ext cx="2286000" cy="1802674"/>
          </a:xfrm>
          <a:prstGeom prst="rect">
            <a:avLst/>
          </a:prstGeom>
        </p:spPr>
      </p:pic>
    </p:spTree>
    <p:extLst>
      <p:ext uri="{BB962C8B-B14F-4D97-AF65-F5344CB8AC3E}">
        <p14:creationId xmlns:p14="http://schemas.microsoft.com/office/powerpoint/2010/main" val="1620354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381000"/>
            <a:ext cx="2664432" cy="1143000"/>
          </a:xfrm>
        </p:spPr>
        <p:txBody>
          <a:bodyPr/>
          <a:lstStyle/>
          <a:p>
            <a:r>
              <a:rPr lang="en-US" u="sng" dirty="0" smtClean="0">
                <a:effectLst>
                  <a:outerShdw blurRad="38100" dist="38100" dir="2700000" algn="tl">
                    <a:srgbClr val="000000">
                      <a:alpha val="43137"/>
                    </a:srgbClr>
                  </a:outerShdw>
                </a:effectLst>
              </a:rPr>
              <a:t>Medulla</a:t>
            </a:r>
            <a:endParaRPr lang="en-US" u="sng" dirty="0">
              <a:effectLst>
                <a:outerShdw blurRad="38100" dist="38100" dir="2700000" algn="tl">
                  <a:srgbClr val="000000">
                    <a:alpha val="43137"/>
                  </a:srgbClr>
                </a:outerShdw>
              </a:effectLst>
            </a:endParaRPr>
          </a:p>
        </p:txBody>
      </p:sp>
      <p:pic>
        <p:nvPicPr>
          <p:cNvPr id="3" name="Picture 2"/>
          <p:cNvPicPr/>
          <p:nvPr/>
        </p:nvPicPr>
        <p:blipFill rotWithShape="1">
          <a:blip r:embed="rId2"/>
          <a:srcRect l="49839" t="57265" r="8334" b="12535"/>
          <a:stretch/>
        </p:blipFill>
        <p:spPr bwMode="auto">
          <a:xfrm>
            <a:off x="2133600" y="3733800"/>
            <a:ext cx="6867525" cy="2946400"/>
          </a:xfrm>
          <a:prstGeom prst="rect">
            <a:avLst/>
          </a:prstGeom>
          <a:ln>
            <a:noFill/>
          </a:ln>
          <a:extLst>
            <a:ext uri="{53640926-AAD7-44D8-BBD7-CCE9431645EC}">
              <a14:shadowObscured xmlns:a14="http://schemas.microsoft.com/office/drawing/2010/main"/>
            </a:ext>
          </a:extLst>
        </p:spPr>
      </p:pic>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133600" y="152400"/>
            <a:ext cx="1752600" cy="1524000"/>
          </a:xfrm>
          <a:prstGeom prst="rect">
            <a:avLst/>
          </a:prstGeom>
        </p:spPr>
      </p:pic>
      <p:sp>
        <p:nvSpPr>
          <p:cNvPr id="5" name="Rectangle 4"/>
          <p:cNvSpPr/>
          <p:nvPr/>
        </p:nvSpPr>
        <p:spPr>
          <a:xfrm>
            <a:off x="2238676" y="1981200"/>
            <a:ext cx="6657372" cy="1487330"/>
          </a:xfrm>
          <a:prstGeom prst="rect">
            <a:avLst/>
          </a:prstGeom>
        </p:spPr>
        <p:txBody>
          <a:bodyPr wrap="square">
            <a:spAutoFit/>
          </a:bodyPr>
          <a:lstStyle/>
          <a:p>
            <a:pPr marL="285750" indent="-285750">
              <a:lnSpc>
                <a:spcPct val="115000"/>
              </a:lnSpc>
              <a:buFont typeface="Arial" pitchFamily="34" charset="0"/>
              <a:buChar char="•"/>
            </a:pPr>
            <a:r>
              <a:rPr lang="en-US" sz="2000" dirty="0">
                <a:ea typeface="Calibri"/>
                <a:cs typeface="Times New Roman"/>
              </a:rPr>
              <a:t>Central core of the hair. It can be a </a:t>
            </a:r>
            <a:r>
              <a:rPr lang="en-US" sz="2000" b="1" u="sng" dirty="0">
                <a:solidFill>
                  <a:srgbClr val="FF0000"/>
                </a:solidFill>
                <a:ea typeface="Calibri"/>
                <a:cs typeface="Times New Roman"/>
              </a:rPr>
              <a:t>hollow</a:t>
            </a:r>
            <a:r>
              <a:rPr lang="en-US" sz="2000" dirty="0">
                <a:ea typeface="Calibri"/>
                <a:cs typeface="Times New Roman"/>
              </a:rPr>
              <a:t> tube, or filled with </a:t>
            </a:r>
            <a:r>
              <a:rPr lang="en-US" sz="2000" b="1" u="sng" dirty="0" smtClean="0">
                <a:solidFill>
                  <a:srgbClr val="FF0000"/>
                </a:solidFill>
                <a:ea typeface="Calibri"/>
                <a:cs typeface="Times New Roman"/>
              </a:rPr>
              <a:t>cells</a:t>
            </a:r>
            <a:r>
              <a:rPr lang="en-US" sz="2000" dirty="0" smtClean="0">
                <a:ea typeface="Calibri"/>
                <a:cs typeface="Times New Roman"/>
              </a:rPr>
              <a:t>.</a:t>
            </a:r>
          </a:p>
          <a:p>
            <a:pPr marL="285750" indent="-285750">
              <a:lnSpc>
                <a:spcPct val="115000"/>
              </a:lnSpc>
              <a:buFont typeface="Arial" pitchFamily="34" charset="0"/>
              <a:buChar char="•"/>
            </a:pPr>
            <a:r>
              <a:rPr lang="en-US" sz="2000" dirty="0" smtClean="0">
                <a:ea typeface="Calibri"/>
                <a:cs typeface="Times New Roman"/>
              </a:rPr>
              <a:t>Forensic </a:t>
            </a:r>
            <a:r>
              <a:rPr lang="en-US" sz="2000" dirty="0">
                <a:ea typeface="Calibri"/>
                <a:cs typeface="Times New Roman"/>
              </a:rPr>
              <a:t>investigators classify hair into </a:t>
            </a:r>
            <a:r>
              <a:rPr lang="en-US" sz="2000" b="1" u="sng" dirty="0">
                <a:solidFill>
                  <a:srgbClr val="FF0000"/>
                </a:solidFill>
                <a:ea typeface="Calibri"/>
                <a:cs typeface="Times New Roman"/>
              </a:rPr>
              <a:t>five</a:t>
            </a:r>
            <a:r>
              <a:rPr lang="en-US" sz="2000" dirty="0">
                <a:ea typeface="Calibri"/>
                <a:cs typeface="Times New Roman"/>
              </a:rPr>
              <a:t> different groups depending on the appearance of the medulla.</a:t>
            </a:r>
            <a:endParaRPr lang="en-US" sz="2000" dirty="0"/>
          </a:p>
        </p:txBody>
      </p:sp>
      <p:pic>
        <p:nvPicPr>
          <p:cNvPr id="10242" name="Picture 2" descr="http://writersforensicsblog.files.wordpress.com/2010/12/hair.jpg?w=300&amp;h=216"/>
          <p:cNvPicPr>
            <a:picLocks noChangeAspect="1" noChangeArrowheads="1"/>
          </p:cNvPicPr>
          <p:nvPr/>
        </p:nvPicPr>
        <p:blipFill rotWithShape="1">
          <a:blip r:embed="rId4">
            <a:extLst>
              <a:ext uri="{28A0092B-C50C-407E-A947-70E740481C1C}">
                <a14:useLocalDpi xmlns:a14="http://schemas.microsoft.com/office/drawing/2010/main" val="0"/>
              </a:ext>
            </a:extLst>
          </a:blip>
          <a:srcRect l="2992" b="9248"/>
          <a:stretch/>
        </p:blipFill>
        <p:spPr bwMode="auto">
          <a:xfrm>
            <a:off x="6550632" y="152401"/>
            <a:ext cx="2364767" cy="160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185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64266"/>
            <a:ext cx="3962401" cy="1584767"/>
          </a:xfrm>
        </p:spPr>
        <p:txBody>
          <a:bodyPr>
            <a:noAutofit/>
          </a:bodyPr>
          <a:lstStyle/>
          <a:p>
            <a:r>
              <a:rPr lang="en-US" sz="3200" dirty="0" smtClean="0">
                <a:effectLst>
                  <a:outerShdw blurRad="38100" dist="38100" dir="2700000" algn="tl">
                    <a:srgbClr val="000000">
                      <a:alpha val="43137"/>
                    </a:srgbClr>
                  </a:outerShdw>
                </a:effectLst>
              </a:rPr>
              <a:t>Analogy </a:t>
            </a:r>
            <a:r>
              <a:rPr lang="en-US" sz="3200" dirty="0">
                <a:effectLst>
                  <a:outerShdw blurRad="38100" dist="38100" dir="2700000" algn="tl">
                    <a:srgbClr val="000000">
                      <a:alpha val="43137"/>
                    </a:srgbClr>
                  </a:outerShdw>
                </a:effectLst>
              </a:rPr>
              <a:t>for the structure </a:t>
            </a:r>
            <a:r>
              <a:rPr lang="en-US" sz="3200" dirty="0" smtClean="0">
                <a:effectLst>
                  <a:outerShdw blurRad="38100" dist="38100" dir="2700000" algn="tl">
                    <a:srgbClr val="000000">
                      <a:alpha val="43137"/>
                    </a:srgbClr>
                  </a:outerShdw>
                </a:effectLst>
              </a:rPr>
              <a:t/>
            </a:r>
            <a:br>
              <a:rPr lang="en-US" sz="32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of the </a:t>
            </a:r>
            <a:r>
              <a:rPr lang="en-US" sz="3200" dirty="0">
                <a:effectLst>
                  <a:outerShdw blurRad="38100" dist="38100" dir="2700000" algn="tl">
                    <a:srgbClr val="000000">
                      <a:alpha val="43137"/>
                    </a:srgbClr>
                  </a:outerShdw>
                </a:effectLst>
              </a:rPr>
              <a:t>hair </a:t>
            </a:r>
            <a:r>
              <a:rPr lang="en-US" sz="3200" dirty="0" smtClean="0">
                <a:effectLst>
                  <a:outerShdw blurRad="38100" dist="38100" dir="2700000" algn="tl">
                    <a:srgbClr val="000000">
                      <a:alpha val="43137"/>
                    </a:srgbClr>
                  </a:outerShdw>
                </a:effectLst>
              </a:rPr>
              <a:t>shaft:</a:t>
            </a:r>
            <a:endParaRPr lang="en-US" sz="3200" dirty="0">
              <a:effectLst>
                <a:outerShdw blurRad="38100" dist="38100" dir="2700000" algn="tl">
                  <a:srgbClr val="000000">
                    <a:alpha val="43137"/>
                  </a:srgbClr>
                </a:outerShdw>
              </a:effectLst>
            </a:endParaRPr>
          </a:p>
        </p:txBody>
      </p:sp>
      <p:pic>
        <p:nvPicPr>
          <p:cNvPr id="3" name="Picture 2"/>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3526" t="28731" r="10416" b="35328"/>
          <a:stretch/>
        </p:blipFill>
        <p:spPr bwMode="auto">
          <a:xfrm>
            <a:off x="5289992" y="15433"/>
            <a:ext cx="3838575" cy="2133600"/>
          </a:xfrm>
          <a:prstGeom prst="rect">
            <a:avLst/>
          </a:prstGeom>
          <a:ln>
            <a:noFill/>
          </a:ln>
          <a:extLst>
            <a:ext uri="{53640926-AAD7-44D8-BBD7-CCE9431645EC}">
              <a14:shadowObscured xmlns:a14="http://schemas.microsoft.com/office/drawing/2010/main"/>
            </a:ext>
          </a:extLst>
        </p:spPr>
      </p:pic>
      <p:pic>
        <p:nvPicPr>
          <p:cNvPr id="4" name="Picture 3" descr="C:\Users\Melissa2012\Documents\Hillsdale 2013-2014\Forensic Science\Ch. 3\hair_structure_labels.jpg"/>
          <p:cNvPicPr/>
          <p:nvPr/>
        </p:nvPicPr>
        <p:blipFill rotWithShape="1">
          <a:blip r:embed="rId3">
            <a:extLst>
              <a:ext uri="{28A0092B-C50C-407E-A947-70E740481C1C}">
                <a14:useLocalDpi xmlns:a14="http://schemas.microsoft.com/office/drawing/2010/main" val="0"/>
              </a:ext>
            </a:extLst>
          </a:blip>
          <a:srcRect l="4159" t="1930" r="4535"/>
          <a:stretch/>
        </p:blipFill>
        <p:spPr bwMode="auto">
          <a:xfrm>
            <a:off x="3898739" y="3052821"/>
            <a:ext cx="5133975" cy="3350871"/>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1676400" y="4160921"/>
            <a:ext cx="1828800" cy="923330"/>
          </a:xfrm>
          <a:prstGeom prst="rect">
            <a:avLst/>
          </a:prstGeom>
        </p:spPr>
        <p:txBody>
          <a:bodyPr wrap="square">
            <a:spAutoFit/>
          </a:bodyPr>
          <a:lstStyle/>
          <a:p>
            <a:pPr algn="ctr"/>
            <a:r>
              <a:rPr lang="en-US" b="1" dirty="0">
                <a:ea typeface="Calibri"/>
                <a:cs typeface="Times New Roman"/>
              </a:rPr>
              <a:t>Good example </a:t>
            </a:r>
            <a:endParaRPr lang="en-US" dirty="0">
              <a:ea typeface="Calibri"/>
              <a:cs typeface="Times New Roman"/>
            </a:endParaRPr>
          </a:p>
          <a:p>
            <a:pPr algn="ctr"/>
            <a:r>
              <a:rPr lang="en-US" b="1" dirty="0">
                <a:ea typeface="Calibri"/>
                <a:cs typeface="Times New Roman"/>
              </a:rPr>
              <a:t>of a microscope </a:t>
            </a:r>
            <a:endParaRPr lang="en-US" dirty="0">
              <a:ea typeface="Calibri"/>
              <a:cs typeface="Times New Roman"/>
            </a:endParaRPr>
          </a:p>
          <a:p>
            <a:pPr algn="ctr"/>
            <a:r>
              <a:rPr lang="en-US" b="1" dirty="0">
                <a:ea typeface="Calibri"/>
                <a:cs typeface="Times New Roman"/>
              </a:rPr>
              <a:t>drawing of hair:</a:t>
            </a:r>
            <a:endParaRPr lang="en-US" dirty="0"/>
          </a:p>
        </p:txBody>
      </p:sp>
    </p:spTree>
    <p:extLst>
      <p:ext uri="{BB962C8B-B14F-4D97-AF65-F5344CB8AC3E}">
        <p14:creationId xmlns:p14="http://schemas.microsoft.com/office/powerpoint/2010/main" val="3491235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US" u="sng" dirty="0">
                <a:effectLst>
                  <a:outerShdw blurRad="38100" dist="38100" dir="2700000" algn="tl">
                    <a:srgbClr val="000000">
                      <a:alpha val="43137"/>
                    </a:srgbClr>
                  </a:outerShdw>
                </a:effectLst>
                <a:ea typeface="Calibri"/>
                <a:cs typeface="Times New Roman"/>
              </a:rPr>
              <a:t>Differences in Hair</a:t>
            </a:r>
            <a:endParaRPr lang="en-US" u="sng" dirty="0">
              <a:effectLst>
                <a:outerShdw blurRad="38100" dist="38100" dir="2700000" algn="tl">
                  <a:srgbClr val="000000">
                    <a:alpha val="43137"/>
                  </a:srgbClr>
                </a:outerShdw>
              </a:effectLst>
            </a:endParaRPr>
          </a:p>
        </p:txBody>
      </p:sp>
      <p:pic>
        <p:nvPicPr>
          <p:cNvPr id="11266" name="Picture 2" descr="http://www.tonguechic.com/wp-content/uploads/0009/9159/Asience-hair-cross-section_s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3655" y="2752965"/>
            <a:ext cx="4429125" cy="412432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naturalhaircommunity.com/wp-content/uploads/2011/04/Hair-Follicles-Cross-Sections.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4726" t="9803" r="18186" b="5472"/>
          <a:stretch/>
        </p:blipFill>
        <p:spPr bwMode="auto">
          <a:xfrm>
            <a:off x="1600199" y="3276599"/>
            <a:ext cx="3093455" cy="29300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15296" y="1066800"/>
            <a:ext cx="7183056" cy="1841273"/>
          </a:xfrm>
          <a:prstGeom prst="rect">
            <a:avLst/>
          </a:prstGeom>
        </p:spPr>
        <p:txBody>
          <a:bodyPr wrap="square">
            <a:spAutoFit/>
          </a:bodyPr>
          <a:lstStyle/>
          <a:p>
            <a:pPr marL="285750" indent="-285750">
              <a:lnSpc>
                <a:spcPct val="115000"/>
              </a:lnSpc>
              <a:buFont typeface="+mj-lt"/>
              <a:buAutoNum type="alphaLcPeriod"/>
            </a:pPr>
            <a:r>
              <a:rPr lang="en-US" sz="2000" dirty="0">
                <a:ea typeface="Calibri"/>
                <a:cs typeface="Times New Roman"/>
              </a:rPr>
              <a:t>Hair can vary in shape, length, diameter, texture, and color. </a:t>
            </a:r>
          </a:p>
          <a:p>
            <a:pPr marL="285750" indent="-285750">
              <a:lnSpc>
                <a:spcPct val="115000"/>
              </a:lnSpc>
              <a:buFont typeface="+mj-lt"/>
              <a:buAutoNum type="alphaLcPeriod"/>
            </a:pPr>
            <a:r>
              <a:rPr lang="en-US" sz="2000" dirty="0">
                <a:ea typeface="Calibri"/>
                <a:cs typeface="Times New Roman"/>
              </a:rPr>
              <a:t>The </a:t>
            </a:r>
            <a:r>
              <a:rPr lang="en-US" sz="2000" b="1" u="sng" dirty="0">
                <a:solidFill>
                  <a:srgbClr val="FF0000"/>
                </a:solidFill>
                <a:ea typeface="Calibri"/>
                <a:cs typeface="Times New Roman"/>
              </a:rPr>
              <a:t>cross section</a:t>
            </a:r>
            <a:r>
              <a:rPr lang="en-US" sz="2000" dirty="0">
                <a:ea typeface="Calibri"/>
                <a:cs typeface="Times New Roman"/>
              </a:rPr>
              <a:t> of the hair may be circular, triangular, irregular, or flattened, influencing the curl of the hair. </a:t>
            </a:r>
            <a:endParaRPr lang="en-US" sz="2000" dirty="0" smtClean="0">
              <a:ea typeface="Calibri"/>
              <a:cs typeface="Times New Roman"/>
            </a:endParaRPr>
          </a:p>
          <a:p>
            <a:pPr marL="285750" indent="-285750">
              <a:lnSpc>
                <a:spcPct val="115000"/>
              </a:lnSpc>
              <a:buFont typeface="+mj-lt"/>
              <a:buAutoNum type="alphaLcPeriod"/>
            </a:pPr>
            <a:r>
              <a:rPr lang="en-US" sz="2000" dirty="0" smtClean="0">
                <a:ea typeface="Calibri"/>
                <a:cs typeface="Times New Roman"/>
              </a:rPr>
              <a:t>The </a:t>
            </a:r>
            <a:r>
              <a:rPr lang="en-US" sz="2000" b="1" u="sng" dirty="0">
                <a:solidFill>
                  <a:srgbClr val="FF0000"/>
                </a:solidFill>
                <a:ea typeface="Calibri"/>
                <a:cs typeface="Times New Roman"/>
              </a:rPr>
              <a:t>texture</a:t>
            </a:r>
            <a:r>
              <a:rPr lang="en-US" sz="2000" dirty="0">
                <a:ea typeface="Calibri"/>
                <a:cs typeface="Times New Roman"/>
              </a:rPr>
              <a:t> of hair can be coarse as it is in whiskers or fine as it is in younger children. </a:t>
            </a:r>
            <a:endParaRPr lang="en-US" sz="2000" dirty="0"/>
          </a:p>
        </p:txBody>
      </p:sp>
    </p:spTree>
    <p:extLst>
      <p:ext uri="{BB962C8B-B14F-4D97-AF65-F5344CB8AC3E}">
        <p14:creationId xmlns:p14="http://schemas.microsoft.com/office/powerpoint/2010/main" val="30033618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5203" y="0"/>
            <a:ext cx="7772400" cy="1600200"/>
          </a:xfrm>
        </p:spPr>
        <p:txBody>
          <a:bodyPr>
            <a:normAutofit/>
          </a:bodyPr>
          <a:lstStyle/>
          <a:p>
            <a:r>
              <a:rPr lang="en-US" sz="3200" dirty="0"/>
              <a:t>Differences in </a:t>
            </a:r>
            <a:r>
              <a:rPr lang="en-US" sz="3200" dirty="0" smtClean="0"/>
              <a:t>hair </a:t>
            </a:r>
            <a:r>
              <a:rPr lang="en-US" sz="3200" dirty="0"/>
              <a:t>can </a:t>
            </a:r>
            <a:r>
              <a:rPr lang="en-US" sz="3200" dirty="0" smtClean="0"/>
              <a:t>be </a:t>
            </a:r>
            <a:r>
              <a:rPr lang="en-US" sz="3200" dirty="0"/>
              <a:t>used for identification </a:t>
            </a:r>
            <a:r>
              <a:rPr lang="en-US" sz="3200" dirty="0" smtClean="0"/>
              <a:t>(association) or </a:t>
            </a:r>
            <a:br>
              <a:rPr lang="en-US" sz="3200" dirty="0" smtClean="0"/>
            </a:br>
            <a:r>
              <a:rPr lang="en-US" sz="3200" b="1" u="sng" dirty="0" smtClean="0"/>
              <a:t>exclusion</a:t>
            </a:r>
            <a:r>
              <a:rPr lang="en-US" sz="3200" dirty="0" smtClean="0"/>
              <a:t> </a:t>
            </a:r>
            <a:r>
              <a:rPr lang="en-US" sz="3200" dirty="0"/>
              <a:t>in forensic </a:t>
            </a:r>
            <a:r>
              <a:rPr lang="en-US" sz="3200" dirty="0" smtClean="0"/>
              <a:t>investigations.</a:t>
            </a:r>
            <a:endParaRPr lang="en-US" sz="3200" dirty="0"/>
          </a:p>
        </p:txBody>
      </p:sp>
      <p:pic>
        <p:nvPicPr>
          <p:cNvPr id="1229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2441" t="3133" r="5630" b="14732"/>
          <a:stretch/>
        </p:blipFill>
        <p:spPr bwMode="auto">
          <a:xfrm>
            <a:off x="5562600" y="1752600"/>
            <a:ext cx="3363648" cy="2494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285" t="5064" r="48833" b="15323"/>
          <a:stretch/>
        </p:blipFill>
        <p:spPr bwMode="auto">
          <a:xfrm>
            <a:off x="1994704" y="1751635"/>
            <a:ext cx="3357623" cy="24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descr="Comparison microsco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5327" y="4572000"/>
            <a:ext cx="2667000" cy="2044702"/>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A hair mat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4572000"/>
            <a:ext cx="3194843" cy="20447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94704" y="1751635"/>
            <a:ext cx="367496" cy="9153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623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799" y="0"/>
            <a:ext cx="7695235" cy="1143000"/>
          </a:xfrm>
        </p:spPr>
        <p:txBody>
          <a:bodyPr>
            <a:normAutofit/>
          </a:bodyPr>
          <a:lstStyle/>
          <a:p>
            <a:r>
              <a:rPr lang="en-US" sz="3600" u="sng" dirty="0">
                <a:effectLst>
                  <a:outerShdw blurRad="38100" dist="38100" dir="2700000" algn="tl">
                    <a:srgbClr val="000000">
                      <a:alpha val="43137"/>
                    </a:srgbClr>
                  </a:outerShdw>
                </a:effectLst>
                <a:ea typeface="Calibri"/>
                <a:cs typeface="Times New Roman"/>
              </a:rPr>
              <a:t>Hair from Different Parts of the Body</a:t>
            </a:r>
            <a:endParaRPr lang="en-US" sz="3600" u="sng" dirty="0">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6433"/>
          <a:stretch/>
        </p:blipFill>
        <p:spPr>
          <a:xfrm>
            <a:off x="7349923" y="3505200"/>
            <a:ext cx="1709677" cy="3210791"/>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58904"/>
          <a:stretch/>
        </p:blipFill>
        <p:spPr>
          <a:xfrm>
            <a:off x="5887656" y="3484944"/>
            <a:ext cx="1612740" cy="3210791"/>
          </a:xfrm>
          <a:prstGeom prst="rect">
            <a:avLst/>
          </a:prstGeom>
        </p:spPr>
      </p:pic>
      <p:sp>
        <p:nvSpPr>
          <p:cNvPr id="6" name="Rectangle 5"/>
          <p:cNvSpPr/>
          <p:nvPr/>
        </p:nvSpPr>
        <p:spPr>
          <a:xfrm>
            <a:off x="1834587" y="1066799"/>
            <a:ext cx="7010400" cy="3065455"/>
          </a:xfrm>
          <a:prstGeom prst="rect">
            <a:avLst/>
          </a:prstGeom>
        </p:spPr>
        <p:txBody>
          <a:bodyPr wrap="square">
            <a:spAutoFit/>
          </a:bodyPr>
          <a:lstStyle/>
          <a:p>
            <a:pPr>
              <a:lnSpc>
                <a:spcPct val="115000"/>
              </a:lnSpc>
            </a:pPr>
            <a:r>
              <a:rPr lang="en-US" sz="2400" u="sng" dirty="0" smtClean="0">
                <a:ea typeface="Calibri"/>
                <a:cs typeface="Times New Roman"/>
              </a:rPr>
              <a:t>Six </a:t>
            </a:r>
            <a:r>
              <a:rPr lang="en-US" sz="2400" u="sng" dirty="0">
                <a:ea typeface="Calibri"/>
                <a:cs typeface="Times New Roman"/>
              </a:rPr>
              <a:t>types of hair on the human body</a:t>
            </a:r>
            <a:r>
              <a:rPr lang="en-US" sz="2400" dirty="0">
                <a:ea typeface="Calibri"/>
                <a:cs typeface="Times New Roman"/>
              </a:rPr>
              <a:t>:</a:t>
            </a:r>
          </a:p>
          <a:p>
            <a:pPr marL="800100" lvl="1" indent="-342900">
              <a:lnSpc>
                <a:spcPct val="115000"/>
              </a:lnSpc>
              <a:buFont typeface="Arial" pitchFamily="34" charset="0"/>
              <a:buChar char="•"/>
            </a:pPr>
            <a:r>
              <a:rPr lang="en-US" sz="2400" b="1" dirty="0" smtClean="0">
                <a:solidFill>
                  <a:srgbClr val="FF0000"/>
                </a:solidFill>
                <a:ea typeface="Calibri"/>
                <a:cs typeface="Times New Roman"/>
              </a:rPr>
              <a:t> </a:t>
            </a:r>
            <a:r>
              <a:rPr lang="en-US" sz="2400" b="1" u="sng" dirty="0" smtClean="0">
                <a:solidFill>
                  <a:srgbClr val="FF0000"/>
                </a:solidFill>
                <a:ea typeface="Calibri"/>
                <a:cs typeface="Times New Roman"/>
              </a:rPr>
              <a:t>Head</a:t>
            </a:r>
            <a:r>
              <a:rPr lang="en-US" sz="2400" dirty="0" smtClean="0">
                <a:ea typeface="Calibri"/>
                <a:cs typeface="Times New Roman"/>
              </a:rPr>
              <a:t> </a:t>
            </a:r>
            <a:r>
              <a:rPr lang="en-US" sz="2400" dirty="0">
                <a:ea typeface="Calibri"/>
                <a:cs typeface="Times New Roman"/>
              </a:rPr>
              <a:t>hair</a:t>
            </a:r>
          </a:p>
          <a:p>
            <a:pPr marL="800100" lvl="1" indent="-342900">
              <a:lnSpc>
                <a:spcPct val="115000"/>
              </a:lnSpc>
              <a:buFont typeface="Arial" pitchFamily="34" charset="0"/>
              <a:buChar char="•"/>
            </a:pPr>
            <a:r>
              <a:rPr lang="en-US" sz="2400" b="1" dirty="0" smtClean="0">
                <a:solidFill>
                  <a:srgbClr val="FF0000"/>
                </a:solidFill>
                <a:ea typeface="Calibri"/>
                <a:cs typeface="Times New Roman"/>
              </a:rPr>
              <a:t> </a:t>
            </a:r>
            <a:r>
              <a:rPr lang="en-US" sz="2400" b="1" u="sng" dirty="0" smtClean="0">
                <a:solidFill>
                  <a:srgbClr val="FF0000"/>
                </a:solidFill>
                <a:ea typeface="Calibri"/>
                <a:cs typeface="Times New Roman"/>
              </a:rPr>
              <a:t>Eyebrows</a:t>
            </a:r>
            <a:r>
              <a:rPr lang="en-US" sz="2400" dirty="0" smtClean="0">
                <a:ea typeface="Calibri"/>
                <a:cs typeface="Times New Roman"/>
              </a:rPr>
              <a:t> </a:t>
            </a:r>
            <a:r>
              <a:rPr lang="en-US" sz="2400" dirty="0">
                <a:ea typeface="Calibri"/>
                <a:cs typeface="Times New Roman"/>
              </a:rPr>
              <a:t>and </a:t>
            </a:r>
            <a:r>
              <a:rPr lang="en-US" sz="2400" b="1" u="sng" dirty="0">
                <a:solidFill>
                  <a:srgbClr val="FF0000"/>
                </a:solidFill>
                <a:ea typeface="Calibri"/>
                <a:cs typeface="Times New Roman"/>
              </a:rPr>
              <a:t>eyelashes</a:t>
            </a:r>
            <a:endParaRPr lang="en-US" sz="2400" dirty="0">
              <a:ea typeface="Calibri"/>
              <a:cs typeface="Times New Roman"/>
            </a:endParaRPr>
          </a:p>
          <a:p>
            <a:pPr marL="800100" lvl="1" indent="-342900">
              <a:lnSpc>
                <a:spcPct val="115000"/>
              </a:lnSpc>
              <a:buFont typeface="Arial" pitchFamily="34" charset="0"/>
              <a:buChar char="•"/>
            </a:pPr>
            <a:r>
              <a:rPr lang="en-US" sz="2400" b="1" dirty="0" smtClean="0">
                <a:solidFill>
                  <a:srgbClr val="FF0000"/>
                </a:solidFill>
                <a:ea typeface="Calibri"/>
                <a:cs typeface="Times New Roman"/>
              </a:rPr>
              <a:t> </a:t>
            </a:r>
            <a:r>
              <a:rPr lang="en-US" sz="2400" b="1" u="sng" dirty="0" smtClean="0">
                <a:solidFill>
                  <a:srgbClr val="FF0000"/>
                </a:solidFill>
                <a:ea typeface="Calibri"/>
                <a:cs typeface="Times New Roman"/>
              </a:rPr>
              <a:t>Beard</a:t>
            </a:r>
            <a:r>
              <a:rPr lang="en-US" sz="2400" dirty="0" smtClean="0">
                <a:ea typeface="Calibri"/>
                <a:cs typeface="Times New Roman"/>
              </a:rPr>
              <a:t> </a:t>
            </a:r>
            <a:r>
              <a:rPr lang="en-US" sz="2400" dirty="0">
                <a:ea typeface="Calibri"/>
                <a:cs typeface="Times New Roman"/>
              </a:rPr>
              <a:t>and mustache hair</a:t>
            </a:r>
          </a:p>
          <a:p>
            <a:pPr marL="800100" lvl="1" indent="-342900">
              <a:lnSpc>
                <a:spcPct val="115000"/>
              </a:lnSpc>
              <a:buFont typeface="Arial" pitchFamily="34" charset="0"/>
              <a:buChar char="•"/>
            </a:pPr>
            <a:r>
              <a:rPr lang="en-US" sz="2400" b="1" dirty="0" smtClean="0">
                <a:solidFill>
                  <a:srgbClr val="FF0000"/>
                </a:solidFill>
                <a:ea typeface="Calibri"/>
                <a:cs typeface="Times New Roman"/>
              </a:rPr>
              <a:t> </a:t>
            </a:r>
            <a:r>
              <a:rPr lang="en-US" sz="2400" b="1" u="sng" dirty="0" smtClean="0">
                <a:solidFill>
                  <a:srgbClr val="FF0000"/>
                </a:solidFill>
                <a:ea typeface="Calibri"/>
                <a:cs typeface="Times New Roman"/>
              </a:rPr>
              <a:t>Underarm</a:t>
            </a:r>
            <a:r>
              <a:rPr lang="en-US" sz="2400" dirty="0" smtClean="0">
                <a:ea typeface="Calibri"/>
                <a:cs typeface="Times New Roman"/>
              </a:rPr>
              <a:t> </a:t>
            </a:r>
            <a:r>
              <a:rPr lang="en-US" sz="2400" dirty="0">
                <a:ea typeface="Calibri"/>
                <a:cs typeface="Times New Roman"/>
              </a:rPr>
              <a:t>hair</a:t>
            </a:r>
          </a:p>
          <a:p>
            <a:pPr marL="800100" lvl="1" indent="-342900">
              <a:lnSpc>
                <a:spcPct val="115000"/>
              </a:lnSpc>
              <a:buFont typeface="Arial" pitchFamily="34" charset="0"/>
              <a:buChar char="•"/>
            </a:pPr>
            <a:r>
              <a:rPr lang="en-US" sz="2400" dirty="0" smtClean="0">
                <a:solidFill>
                  <a:srgbClr val="FF0000"/>
                </a:solidFill>
                <a:ea typeface="Calibri"/>
                <a:cs typeface="Times New Roman"/>
              </a:rPr>
              <a:t> </a:t>
            </a:r>
            <a:r>
              <a:rPr lang="en-US" sz="2400" dirty="0" smtClean="0">
                <a:ea typeface="Calibri"/>
                <a:cs typeface="Times New Roman"/>
              </a:rPr>
              <a:t>Auxiliary </a:t>
            </a:r>
            <a:r>
              <a:rPr lang="en-US" sz="2400" dirty="0">
                <a:ea typeface="Calibri"/>
                <a:cs typeface="Times New Roman"/>
              </a:rPr>
              <a:t>or </a:t>
            </a:r>
            <a:r>
              <a:rPr lang="en-US" sz="2400" b="1" u="sng" dirty="0">
                <a:solidFill>
                  <a:srgbClr val="FF0000"/>
                </a:solidFill>
                <a:ea typeface="Calibri"/>
                <a:cs typeface="Times New Roman"/>
              </a:rPr>
              <a:t>body</a:t>
            </a:r>
            <a:r>
              <a:rPr lang="en-US" sz="2400" dirty="0">
                <a:ea typeface="Calibri"/>
                <a:cs typeface="Times New Roman"/>
              </a:rPr>
              <a:t> hair</a:t>
            </a:r>
          </a:p>
          <a:p>
            <a:pPr marL="800100" lvl="1" indent="-342900">
              <a:lnSpc>
                <a:spcPct val="115000"/>
              </a:lnSpc>
              <a:buFont typeface="Arial" pitchFamily="34" charset="0"/>
              <a:buChar char="•"/>
            </a:pPr>
            <a:r>
              <a:rPr lang="en-US" sz="2400" b="1" dirty="0" smtClean="0">
                <a:solidFill>
                  <a:srgbClr val="FF0000"/>
                </a:solidFill>
                <a:ea typeface="Calibri"/>
                <a:cs typeface="Times New Roman"/>
              </a:rPr>
              <a:t> </a:t>
            </a:r>
            <a:r>
              <a:rPr lang="en-US" sz="2400" b="1" u="sng" dirty="0" smtClean="0">
                <a:solidFill>
                  <a:srgbClr val="FF0000"/>
                </a:solidFill>
                <a:ea typeface="Calibri"/>
                <a:cs typeface="Times New Roman"/>
              </a:rPr>
              <a:t>Pubic</a:t>
            </a:r>
            <a:r>
              <a:rPr lang="en-US" sz="2400" dirty="0" smtClean="0">
                <a:ea typeface="Calibri"/>
                <a:cs typeface="Times New Roman"/>
              </a:rPr>
              <a:t> </a:t>
            </a:r>
            <a:r>
              <a:rPr lang="en-US" sz="2400" dirty="0">
                <a:ea typeface="Calibri"/>
                <a:cs typeface="Times New Roman"/>
              </a:rPr>
              <a:t>hair</a:t>
            </a:r>
          </a:p>
        </p:txBody>
      </p:sp>
      <p:sp>
        <p:nvSpPr>
          <p:cNvPr id="7" name="Rectangle 6"/>
          <p:cNvSpPr/>
          <p:nvPr/>
        </p:nvSpPr>
        <p:spPr>
          <a:xfrm>
            <a:off x="2209800" y="4346294"/>
            <a:ext cx="3657600" cy="646331"/>
          </a:xfrm>
          <a:prstGeom prst="rect">
            <a:avLst/>
          </a:prstGeom>
        </p:spPr>
        <p:txBody>
          <a:bodyPr wrap="square">
            <a:spAutoFit/>
          </a:bodyPr>
          <a:lstStyle/>
          <a:p>
            <a:r>
              <a:rPr lang="en-US" dirty="0">
                <a:ea typeface="Calibri"/>
                <a:cs typeface="Times New Roman"/>
              </a:rPr>
              <a:t>Each hair type has its own shape and characteristics.</a:t>
            </a:r>
            <a:endParaRPr lang="en-US" dirty="0"/>
          </a:p>
        </p:txBody>
      </p:sp>
      <p:sp>
        <p:nvSpPr>
          <p:cNvPr id="8" name="Rectangle 7"/>
          <p:cNvSpPr/>
          <p:nvPr/>
        </p:nvSpPr>
        <p:spPr>
          <a:xfrm>
            <a:off x="2209800" y="5410200"/>
            <a:ext cx="3765630" cy="923330"/>
          </a:xfrm>
          <a:prstGeom prst="rect">
            <a:avLst/>
          </a:prstGeom>
        </p:spPr>
        <p:txBody>
          <a:bodyPr wrap="square">
            <a:spAutoFit/>
          </a:bodyPr>
          <a:lstStyle/>
          <a:p>
            <a:r>
              <a:rPr lang="en-US" dirty="0"/>
              <a:t>Hair from head and pubic region are the most </a:t>
            </a:r>
            <a:r>
              <a:rPr lang="en-US" b="1" u="sng" dirty="0"/>
              <a:t>common</a:t>
            </a:r>
            <a:r>
              <a:rPr lang="en-US" dirty="0"/>
              <a:t> hairs found at crime scenes</a:t>
            </a:r>
          </a:p>
        </p:txBody>
      </p:sp>
      <p:pic>
        <p:nvPicPr>
          <p:cNvPr id="9" name="Picture 4" descr="pubic hair buck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6386" y="2209799"/>
            <a:ext cx="1465851" cy="117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7478211" y="3011244"/>
            <a:ext cx="1157689" cy="369332"/>
          </a:xfrm>
          <a:prstGeom prst="rect">
            <a:avLst/>
          </a:prstGeom>
        </p:spPr>
        <p:txBody>
          <a:bodyPr wrap="none">
            <a:spAutoFit/>
          </a:bodyPr>
          <a:lstStyle/>
          <a:p>
            <a:r>
              <a:rPr lang="en-US" dirty="0" smtClean="0">
                <a:effectLst/>
              </a:rPr>
              <a:t>Pubic Hair</a:t>
            </a:r>
            <a:endParaRPr lang="en-US" dirty="0"/>
          </a:p>
        </p:txBody>
      </p:sp>
      <p:pic>
        <p:nvPicPr>
          <p:cNvPr id="11" name="Picture 4" descr="beard hair shape"/>
          <p:cNvPicPr>
            <a:picLocks noChangeAspect="1" noChangeArrowheads="1"/>
          </p:cNvPicPr>
          <p:nvPr/>
        </p:nvPicPr>
        <p:blipFill rotWithShape="1">
          <a:blip r:embed="rId4">
            <a:extLst>
              <a:ext uri="{28A0092B-C50C-407E-A947-70E740481C1C}">
                <a14:useLocalDpi xmlns:a14="http://schemas.microsoft.com/office/drawing/2010/main" val="0"/>
              </a:ext>
            </a:extLst>
          </a:blip>
          <a:srcRect t="32287" b="9458"/>
          <a:stretch/>
        </p:blipFill>
        <p:spPr bwMode="auto">
          <a:xfrm>
            <a:off x="6537162" y="914400"/>
            <a:ext cx="2505075" cy="1170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7885618" y="1753359"/>
            <a:ext cx="1149867" cy="369332"/>
          </a:xfrm>
          <a:prstGeom prst="rect">
            <a:avLst/>
          </a:prstGeom>
        </p:spPr>
        <p:txBody>
          <a:bodyPr wrap="none">
            <a:spAutoFit/>
          </a:bodyPr>
          <a:lstStyle/>
          <a:p>
            <a:pPr lvl="0"/>
            <a:r>
              <a:rPr lang="en-US" dirty="0" smtClean="0">
                <a:solidFill>
                  <a:prstClr val="black"/>
                </a:solidFill>
              </a:rPr>
              <a:t>Facial </a:t>
            </a:r>
            <a:r>
              <a:rPr lang="en-US" dirty="0">
                <a:solidFill>
                  <a:prstClr val="black"/>
                </a:solidFill>
              </a:rPr>
              <a:t>Hair</a:t>
            </a:r>
          </a:p>
        </p:txBody>
      </p:sp>
    </p:spTree>
    <p:extLst>
      <p:ext uri="{BB962C8B-B14F-4D97-AF65-F5344CB8AC3E}">
        <p14:creationId xmlns:p14="http://schemas.microsoft.com/office/powerpoint/2010/main" val="37912545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0"/>
            <a:ext cx="8229600" cy="973238"/>
          </a:xfrm>
        </p:spPr>
        <p:txBody>
          <a:bodyPr/>
          <a:lstStyle/>
          <a:p>
            <a:r>
              <a:rPr lang="en-US" u="sng" dirty="0">
                <a:effectLst>
                  <a:outerShdw blurRad="38100" dist="38100" dir="2700000" algn="tl">
                    <a:srgbClr val="000000">
                      <a:alpha val="43137"/>
                    </a:srgbClr>
                  </a:outerShdw>
                </a:effectLst>
              </a:rPr>
              <a:t>The Life Cycle of Hair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4900" y="3899139"/>
            <a:ext cx="4119525" cy="2927031"/>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7165"/>
          <a:stretch/>
        </p:blipFill>
        <p:spPr>
          <a:xfrm>
            <a:off x="2195332" y="973238"/>
            <a:ext cx="5715000" cy="3145685"/>
          </a:xfrm>
          <a:prstGeom prst="rect">
            <a:avLst/>
          </a:prstGeom>
        </p:spPr>
      </p:pic>
      <p:sp>
        <p:nvSpPr>
          <p:cNvPr id="9" name="Rectangle 8"/>
          <p:cNvSpPr/>
          <p:nvPr/>
        </p:nvSpPr>
        <p:spPr>
          <a:xfrm>
            <a:off x="2362200" y="4531657"/>
            <a:ext cx="2286000" cy="1661993"/>
          </a:xfrm>
          <a:prstGeom prst="rect">
            <a:avLst/>
          </a:prstGeom>
          <a:solidFill>
            <a:schemeClr val="tx2">
              <a:lumMod val="20000"/>
              <a:lumOff val="80000"/>
            </a:schemeClr>
          </a:solidFill>
          <a:ln>
            <a:solidFill>
              <a:srgbClr val="0070C0"/>
            </a:solidFill>
          </a:ln>
        </p:spPr>
        <p:txBody>
          <a:bodyPr wrap="square">
            <a:spAutoFit/>
          </a:bodyPr>
          <a:lstStyle/>
          <a:p>
            <a:r>
              <a:rPr lang="en-US" dirty="0" smtClean="0">
                <a:ea typeface="Calibri"/>
                <a:cs typeface="Times New Roman"/>
              </a:rPr>
              <a:t>A= Period </a:t>
            </a:r>
            <a:r>
              <a:rPr lang="en-US" dirty="0">
                <a:ea typeface="Calibri"/>
                <a:cs typeface="Times New Roman"/>
              </a:rPr>
              <a:t>of active </a:t>
            </a:r>
            <a:endParaRPr lang="en-US" dirty="0" smtClean="0">
              <a:ea typeface="Calibri"/>
              <a:cs typeface="Times New Roman"/>
            </a:endParaRPr>
          </a:p>
          <a:p>
            <a:r>
              <a:rPr lang="en-US" b="1" dirty="0">
                <a:ea typeface="Calibri"/>
                <a:cs typeface="Times New Roman"/>
              </a:rPr>
              <a:t> </a:t>
            </a:r>
            <a:r>
              <a:rPr lang="en-US" b="1" dirty="0" smtClean="0">
                <a:ea typeface="Calibri"/>
                <a:cs typeface="Times New Roman"/>
              </a:rPr>
              <a:t>     </a:t>
            </a:r>
            <a:r>
              <a:rPr lang="en-US" b="1" u="sng" dirty="0" smtClean="0">
                <a:ea typeface="Calibri"/>
                <a:cs typeface="Times New Roman"/>
              </a:rPr>
              <a:t>growth</a:t>
            </a:r>
          </a:p>
          <a:p>
            <a:endParaRPr lang="en-US" sz="600" b="1" u="sng" dirty="0" smtClean="0">
              <a:solidFill>
                <a:srgbClr val="FF0000"/>
              </a:solidFill>
              <a:ea typeface="Calibri"/>
              <a:cs typeface="Times New Roman"/>
            </a:endParaRPr>
          </a:p>
          <a:p>
            <a:r>
              <a:rPr lang="en-US" dirty="0" smtClean="0"/>
              <a:t>C= Transitional </a:t>
            </a:r>
            <a:r>
              <a:rPr lang="en-US" dirty="0"/>
              <a:t>or </a:t>
            </a:r>
            <a:endParaRPr lang="en-US" dirty="0" smtClean="0"/>
          </a:p>
          <a:p>
            <a:r>
              <a:rPr lang="en-US" b="1" dirty="0"/>
              <a:t> </a:t>
            </a:r>
            <a:r>
              <a:rPr lang="en-US" b="1" dirty="0" smtClean="0"/>
              <a:t>     </a:t>
            </a:r>
            <a:r>
              <a:rPr lang="en-US" b="1" u="sng" dirty="0" smtClean="0"/>
              <a:t>regressive</a:t>
            </a:r>
            <a:r>
              <a:rPr lang="en-US" dirty="0" smtClean="0"/>
              <a:t> stage</a:t>
            </a:r>
          </a:p>
          <a:p>
            <a:endParaRPr lang="en-US" sz="600" dirty="0" smtClean="0"/>
          </a:p>
          <a:p>
            <a:r>
              <a:rPr lang="en-US" dirty="0" smtClean="0"/>
              <a:t>T= Final </a:t>
            </a:r>
            <a:r>
              <a:rPr lang="en-US" b="1" u="sng" dirty="0"/>
              <a:t>resting</a:t>
            </a:r>
            <a:r>
              <a:rPr lang="en-US" dirty="0"/>
              <a:t> stage</a:t>
            </a:r>
            <a:r>
              <a:rPr lang="en-US" dirty="0" smtClean="0"/>
              <a:t> </a:t>
            </a:r>
            <a:r>
              <a:rPr lang="en-US" dirty="0" smtClean="0">
                <a:ea typeface="Calibri"/>
                <a:cs typeface="Times New Roman"/>
              </a:rPr>
              <a:t> </a:t>
            </a:r>
            <a:endParaRPr lang="en-US" dirty="0"/>
          </a:p>
        </p:txBody>
      </p:sp>
    </p:spTree>
    <p:extLst>
      <p:ext uri="{BB962C8B-B14F-4D97-AF65-F5344CB8AC3E}">
        <p14:creationId xmlns:p14="http://schemas.microsoft.com/office/powerpoint/2010/main" val="4209796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US" u="sng" dirty="0">
                <a:effectLst>
                  <a:outerShdw blurRad="38100" dist="38100" dir="2700000" algn="tl">
                    <a:srgbClr val="000000">
                      <a:alpha val="43137"/>
                    </a:srgbClr>
                  </a:outerShdw>
                </a:effectLst>
              </a:rPr>
              <a:t>Distal Tips</a:t>
            </a:r>
          </a:p>
        </p:txBody>
      </p:sp>
      <p:sp>
        <p:nvSpPr>
          <p:cNvPr id="3" name="Rectangle 2"/>
          <p:cNvSpPr/>
          <p:nvPr/>
        </p:nvSpPr>
        <p:spPr>
          <a:xfrm>
            <a:off x="1981200" y="1143000"/>
            <a:ext cx="5105400" cy="1938992"/>
          </a:xfrm>
          <a:prstGeom prst="rect">
            <a:avLst/>
          </a:prstGeom>
        </p:spPr>
        <p:txBody>
          <a:bodyPr wrap="square">
            <a:spAutoFit/>
          </a:bodyPr>
          <a:lstStyle/>
          <a:p>
            <a:pPr marL="342900" indent="-342900">
              <a:buFont typeface="Arial" pitchFamily="34" charset="0"/>
              <a:buChar char="•"/>
            </a:pPr>
            <a:r>
              <a:rPr lang="en-US" sz="2000" dirty="0"/>
              <a:t>The appearance of the tip of the hair shaft is an important </a:t>
            </a:r>
            <a:r>
              <a:rPr lang="en-US" sz="2000" b="1" u="sng" dirty="0"/>
              <a:t>comparative</a:t>
            </a:r>
            <a:r>
              <a:rPr lang="en-US" sz="2000" dirty="0"/>
              <a:t> characteristic</a:t>
            </a:r>
            <a:r>
              <a:rPr lang="en-US" sz="2000" dirty="0" smtClean="0"/>
              <a:t>.</a:t>
            </a:r>
          </a:p>
          <a:p>
            <a:pPr marL="342900" lvl="2" indent="-342900">
              <a:buFont typeface="Arial" pitchFamily="34" charset="0"/>
              <a:buChar char="•"/>
            </a:pPr>
            <a:r>
              <a:rPr lang="en-US" sz="2000" dirty="0"/>
              <a:t>If sufficient sample is available, it may be possible to identify the type of treatment and estimate the length of time since the last cutting. </a:t>
            </a:r>
          </a:p>
        </p:txBody>
      </p:sp>
      <p:pic>
        <p:nvPicPr>
          <p:cNvPr id="1331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772" t="44431" r="56380" b="21814"/>
          <a:stretch/>
        </p:blipFill>
        <p:spPr bwMode="auto">
          <a:xfrm>
            <a:off x="2438400" y="3276600"/>
            <a:ext cx="4548851" cy="2893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descr="cuthai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28600"/>
            <a:ext cx="1905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razorcu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5891" y="2590800"/>
            <a:ext cx="1905000" cy="22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http://www.frankbisson.com/gfx/electron_scissors.jpg"/>
          <p:cNvPicPr>
            <a:picLocks noChangeAspect="1" noChangeArrowheads="1"/>
          </p:cNvPicPr>
          <p:nvPr/>
        </p:nvPicPr>
        <p:blipFill rotWithShape="1">
          <a:blip r:embed="rId6">
            <a:extLst>
              <a:ext uri="{28A0092B-C50C-407E-A947-70E740481C1C}">
                <a14:useLocalDpi xmlns:a14="http://schemas.microsoft.com/office/drawing/2010/main" val="0"/>
              </a:ext>
            </a:extLst>
          </a:blip>
          <a:srcRect l="28937" t="17962" r="19362" b="18152"/>
          <a:stretch/>
        </p:blipFill>
        <p:spPr bwMode="auto">
          <a:xfrm>
            <a:off x="7086600" y="5105400"/>
            <a:ext cx="1905000" cy="16007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15251" y="6331099"/>
            <a:ext cx="4572000" cy="338554"/>
          </a:xfrm>
          <a:prstGeom prst="rect">
            <a:avLst/>
          </a:prstGeom>
        </p:spPr>
        <p:txBody>
          <a:bodyPr>
            <a:spAutoFit/>
          </a:bodyPr>
          <a:lstStyle/>
          <a:p>
            <a:pPr algn="ctr"/>
            <a:r>
              <a:rPr lang="en-US" sz="1600" dirty="0">
                <a:ea typeface="Calibri"/>
                <a:cs typeface="Times New Roman"/>
              </a:rPr>
              <a:t>Tips usually take on a rounded form in 2-3 </a:t>
            </a:r>
            <a:r>
              <a:rPr lang="en-US" sz="1600" b="1" u="sng" dirty="0">
                <a:solidFill>
                  <a:srgbClr val="FF0000"/>
                </a:solidFill>
                <a:ea typeface="Calibri"/>
                <a:cs typeface="Times New Roman"/>
              </a:rPr>
              <a:t>weeks</a:t>
            </a:r>
            <a:r>
              <a:rPr lang="en-US" sz="1600" dirty="0">
                <a:ea typeface="Calibri"/>
                <a:cs typeface="Times New Roman"/>
              </a:rPr>
              <a:t>.</a:t>
            </a:r>
            <a:endParaRPr lang="en-US" sz="1600" dirty="0"/>
          </a:p>
        </p:txBody>
      </p:sp>
    </p:spTree>
    <p:extLst>
      <p:ext uri="{BB962C8B-B14F-4D97-AF65-F5344CB8AC3E}">
        <p14:creationId xmlns:p14="http://schemas.microsoft.com/office/powerpoint/2010/main" val="889730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612284" cy="1143000"/>
          </a:xfrm>
        </p:spPr>
        <p:txBody>
          <a:bodyPr/>
          <a:lstStyle/>
          <a:p>
            <a:r>
              <a:rPr lang="en-US" u="sng" dirty="0">
                <a:effectLst>
                  <a:outerShdw blurRad="38100" dist="38100" dir="2700000" algn="tl">
                    <a:srgbClr val="000000">
                      <a:alpha val="43137"/>
                    </a:srgbClr>
                  </a:outerShdw>
                </a:effectLst>
                <a:ea typeface="Calibri"/>
                <a:cs typeface="Times New Roman"/>
              </a:rPr>
              <a:t>Treated Hair</a:t>
            </a:r>
            <a:endParaRPr lang="en-US" u="sng" dirty="0">
              <a:effectLst>
                <a:outerShdw blurRad="38100" dist="38100" dir="2700000" algn="tl">
                  <a:srgbClr val="000000">
                    <a:alpha val="43137"/>
                  </a:srgbClr>
                </a:outerShdw>
              </a:effectLst>
            </a:endParaRPr>
          </a:p>
        </p:txBody>
      </p:sp>
      <p:pic>
        <p:nvPicPr>
          <p:cNvPr id="3" name="Picture 6" descr="Figure 70 is a photomicrograph of dyed human ha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114800"/>
            <a:ext cx="3962400" cy="25241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05000" y="990600"/>
            <a:ext cx="7010400" cy="2899255"/>
          </a:xfrm>
          <a:prstGeom prst="rect">
            <a:avLst/>
          </a:prstGeom>
        </p:spPr>
        <p:txBody>
          <a:bodyPr wrap="square">
            <a:spAutoFit/>
          </a:bodyPr>
          <a:lstStyle/>
          <a:p>
            <a:pPr marL="285750" indent="-285750">
              <a:lnSpc>
                <a:spcPct val="115000"/>
              </a:lnSpc>
              <a:buFont typeface="Arial" pitchFamily="34" charset="0"/>
              <a:buChar char="•"/>
            </a:pPr>
            <a:r>
              <a:rPr lang="en-US" sz="2400" dirty="0">
                <a:ea typeface="Calibri"/>
                <a:cs typeface="Times New Roman"/>
              </a:rPr>
              <a:t>When a person chemically treats his or her hair, traces of the chemicals used </a:t>
            </a:r>
            <a:r>
              <a:rPr lang="en-US" sz="2400" b="1" u="sng" dirty="0">
                <a:solidFill>
                  <a:srgbClr val="FF0000"/>
                </a:solidFill>
                <a:ea typeface="Calibri"/>
                <a:cs typeface="Times New Roman"/>
              </a:rPr>
              <a:t>remain</a:t>
            </a:r>
            <a:r>
              <a:rPr lang="en-US" sz="2400" dirty="0">
                <a:ea typeface="Calibri"/>
                <a:cs typeface="Times New Roman"/>
              </a:rPr>
              <a:t>. Some of these changes are subtle and can be detected only by using a </a:t>
            </a:r>
            <a:r>
              <a:rPr lang="en-US" sz="2400" b="1" u="sng" dirty="0">
                <a:solidFill>
                  <a:srgbClr val="FF0000"/>
                </a:solidFill>
                <a:ea typeface="Calibri"/>
                <a:cs typeface="Times New Roman"/>
              </a:rPr>
              <a:t>microscope</a:t>
            </a:r>
            <a:r>
              <a:rPr lang="en-US" sz="2400" dirty="0">
                <a:ea typeface="Calibri"/>
                <a:cs typeface="Times New Roman"/>
              </a:rPr>
              <a:t>.</a:t>
            </a:r>
          </a:p>
          <a:p>
            <a:pPr marL="285750" indent="-285750">
              <a:buFont typeface="Arial" pitchFamily="34" charset="0"/>
              <a:buChar char="•"/>
            </a:pPr>
            <a:r>
              <a:rPr lang="en-US" sz="2400" dirty="0">
                <a:ea typeface="Calibri"/>
                <a:cs typeface="Times New Roman"/>
              </a:rPr>
              <a:t>Bleaching hair removes pigment granules and gives hair a </a:t>
            </a:r>
            <a:r>
              <a:rPr lang="en-US" sz="2400" b="1" u="sng" dirty="0">
                <a:solidFill>
                  <a:srgbClr val="FF0000"/>
                </a:solidFill>
                <a:ea typeface="Calibri"/>
                <a:cs typeface="Times New Roman"/>
              </a:rPr>
              <a:t>yellowish</a:t>
            </a:r>
            <a:r>
              <a:rPr lang="en-US" sz="2400" dirty="0">
                <a:ea typeface="Calibri"/>
                <a:cs typeface="Times New Roman"/>
              </a:rPr>
              <a:t> tint. It also makes hair </a:t>
            </a:r>
            <a:r>
              <a:rPr lang="en-US" sz="2400" b="1" u="sng" dirty="0">
                <a:solidFill>
                  <a:srgbClr val="FF0000"/>
                </a:solidFill>
                <a:ea typeface="Calibri"/>
                <a:cs typeface="Times New Roman"/>
              </a:rPr>
              <a:t>brittle</a:t>
            </a:r>
            <a:r>
              <a:rPr lang="en-US" sz="2400" dirty="0">
                <a:ea typeface="Calibri"/>
                <a:cs typeface="Times New Roman"/>
              </a:rPr>
              <a:t> and can disturb the scales on the cuticle.</a:t>
            </a:r>
            <a:endParaRPr lang="en-US" sz="2400" dirty="0"/>
          </a:p>
        </p:txBody>
      </p:sp>
      <p:sp>
        <p:nvSpPr>
          <p:cNvPr id="5" name="Rectangle 4"/>
          <p:cNvSpPr/>
          <p:nvPr/>
        </p:nvSpPr>
        <p:spPr>
          <a:xfrm>
            <a:off x="2286000" y="4114799"/>
            <a:ext cx="2590800" cy="2585323"/>
          </a:xfrm>
          <a:prstGeom prst="rect">
            <a:avLst/>
          </a:prstGeom>
        </p:spPr>
        <p:txBody>
          <a:bodyPr wrap="square">
            <a:spAutoFit/>
          </a:bodyPr>
          <a:lstStyle/>
          <a:p>
            <a:r>
              <a:rPr lang="en-US" dirty="0">
                <a:ea typeface="Calibri"/>
                <a:cs typeface="Times New Roman"/>
              </a:rPr>
              <a:t>Dyeing hair changes the color of the hair shaft. An experienced forensic examiner can immediately recognize the color as unnatural. In addition, the cuticle and cortex both take on the color of the dye.</a:t>
            </a:r>
            <a:endParaRPr lang="en-US" dirty="0"/>
          </a:p>
        </p:txBody>
      </p:sp>
    </p:spTree>
    <p:extLst>
      <p:ext uri="{BB962C8B-B14F-4D97-AF65-F5344CB8AC3E}">
        <p14:creationId xmlns:p14="http://schemas.microsoft.com/office/powerpoint/2010/main" val="3400471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31" y="152400"/>
            <a:ext cx="6582937" cy="1143000"/>
          </a:xfrm>
        </p:spPr>
        <p:txBody>
          <a:bodyPr/>
          <a:lstStyle/>
          <a:p>
            <a:pPr lvl="0"/>
            <a:r>
              <a:rPr lang="en-US" u="sng" dirty="0">
                <a:effectLst>
                  <a:outerShdw blurRad="38100" dist="38100" dir="2700000" algn="tl">
                    <a:srgbClr val="000000">
                      <a:alpha val="43137"/>
                    </a:srgbClr>
                  </a:outerShdw>
                </a:effectLst>
              </a:rPr>
              <a:t>Hair as </a:t>
            </a:r>
            <a:r>
              <a:rPr lang="en-US" u="sng" dirty="0" smtClean="0">
                <a:effectLst>
                  <a:outerShdw blurRad="38100" dist="38100" dir="2700000" algn="tl">
                    <a:srgbClr val="000000">
                      <a:alpha val="43137"/>
                    </a:srgbClr>
                  </a:outerShdw>
                </a:effectLst>
              </a:rPr>
              <a:t>Evidence</a:t>
            </a:r>
            <a:endParaRPr lang="en-US" u="sng" dirty="0">
              <a:effectLst>
                <a:outerShdw blurRad="38100" dist="38100" dir="2700000" algn="tl">
                  <a:srgbClr val="000000">
                    <a:alpha val="43137"/>
                  </a:srgbClr>
                </a:outerShdw>
              </a:effectLst>
            </a:endParaRPr>
          </a:p>
        </p:txBody>
      </p:sp>
      <p:sp>
        <p:nvSpPr>
          <p:cNvPr id="3" name="Rectangle 2"/>
          <p:cNvSpPr/>
          <p:nvPr/>
        </p:nvSpPr>
        <p:spPr>
          <a:xfrm>
            <a:off x="2250688" y="1219200"/>
            <a:ext cx="6096000" cy="4154984"/>
          </a:xfrm>
          <a:prstGeom prst="rect">
            <a:avLst/>
          </a:prstGeom>
        </p:spPr>
        <p:txBody>
          <a:bodyPr wrap="square">
            <a:spAutoFit/>
          </a:bodyPr>
          <a:lstStyle/>
          <a:p>
            <a:r>
              <a:rPr lang="en-US" sz="2400" dirty="0">
                <a:ea typeface="Calibri"/>
                <a:cs typeface="Times New Roman"/>
              </a:rPr>
              <a:t>Human hair is one of the most frequently </a:t>
            </a:r>
            <a:r>
              <a:rPr lang="en-US" sz="2400" b="1" u="sng" dirty="0">
                <a:solidFill>
                  <a:srgbClr val="FF0000"/>
                </a:solidFill>
                <a:ea typeface="Calibri"/>
                <a:cs typeface="Times New Roman"/>
              </a:rPr>
              <a:t>found</a:t>
            </a:r>
            <a:r>
              <a:rPr lang="en-US" sz="2400" dirty="0">
                <a:ea typeface="Calibri"/>
                <a:cs typeface="Times New Roman"/>
              </a:rPr>
              <a:t> pieces of evidence at the scene of a violent crime. Unfortunately, hair is not the best type of physical evidence for establishing </a:t>
            </a:r>
            <a:r>
              <a:rPr lang="en-US" sz="2400" b="1" u="sng" dirty="0">
                <a:solidFill>
                  <a:srgbClr val="FF0000"/>
                </a:solidFill>
                <a:ea typeface="Calibri"/>
                <a:cs typeface="Times New Roman"/>
              </a:rPr>
              <a:t>identity</a:t>
            </a:r>
            <a:r>
              <a:rPr lang="en-US" sz="2400" dirty="0">
                <a:ea typeface="Calibri"/>
                <a:cs typeface="Times New Roman"/>
              </a:rPr>
              <a:t>. It is not possible to show with any certainty that two hairs came from the same person or animal. However, hair can be used to </a:t>
            </a:r>
            <a:r>
              <a:rPr lang="en-US" sz="2400" b="1" u="sng" dirty="0">
                <a:solidFill>
                  <a:srgbClr val="FF0000"/>
                </a:solidFill>
                <a:ea typeface="Calibri"/>
                <a:cs typeface="Times New Roman"/>
              </a:rPr>
              <a:t>rule out</a:t>
            </a:r>
            <a:r>
              <a:rPr lang="en-US" sz="2400" dirty="0">
                <a:ea typeface="Calibri"/>
                <a:cs typeface="Times New Roman"/>
              </a:rPr>
              <a:t> certain suspects or scenarios. It can also be used to </a:t>
            </a:r>
            <a:r>
              <a:rPr lang="en-US" sz="2400" b="1" u="sng" dirty="0">
                <a:solidFill>
                  <a:srgbClr val="FF0000"/>
                </a:solidFill>
                <a:ea typeface="Calibri"/>
                <a:cs typeface="Times New Roman"/>
              </a:rPr>
              <a:t>corroborate</a:t>
            </a:r>
            <a:r>
              <a:rPr lang="en-US" sz="2400" dirty="0">
                <a:ea typeface="Calibri"/>
                <a:cs typeface="Times New Roman"/>
              </a:rPr>
              <a:t> (support) other physical evidence if it is consistent with the rest of the evidence.</a:t>
            </a:r>
            <a:endParaRPr lang="en-US" sz="24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3929" r="9887"/>
          <a:stretch/>
        </p:blipFill>
        <p:spPr>
          <a:xfrm>
            <a:off x="5298688" y="0"/>
            <a:ext cx="3845312" cy="2819400"/>
          </a:xfrm>
          <a:prstGeom prst="rect">
            <a:avLst/>
          </a:prstGeom>
        </p:spPr>
      </p:pic>
      <p:pic>
        <p:nvPicPr>
          <p:cNvPr id="5" name="Picture 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5687"/>
          <a:stretch/>
        </p:blipFill>
        <p:spPr>
          <a:xfrm>
            <a:off x="3624943" y="5077327"/>
            <a:ext cx="2819400" cy="1780674"/>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429"/>
          <a:stretch/>
        </p:blipFill>
        <p:spPr>
          <a:xfrm>
            <a:off x="6477000" y="5036976"/>
            <a:ext cx="2514600" cy="1698995"/>
          </a:xfrm>
          <a:prstGeom prst="rect">
            <a:avLst/>
          </a:prstGeom>
        </p:spPr>
      </p:pic>
    </p:spTree>
    <p:extLst>
      <p:ext uri="{BB962C8B-B14F-4D97-AF65-F5344CB8AC3E}">
        <p14:creationId xmlns:p14="http://schemas.microsoft.com/office/powerpoint/2010/main" val="3037413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15433"/>
            <a:ext cx="7603603" cy="975167"/>
          </a:xfrm>
        </p:spPr>
        <p:txBody>
          <a:bodyPr/>
          <a:lstStyle/>
          <a:p>
            <a:r>
              <a:rPr lang="en-US" u="sng" dirty="0">
                <a:effectLst>
                  <a:outerShdw blurRad="38100" dist="38100" dir="2700000" algn="tl">
                    <a:srgbClr val="000000">
                      <a:alpha val="43137"/>
                    </a:srgbClr>
                  </a:outerShdw>
                </a:effectLst>
                <a:ea typeface="Calibri"/>
                <a:cs typeface="Times New Roman"/>
              </a:rPr>
              <a:t>Racial Differences</a:t>
            </a:r>
            <a:endParaRPr lang="en-US" u="sng" dirty="0">
              <a:effectLst>
                <a:outerShdw blurRad="38100" dist="38100" dir="2700000" algn="tl">
                  <a:srgbClr val="000000">
                    <a:alpha val="43137"/>
                  </a:srgbClr>
                </a:outerShdw>
              </a:effectLst>
            </a:endParaRPr>
          </a:p>
        </p:txBody>
      </p:sp>
      <p:sp>
        <p:nvSpPr>
          <p:cNvPr id="3" name="Rectangle 2"/>
          <p:cNvSpPr/>
          <p:nvPr/>
        </p:nvSpPr>
        <p:spPr>
          <a:xfrm>
            <a:off x="1905000" y="1066800"/>
            <a:ext cx="7086600" cy="2031325"/>
          </a:xfrm>
          <a:prstGeom prst="rect">
            <a:avLst/>
          </a:prstGeom>
        </p:spPr>
        <p:txBody>
          <a:bodyPr wrap="square">
            <a:spAutoFit/>
          </a:bodyPr>
          <a:lstStyle/>
          <a:p>
            <a:r>
              <a:rPr lang="en-US" dirty="0" smtClean="0">
                <a:effectLst/>
              </a:rPr>
              <a:t>A human hair can be associated with a particular racial group based on established models for each group. Forensic examiners differentiate between hairs of </a:t>
            </a:r>
            <a:r>
              <a:rPr lang="en-US" b="1" dirty="0" smtClean="0">
                <a:solidFill>
                  <a:schemeClr val="accent6">
                    <a:lumMod val="75000"/>
                  </a:schemeClr>
                </a:solidFill>
                <a:effectLst/>
              </a:rPr>
              <a:t>Caucasoid (European ancestry)</a:t>
            </a:r>
            <a:r>
              <a:rPr lang="en-US" b="1" dirty="0" smtClean="0">
                <a:effectLst/>
              </a:rPr>
              <a:t>, </a:t>
            </a:r>
            <a:r>
              <a:rPr lang="en-US" b="1" dirty="0" smtClean="0">
                <a:solidFill>
                  <a:schemeClr val="accent6">
                    <a:lumMod val="50000"/>
                  </a:schemeClr>
                </a:solidFill>
                <a:effectLst/>
              </a:rPr>
              <a:t>Mongoloid (Asian ancestry)</a:t>
            </a:r>
            <a:r>
              <a:rPr lang="en-US" b="1" dirty="0" smtClean="0">
                <a:effectLst/>
              </a:rPr>
              <a:t>, and </a:t>
            </a:r>
            <a:r>
              <a:rPr lang="en-US" b="1" dirty="0" smtClean="0">
                <a:solidFill>
                  <a:srgbClr val="990033"/>
                </a:solidFill>
                <a:effectLst/>
              </a:rPr>
              <a:t>Negroid (African ancestry)</a:t>
            </a:r>
            <a:r>
              <a:rPr lang="en-US" b="1" dirty="0" smtClean="0">
                <a:effectLst/>
              </a:rPr>
              <a:t> origin</a:t>
            </a:r>
            <a:r>
              <a:rPr lang="en-US" dirty="0" smtClean="0">
                <a:effectLst/>
              </a:rPr>
              <a:t>, all of which exhibit microscopic characteristics that distinguish one racial group from another. Head hairs are generally considered best for determining race, although hairs from other body areas can be useful.</a:t>
            </a:r>
            <a:endParaRPr lang="en-US" dirty="0"/>
          </a:p>
        </p:txBody>
      </p:sp>
      <p:pic>
        <p:nvPicPr>
          <p:cNvPr id="15362" name="Picture 2" descr="A Caucasoid (European) ha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581400"/>
            <a:ext cx="2179673"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A Mongoloid (Asian) ha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0155" y="3613666"/>
            <a:ext cx="142875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A Negroid (African) hai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3156" y="3537513"/>
            <a:ext cx="2823482" cy="31623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04542" y="3244334"/>
            <a:ext cx="2790187" cy="369332"/>
          </a:xfrm>
          <a:prstGeom prst="rect">
            <a:avLst/>
          </a:prstGeom>
        </p:spPr>
        <p:txBody>
          <a:bodyPr wrap="none">
            <a:spAutoFit/>
          </a:bodyPr>
          <a:lstStyle/>
          <a:p>
            <a:r>
              <a:rPr lang="en-US" b="1" dirty="0" smtClean="0">
                <a:effectLst/>
              </a:rPr>
              <a:t>Caucasian or European hair</a:t>
            </a:r>
            <a:endParaRPr lang="en-US" dirty="0"/>
          </a:p>
        </p:txBody>
      </p:sp>
      <p:sp>
        <p:nvSpPr>
          <p:cNvPr id="5" name="Rectangle 4"/>
          <p:cNvSpPr/>
          <p:nvPr/>
        </p:nvSpPr>
        <p:spPr>
          <a:xfrm>
            <a:off x="5334000" y="5715000"/>
            <a:ext cx="1295400" cy="923330"/>
          </a:xfrm>
          <a:prstGeom prst="rect">
            <a:avLst/>
          </a:prstGeom>
        </p:spPr>
        <p:txBody>
          <a:bodyPr wrap="square">
            <a:spAutoFit/>
          </a:bodyPr>
          <a:lstStyle/>
          <a:p>
            <a:r>
              <a:rPr lang="en-US" b="1" dirty="0" smtClean="0">
                <a:effectLst/>
              </a:rPr>
              <a:t>Mongoloid or Asian hair</a:t>
            </a:r>
            <a:endParaRPr lang="en-US" dirty="0"/>
          </a:p>
        </p:txBody>
      </p:sp>
      <p:sp>
        <p:nvSpPr>
          <p:cNvPr id="6" name="Rectangle 5"/>
          <p:cNvSpPr/>
          <p:nvPr/>
        </p:nvSpPr>
        <p:spPr>
          <a:xfrm>
            <a:off x="6743885" y="3214930"/>
            <a:ext cx="2365391" cy="369332"/>
          </a:xfrm>
          <a:prstGeom prst="rect">
            <a:avLst/>
          </a:prstGeom>
        </p:spPr>
        <p:txBody>
          <a:bodyPr wrap="none">
            <a:spAutoFit/>
          </a:bodyPr>
          <a:lstStyle/>
          <a:p>
            <a:r>
              <a:rPr lang="en-US" b="1" dirty="0" smtClean="0">
                <a:effectLst/>
              </a:rPr>
              <a:t>Negroid or African hair</a:t>
            </a:r>
            <a:endParaRPr lang="en-US" dirty="0"/>
          </a:p>
        </p:txBody>
      </p:sp>
    </p:spTree>
    <p:extLst>
      <p:ext uri="{BB962C8B-B14F-4D97-AF65-F5344CB8AC3E}">
        <p14:creationId xmlns:p14="http://schemas.microsoft.com/office/powerpoint/2010/main" val="1210807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008"/>
            <a:ext cx="7696200" cy="1143000"/>
          </a:xfrm>
        </p:spPr>
        <p:txBody>
          <a:bodyPr/>
          <a:lstStyle/>
          <a:p>
            <a:r>
              <a:rPr lang="en-US" u="sng" dirty="0">
                <a:effectLst>
                  <a:outerShdw blurRad="38100" dist="38100" dir="2700000" algn="tl">
                    <a:srgbClr val="000000">
                      <a:alpha val="43137"/>
                    </a:srgbClr>
                  </a:outerShdw>
                </a:effectLst>
              </a:rPr>
              <a:t>Animal Hair and Human Hair</a:t>
            </a:r>
          </a:p>
        </p:txBody>
      </p:sp>
      <p:sp>
        <p:nvSpPr>
          <p:cNvPr id="3" name="Rectangle 2"/>
          <p:cNvSpPr/>
          <p:nvPr/>
        </p:nvSpPr>
        <p:spPr>
          <a:xfrm>
            <a:off x="1752598" y="1066800"/>
            <a:ext cx="7239001" cy="646331"/>
          </a:xfrm>
          <a:prstGeom prst="rect">
            <a:avLst/>
          </a:prstGeom>
        </p:spPr>
        <p:txBody>
          <a:bodyPr wrap="square">
            <a:spAutoFit/>
          </a:bodyPr>
          <a:lstStyle/>
          <a:p>
            <a:r>
              <a:rPr lang="en-US" dirty="0"/>
              <a:t>One of the more reliable ways to distinguish between a human and other animal hair is to </a:t>
            </a:r>
            <a:r>
              <a:rPr lang="en-US" b="1" u="sng" dirty="0"/>
              <a:t>calculate the medullary index</a:t>
            </a:r>
            <a:r>
              <a:rPr lang="en-US" dirty="0"/>
              <a:t> of the hair.</a:t>
            </a:r>
          </a:p>
        </p:txBody>
      </p:sp>
      <p:sp>
        <p:nvSpPr>
          <p:cNvPr id="5" name="Rectangle 4"/>
          <p:cNvSpPr/>
          <p:nvPr/>
        </p:nvSpPr>
        <p:spPr>
          <a:xfrm>
            <a:off x="5485434" y="1791512"/>
            <a:ext cx="3517257" cy="2308324"/>
          </a:xfrm>
          <a:prstGeom prst="rect">
            <a:avLst/>
          </a:prstGeom>
        </p:spPr>
        <p:txBody>
          <a:bodyPr wrap="square">
            <a:spAutoFit/>
          </a:bodyPr>
          <a:lstStyle/>
          <a:p>
            <a:r>
              <a:rPr lang="en-US" dirty="0">
                <a:ea typeface="Calibri"/>
                <a:cs typeface="Times New Roman"/>
              </a:rPr>
              <a:t>Diameter of the </a:t>
            </a:r>
            <a:r>
              <a:rPr lang="en-US" b="1" u="sng" dirty="0">
                <a:solidFill>
                  <a:srgbClr val="FF0000"/>
                </a:solidFill>
                <a:ea typeface="Calibri"/>
                <a:cs typeface="Times New Roman"/>
              </a:rPr>
              <a:t>medulla</a:t>
            </a:r>
            <a:r>
              <a:rPr lang="en-US" b="1" dirty="0">
                <a:solidFill>
                  <a:srgbClr val="FF0000"/>
                </a:solidFill>
                <a:ea typeface="Calibri"/>
                <a:cs typeface="Times New Roman"/>
              </a:rPr>
              <a:t> </a:t>
            </a:r>
            <a:r>
              <a:rPr lang="en-US" b="1" u="sng" dirty="0">
                <a:solidFill>
                  <a:srgbClr val="FF0000"/>
                </a:solidFill>
                <a:ea typeface="Calibri"/>
                <a:cs typeface="Times New Roman"/>
              </a:rPr>
              <a:t>divided</a:t>
            </a:r>
            <a:r>
              <a:rPr lang="en-US" dirty="0">
                <a:ea typeface="Calibri"/>
                <a:cs typeface="Times New Roman"/>
              </a:rPr>
              <a:t> by the diameter of the entire hair is known as the medullary index. </a:t>
            </a:r>
            <a:endParaRPr lang="en-US" dirty="0" smtClean="0">
              <a:ea typeface="Calibri"/>
              <a:cs typeface="Times New Roman"/>
            </a:endParaRPr>
          </a:p>
          <a:p>
            <a:pPr marL="285750" indent="-285750">
              <a:buFont typeface="Courier New" pitchFamily="49" charset="0"/>
              <a:buChar char="o"/>
            </a:pPr>
            <a:r>
              <a:rPr lang="en-US" dirty="0" smtClean="0">
                <a:ea typeface="Calibri"/>
                <a:cs typeface="Times New Roman"/>
              </a:rPr>
              <a:t>If </a:t>
            </a:r>
            <a:r>
              <a:rPr lang="en-US" dirty="0">
                <a:ea typeface="Calibri"/>
                <a:cs typeface="Times New Roman"/>
              </a:rPr>
              <a:t>the medullary index is 0.5 or greater, the hair came from an </a:t>
            </a:r>
            <a:r>
              <a:rPr lang="en-US" b="1" u="sng" dirty="0">
                <a:solidFill>
                  <a:srgbClr val="FF0000"/>
                </a:solidFill>
                <a:ea typeface="Calibri"/>
                <a:cs typeface="Times New Roman"/>
              </a:rPr>
              <a:t>animal</a:t>
            </a:r>
            <a:r>
              <a:rPr lang="en-US" dirty="0">
                <a:ea typeface="Calibri"/>
                <a:cs typeface="Times New Roman"/>
              </a:rPr>
              <a:t>. </a:t>
            </a:r>
            <a:endParaRPr lang="en-US" dirty="0" smtClean="0">
              <a:ea typeface="Calibri"/>
              <a:cs typeface="Times New Roman"/>
            </a:endParaRPr>
          </a:p>
          <a:p>
            <a:pPr marL="285750" indent="-285750">
              <a:buFont typeface="Courier New" pitchFamily="49" charset="0"/>
              <a:buChar char="o"/>
            </a:pPr>
            <a:r>
              <a:rPr lang="en-US" dirty="0" smtClean="0">
                <a:ea typeface="Calibri"/>
                <a:cs typeface="Times New Roman"/>
              </a:rPr>
              <a:t>If </a:t>
            </a:r>
            <a:r>
              <a:rPr lang="en-US" dirty="0">
                <a:ea typeface="Calibri"/>
                <a:cs typeface="Times New Roman"/>
              </a:rPr>
              <a:t>the medullary index is 0.33 or less, the hair is from a </a:t>
            </a:r>
            <a:r>
              <a:rPr lang="en-US" b="1" u="sng" dirty="0">
                <a:solidFill>
                  <a:srgbClr val="FF0000"/>
                </a:solidFill>
                <a:ea typeface="Calibri"/>
                <a:cs typeface="Times New Roman"/>
              </a:rPr>
              <a:t>human</a:t>
            </a:r>
            <a:r>
              <a:rPr lang="en-US" dirty="0">
                <a:ea typeface="Calibri"/>
                <a:cs typeface="Times New Roman"/>
              </a:rPr>
              <a:t>.</a:t>
            </a:r>
            <a:endParaRPr lang="en-US" dirty="0"/>
          </a:p>
        </p:txBody>
      </p:sp>
      <p:pic>
        <p:nvPicPr>
          <p:cNvPr id="6" name="Picture 5"/>
          <p:cNvPicPr/>
          <p:nvPr/>
        </p:nvPicPr>
        <p:blipFill rotWithShape="1">
          <a:blip r:embed="rId3"/>
          <a:srcRect l="50000" t="49742" r="36564" b="31624"/>
          <a:stretch/>
        </p:blipFill>
        <p:spPr bwMode="auto">
          <a:xfrm>
            <a:off x="2591764" y="4126266"/>
            <a:ext cx="2893671" cy="2302506"/>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3"/>
          <a:srcRect l="67508" t="49742" r="18590" b="31624"/>
          <a:stretch/>
        </p:blipFill>
        <p:spPr bwMode="auto">
          <a:xfrm>
            <a:off x="5562600" y="4126266"/>
            <a:ext cx="2993985" cy="2302506"/>
          </a:xfrm>
          <a:prstGeom prst="rect">
            <a:avLst/>
          </a:prstGeom>
          <a:ln>
            <a:noFill/>
          </a:ln>
          <a:extLst>
            <a:ext uri="{53640926-AAD7-44D8-BBD7-CCE9431645EC}">
              <a14:shadowObscured xmlns:a14="http://schemas.microsoft.com/office/drawing/2010/main"/>
            </a:ext>
          </a:extLst>
        </p:spPr>
      </p:pic>
      <p:pic>
        <p:nvPicPr>
          <p:cNvPr id="22532" name="Picture 4" descr="http://museumbulletin.files.wordpress.com/2011/10/diagram-muskrat-guard-hair.jpg"/>
          <p:cNvPicPr>
            <a:picLocks noChangeAspect="1" noChangeArrowheads="1"/>
          </p:cNvPicPr>
          <p:nvPr/>
        </p:nvPicPr>
        <p:blipFill rotWithShape="1">
          <a:blip r:embed="rId4" cstate="print">
            <a:clrChange>
              <a:clrFrom>
                <a:srgbClr val="FEFDFB"/>
              </a:clrFrom>
              <a:clrTo>
                <a:srgbClr val="FEFDFB">
                  <a:alpha val="0"/>
                </a:srgbClr>
              </a:clrTo>
            </a:clrChange>
            <a:extLst>
              <a:ext uri="{28A0092B-C50C-407E-A947-70E740481C1C}">
                <a14:useLocalDpi xmlns:a14="http://schemas.microsoft.com/office/drawing/2010/main" val="0"/>
              </a:ext>
            </a:extLst>
          </a:blip>
          <a:srcRect l="8330" t="12218" r="3369" b="22251"/>
          <a:stretch/>
        </p:blipFill>
        <p:spPr bwMode="auto">
          <a:xfrm>
            <a:off x="1893148" y="1955023"/>
            <a:ext cx="3559629" cy="1981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1927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2786" y="152400"/>
            <a:ext cx="7162800" cy="830997"/>
          </a:xfrm>
          <a:prstGeom prst="rect">
            <a:avLst/>
          </a:prstGeom>
        </p:spPr>
        <p:txBody>
          <a:bodyPr wrap="square">
            <a:spAutoFit/>
          </a:bodyPr>
          <a:lstStyle/>
          <a:p>
            <a:r>
              <a:rPr lang="en-US" sz="2400" b="1" dirty="0"/>
              <a:t>Cuticle scales differ between species of animals</a:t>
            </a:r>
            <a:r>
              <a:rPr lang="en-US" sz="2400" dirty="0"/>
              <a:t>; </a:t>
            </a:r>
            <a:endParaRPr lang="en-US" sz="2400" dirty="0" smtClean="0"/>
          </a:p>
          <a:p>
            <a:r>
              <a:rPr lang="en-US" sz="2400" dirty="0" smtClean="0"/>
              <a:t>three </a:t>
            </a:r>
            <a:r>
              <a:rPr lang="en-US" sz="2400" dirty="0"/>
              <a:t>basic scale structures include:</a:t>
            </a:r>
          </a:p>
        </p:txBody>
      </p:sp>
      <p:pic>
        <p:nvPicPr>
          <p:cNvPr id="174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000" t="45367" r="41595" b="27629"/>
          <a:stretch/>
        </p:blipFill>
        <p:spPr bwMode="auto">
          <a:xfrm>
            <a:off x="1542285" y="1135284"/>
            <a:ext cx="7449315"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4419600"/>
            <a:ext cx="6934200" cy="2199904"/>
          </a:xfrm>
          <a:prstGeom prst="rect">
            <a:avLst/>
          </a:prstGeom>
        </p:spPr>
      </p:pic>
      <p:sp>
        <p:nvSpPr>
          <p:cNvPr id="5" name="Rectangle 4"/>
          <p:cNvSpPr/>
          <p:nvPr/>
        </p:nvSpPr>
        <p:spPr>
          <a:xfrm>
            <a:off x="1790700" y="3886200"/>
            <a:ext cx="7239000" cy="430887"/>
          </a:xfrm>
          <a:prstGeom prst="rect">
            <a:avLst/>
          </a:prstGeom>
        </p:spPr>
        <p:txBody>
          <a:bodyPr wrap="square">
            <a:spAutoFit/>
          </a:bodyPr>
          <a:lstStyle/>
          <a:p>
            <a:pPr algn="r"/>
            <a:r>
              <a:rPr lang="en-US" sz="2200" b="1" dirty="0" smtClean="0"/>
              <a:t>Animal hairs also show a wide variety of medulla patterns:</a:t>
            </a:r>
            <a:endParaRPr lang="en-US" sz="2200" b="1" dirty="0"/>
          </a:p>
        </p:txBody>
      </p:sp>
    </p:spTree>
    <p:extLst>
      <p:ext uri="{BB962C8B-B14F-4D97-AF65-F5344CB8AC3E}">
        <p14:creationId xmlns:p14="http://schemas.microsoft.com/office/powerpoint/2010/main" val="1947631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228600"/>
            <a:ext cx="7010400" cy="892552"/>
          </a:xfrm>
          <a:prstGeom prst="rect">
            <a:avLst/>
          </a:prstGeom>
        </p:spPr>
        <p:txBody>
          <a:bodyPr wrap="square">
            <a:spAutoFit/>
          </a:bodyPr>
          <a:lstStyle/>
          <a:p>
            <a:pPr algn="ctr"/>
            <a:r>
              <a:rPr lang="en-US" sz="2400" dirty="0"/>
              <a:t>Hair viewed for forensic investigations is studied both </a:t>
            </a:r>
            <a:r>
              <a:rPr lang="en-US" sz="2800" b="1" dirty="0"/>
              <a:t>macroscopically</a:t>
            </a:r>
            <a:r>
              <a:rPr lang="en-US" sz="2800" dirty="0"/>
              <a:t> and </a:t>
            </a:r>
            <a:r>
              <a:rPr lang="en-US" sz="2800" b="1" dirty="0"/>
              <a:t>microscopically</a:t>
            </a:r>
          </a:p>
        </p:txBody>
      </p:sp>
      <p:sp>
        <p:nvSpPr>
          <p:cNvPr id="4" name="Rectangle 3"/>
          <p:cNvSpPr/>
          <p:nvPr/>
        </p:nvSpPr>
        <p:spPr>
          <a:xfrm>
            <a:off x="1752600" y="1374592"/>
            <a:ext cx="7162800" cy="425501"/>
          </a:xfrm>
          <a:prstGeom prst="rect">
            <a:avLst/>
          </a:prstGeom>
        </p:spPr>
        <p:txBody>
          <a:bodyPr wrap="square">
            <a:spAutoFit/>
          </a:bodyPr>
          <a:lstStyle/>
          <a:p>
            <a:pPr>
              <a:lnSpc>
                <a:spcPct val="115000"/>
              </a:lnSpc>
            </a:pPr>
            <a:r>
              <a:rPr lang="en-US" sz="2000" dirty="0">
                <a:ea typeface="Calibri"/>
                <a:cs typeface="Times New Roman"/>
              </a:rPr>
              <a:t>Different kinds of microscopes provide different kinds of evidence</a:t>
            </a:r>
            <a:r>
              <a:rPr lang="en-US" sz="2000" dirty="0" smtClean="0">
                <a:ea typeface="Calibri"/>
                <a:cs typeface="Times New Roman"/>
              </a:rPr>
              <a:t>.</a:t>
            </a:r>
            <a:endParaRPr lang="en-US" sz="2000" dirty="0">
              <a:ea typeface="Calibri"/>
              <a:cs typeface="Times New Roman"/>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943600" y="1905000"/>
            <a:ext cx="3200400" cy="2971800"/>
          </a:xfrm>
          <a:prstGeom prst="rect">
            <a:avLst/>
          </a:prstGeom>
        </p:spPr>
      </p:pic>
      <p:sp>
        <p:nvSpPr>
          <p:cNvPr id="6" name="Rectangle 5"/>
          <p:cNvSpPr/>
          <p:nvPr/>
        </p:nvSpPr>
        <p:spPr>
          <a:xfrm>
            <a:off x="1981200" y="2191536"/>
            <a:ext cx="4572000" cy="1200329"/>
          </a:xfrm>
          <a:prstGeom prst="rect">
            <a:avLst/>
          </a:prstGeom>
        </p:spPr>
        <p:txBody>
          <a:bodyPr>
            <a:spAutoFit/>
          </a:bodyPr>
          <a:lstStyle/>
          <a:p>
            <a:r>
              <a:rPr lang="en-US" sz="2400" b="1" u="sng" dirty="0"/>
              <a:t>Comparison</a:t>
            </a:r>
            <a:r>
              <a:rPr lang="en-US" sz="2400" dirty="0"/>
              <a:t> microscopes are especially important tools to the forensic investigation of hair.</a:t>
            </a:r>
          </a:p>
        </p:txBody>
      </p:sp>
      <p:pic>
        <p:nvPicPr>
          <p:cNvPr id="18434" name="Picture 2" descr="http://image.made-in-china.com/2f0j00GBYTahEKuNqQ/Fluorescence-Microscope-MF30-.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514" t="5133" r="2672" b="5806"/>
          <a:stretch/>
        </p:blipFill>
        <p:spPr bwMode="auto">
          <a:xfrm>
            <a:off x="2187759" y="3581400"/>
            <a:ext cx="3212795" cy="311650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638800" y="4953000"/>
            <a:ext cx="3276600" cy="1631216"/>
          </a:xfrm>
          <a:prstGeom prst="rect">
            <a:avLst/>
          </a:prstGeom>
        </p:spPr>
        <p:txBody>
          <a:bodyPr wrap="square">
            <a:spAutoFit/>
          </a:bodyPr>
          <a:lstStyle/>
          <a:p>
            <a:r>
              <a:rPr lang="en-US" sz="2000" dirty="0"/>
              <a:t>A </a:t>
            </a:r>
            <a:r>
              <a:rPr lang="en-US" sz="2000" b="1" u="sng" dirty="0"/>
              <a:t>fluorescence</a:t>
            </a:r>
            <a:r>
              <a:rPr lang="en-US" sz="2000" dirty="0"/>
              <a:t> microscope is equipped with filters to detect fluoresced light, indicating the presence of a dye or other treatment.</a:t>
            </a:r>
          </a:p>
        </p:txBody>
      </p:sp>
      <p:sp>
        <p:nvSpPr>
          <p:cNvPr id="8" name="Right Arrow 7"/>
          <p:cNvSpPr/>
          <p:nvPr/>
        </p:nvSpPr>
        <p:spPr>
          <a:xfrm>
            <a:off x="6019800" y="2286000"/>
            <a:ext cx="914400" cy="3048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800000">
            <a:off x="4602865" y="5052349"/>
            <a:ext cx="990600" cy="304800"/>
          </a:xfrm>
          <a:prstGeom prst="rightArrow">
            <a:avLst/>
          </a:prstGeom>
          <a:solidFill>
            <a:srgbClr val="F4430C"/>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188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297084"/>
            <a:ext cx="4572000" cy="1569660"/>
          </a:xfrm>
          <a:prstGeom prst="rect">
            <a:avLst/>
          </a:prstGeom>
        </p:spPr>
        <p:txBody>
          <a:bodyPr>
            <a:spAutoFit/>
          </a:bodyPr>
          <a:lstStyle/>
          <a:p>
            <a:r>
              <a:rPr lang="en-US" sz="2400" b="1" u="sng" dirty="0"/>
              <a:t>Electron</a:t>
            </a:r>
            <a:r>
              <a:rPr lang="en-US" sz="2400" dirty="0"/>
              <a:t> microscopes provide incredible detail of the surface or interior of the sample, magnifying the object 50,000 times or more.</a:t>
            </a:r>
          </a:p>
        </p:txBody>
      </p:sp>
      <p:pic>
        <p:nvPicPr>
          <p:cNvPr id="19460" name="Picture 4" descr="http://naturalnigerian.com/wp-content/uploads/2012/08/hair-electron-microscope.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204992"/>
            <a:ext cx="2551856" cy="1669468"/>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http://www.photosfan.com/images/scanning-electron-microscope-images-hair1.jpg"/>
          <p:cNvPicPr>
            <a:picLocks noChangeAspect="1" noChangeArrowheads="1"/>
          </p:cNvPicPr>
          <p:nvPr/>
        </p:nvPicPr>
        <p:blipFill rotWithShape="1">
          <a:blip r:embed="rId4">
            <a:extLst>
              <a:ext uri="{28A0092B-C50C-407E-A947-70E740481C1C}">
                <a14:useLocalDpi xmlns:a14="http://schemas.microsoft.com/office/drawing/2010/main" val="0"/>
              </a:ext>
            </a:extLst>
          </a:blip>
          <a:srcRect t="4025" b="4965"/>
          <a:stretch/>
        </p:blipFill>
        <p:spPr bwMode="auto">
          <a:xfrm>
            <a:off x="6418157" y="2164466"/>
            <a:ext cx="2521960" cy="1797934"/>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1.bp.blogspot.com/-oBYNm7FXZnU/TaWm1AtDioI/AAAAAAAAAAg/TNysA4hLC68/s1600/-scanning-electron-microscope.jpg"/>
          <p:cNvPicPr>
            <a:picLocks noChangeAspect="1" noChangeArrowheads="1"/>
          </p:cNvPicPr>
          <p:nvPr/>
        </p:nvPicPr>
        <p:blipFill rotWithShape="1">
          <a:blip r:embed="rId5">
            <a:clrChange>
              <a:clrFrom>
                <a:srgbClr val="FEFFF9"/>
              </a:clrFrom>
              <a:clrTo>
                <a:srgbClr val="FEFFF9">
                  <a:alpha val="0"/>
                </a:srgbClr>
              </a:clrTo>
            </a:clrChange>
            <a:extLst>
              <a:ext uri="{28A0092B-C50C-407E-A947-70E740481C1C}">
                <a14:useLocalDpi xmlns:a14="http://schemas.microsoft.com/office/drawing/2010/main" val="0"/>
              </a:ext>
            </a:extLst>
          </a:blip>
          <a:srcRect l="3170" t="3558" r="7117" b="2984"/>
          <a:stretch/>
        </p:blipFill>
        <p:spPr bwMode="auto">
          <a:xfrm>
            <a:off x="2209800" y="1874459"/>
            <a:ext cx="5032507" cy="4749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9768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7509076" cy="990600"/>
          </a:xfrm>
        </p:spPr>
        <p:txBody>
          <a:bodyPr>
            <a:normAutofit/>
          </a:bodyPr>
          <a:lstStyle/>
          <a:p>
            <a:r>
              <a:rPr lang="en-US" sz="3200" u="sng" dirty="0">
                <a:effectLst>
                  <a:outerShdw blurRad="38100" dist="38100" dir="2700000" algn="tl">
                    <a:srgbClr val="000000">
                      <a:alpha val="43137"/>
                    </a:srgbClr>
                  </a:outerShdw>
                </a:effectLst>
              </a:rPr>
              <a:t>Testing for Substances in the Hair Shaft</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2419" r="10988" b="5328"/>
          <a:stretch/>
        </p:blipFill>
        <p:spPr>
          <a:xfrm>
            <a:off x="5236536" y="1905000"/>
            <a:ext cx="3910358" cy="4833395"/>
          </a:xfrm>
          <a:prstGeom prst="rect">
            <a:avLst/>
          </a:prstGeom>
        </p:spPr>
      </p:pic>
      <p:sp>
        <p:nvSpPr>
          <p:cNvPr id="4" name="Rectangle 3"/>
          <p:cNvSpPr/>
          <p:nvPr/>
        </p:nvSpPr>
        <p:spPr>
          <a:xfrm>
            <a:off x="1828800" y="990599"/>
            <a:ext cx="7162800" cy="1133387"/>
          </a:xfrm>
          <a:prstGeom prst="rect">
            <a:avLst/>
          </a:prstGeom>
        </p:spPr>
        <p:txBody>
          <a:bodyPr wrap="square">
            <a:spAutoFit/>
          </a:bodyPr>
          <a:lstStyle/>
          <a:p>
            <a:pPr>
              <a:lnSpc>
                <a:spcPct val="115000"/>
              </a:lnSpc>
            </a:pPr>
            <a:r>
              <a:rPr lang="en-US" sz="2000" dirty="0">
                <a:ea typeface="Calibri"/>
                <a:cs typeface="Times New Roman"/>
              </a:rPr>
              <a:t>Because hair grows out of the </a:t>
            </a:r>
            <a:r>
              <a:rPr lang="en-US" sz="2000" b="1" u="sng" dirty="0">
                <a:solidFill>
                  <a:srgbClr val="FF0000"/>
                </a:solidFill>
                <a:ea typeface="Calibri"/>
                <a:cs typeface="Times New Roman"/>
              </a:rPr>
              <a:t>skin</a:t>
            </a:r>
            <a:r>
              <a:rPr lang="en-US" sz="2000" dirty="0">
                <a:ea typeface="Calibri"/>
                <a:cs typeface="Times New Roman"/>
              </a:rPr>
              <a:t>, chemicals that the skin </a:t>
            </a:r>
            <a:r>
              <a:rPr lang="en-US" sz="2000" b="1" u="sng" dirty="0">
                <a:solidFill>
                  <a:srgbClr val="FF0000"/>
                </a:solidFill>
                <a:ea typeface="Calibri"/>
                <a:cs typeface="Times New Roman"/>
              </a:rPr>
              <a:t>absorbs</a:t>
            </a:r>
            <a:r>
              <a:rPr lang="en-US" sz="2000" dirty="0">
                <a:ea typeface="Calibri"/>
                <a:cs typeface="Times New Roman"/>
              </a:rPr>
              <a:t> and some toxins and drugs which an individual </a:t>
            </a:r>
            <a:r>
              <a:rPr lang="en-US" sz="2000" b="1" u="sng" dirty="0">
                <a:solidFill>
                  <a:srgbClr val="FF0000"/>
                </a:solidFill>
                <a:ea typeface="Calibri"/>
                <a:cs typeface="Times New Roman"/>
              </a:rPr>
              <a:t>ingests</a:t>
            </a:r>
            <a:r>
              <a:rPr lang="en-US" sz="2000" dirty="0">
                <a:ea typeface="Calibri"/>
                <a:cs typeface="Times New Roman"/>
              </a:rPr>
              <a:t> can leave </a:t>
            </a:r>
            <a:r>
              <a:rPr lang="en-US" sz="2000" b="1" u="sng" dirty="0">
                <a:solidFill>
                  <a:srgbClr val="FF0000"/>
                </a:solidFill>
                <a:ea typeface="Calibri"/>
                <a:cs typeface="Times New Roman"/>
              </a:rPr>
              <a:t>traces</a:t>
            </a:r>
            <a:r>
              <a:rPr lang="en-US" sz="2000" dirty="0">
                <a:ea typeface="Calibri"/>
                <a:cs typeface="Times New Roman"/>
              </a:rPr>
              <a:t> in the hair.</a:t>
            </a:r>
          </a:p>
        </p:txBody>
      </p:sp>
      <p:sp>
        <p:nvSpPr>
          <p:cNvPr id="5" name="Rectangle 4"/>
          <p:cNvSpPr/>
          <p:nvPr/>
        </p:nvSpPr>
        <p:spPr>
          <a:xfrm>
            <a:off x="2300468" y="2552634"/>
            <a:ext cx="2895600" cy="4185761"/>
          </a:xfrm>
          <a:prstGeom prst="rect">
            <a:avLst/>
          </a:prstGeom>
        </p:spPr>
        <p:txBody>
          <a:bodyPr wrap="square">
            <a:spAutoFit/>
          </a:bodyPr>
          <a:lstStyle/>
          <a:p>
            <a:r>
              <a:rPr lang="en-US" sz="1900" dirty="0"/>
              <a:t>In order to test hair, it must first be </a:t>
            </a:r>
            <a:r>
              <a:rPr lang="en-US" sz="1900" b="1" u="sng" dirty="0"/>
              <a:t>dissolved</a:t>
            </a:r>
            <a:r>
              <a:rPr lang="en-US" sz="1900" dirty="0"/>
              <a:t> in an organic solvent that breaks down the </a:t>
            </a:r>
            <a:r>
              <a:rPr lang="en-US" sz="1900" b="1" u="sng" dirty="0"/>
              <a:t>keratin</a:t>
            </a:r>
            <a:r>
              <a:rPr lang="en-US" sz="1900" dirty="0"/>
              <a:t> and releases any substances that have been incorporated into the hair. </a:t>
            </a:r>
            <a:endParaRPr lang="en-US" sz="1900" dirty="0" smtClean="0"/>
          </a:p>
          <a:p>
            <a:endParaRPr lang="en-US" sz="1900" dirty="0" smtClean="0"/>
          </a:p>
          <a:p>
            <a:r>
              <a:rPr lang="en-US" sz="1900" dirty="0" smtClean="0"/>
              <a:t>A </a:t>
            </a:r>
            <a:r>
              <a:rPr lang="en-US" sz="1900" dirty="0"/>
              <a:t>forensic chemist can then perform chemical tests for the presence of various substances to provide evidence of </a:t>
            </a:r>
            <a:r>
              <a:rPr lang="en-US" sz="1900" b="1" u="sng" dirty="0"/>
              <a:t>poisoning</a:t>
            </a:r>
            <a:r>
              <a:rPr lang="en-US" sz="1900" dirty="0"/>
              <a:t> or drug use.</a:t>
            </a:r>
          </a:p>
        </p:txBody>
      </p:sp>
    </p:spTree>
    <p:extLst>
      <p:ext uri="{BB962C8B-B14F-4D97-AF65-F5344CB8AC3E}">
        <p14:creationId xmlns:p14="http://schemas.microsoft.com/office/powerpoint/2010/main" val="6658407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7543800" cy="1143000"/>
          </a:xfrm>
        </p:spPr>
        <p:txBody>
          <a:bodyPr>
            <a:normAutofit/>
          </a:bodyPr>
          <a:lstStyle/>
          <a:p>
            <a:r>
              <a:rPr lang="en-US" sz="4000" b="1" dirty="0">
                <a:effectLst>
                  <a:outerShdw blurRad="38100" dist="38100" dir="2700000" algn="tl">
                    <a:srgbClr val="000000">
                      <a:alpha val="43137"/>
                    </a:srgbClr>
                  </a:outerShdw>
                </a:effectLst>
              </a:rPr>
              <a:t>Neutron</a:t>
            </a:r>
            <a:r>
              <a:rPr lang="en-US" sz="4000" dirty="0">
                <a:effectLst>
                  <a:outerShdw blurRad="38100" dist="38100" dir="2700000" algn="tl">
                    <a:srgbClr val="000000">
                      <a:alpha val="43137"/>
                    </a:srgbClr>
                  </a:outerShdw>
                </a:effectLst>
              </a:rPr>
              <a:t> </a:t>
            </a:r>
            <a:r>
              <a:rPr lang="en-US" sz="4000" dirty="0" smtClean="0">
                <a:effectLst>
                  <a:outerShdw blurRad="38100" dist="38100" dir="2700000" algn="tl">
                    <a:srgbClr val="000000">
                      <a:alpha val="43137"/>
                    </a:srgbClr>
                  </a:outerShdw>
                </a:effectLst>
              </a:rPr>
              <a:t>Activation Analysis </a:t>
            </a:r>
            <a:r>
              <a:rPr lang="en-US" sz="4000" dirty="0">
                <a:effectLst>
                  <a:outerShdw blurRad="38100" dist="38100" dir="2700000" algn="tl">
                    <a:srgbClr val="000000">
                      <a:alpha val="43137"/>
                    </a:srgbClr>
                  </a:outerShdw>
                </a:effectLst>
              </a:rPr>
              <a:t>(NAA)</a:t>
            </a:r>
          </a:p>
        </p:txBody>
      </p:sp>
      <p:pic>
        <p:nvPicPr>
          <p:cNvPr id="20482" name="Picture 2" descr="Scientist conducting neutron activation analy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124200"/>
            <a:ext cx="2343150" cy="3533776"/>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Sample nuclear rea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3391" y="3115912"/>
            <a:ext cx="2687979" cy="3742088"/>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http://ts4.mm.bing.net/th?id=H.4787777262650747&amp;pid=1.7"/>
          <p:cNvPicPr>
            <a:picLocks noChangeAspect="1" noChangeArrowheads="1"/>
          </p:cNvPicPr>
          <p:nvPr/>
        </p:nvPicPr>
        <p:blipFill rotWithShape="1">
          <a:blip r:embed="rId5">
            <a:extLst>
              <a:ext uri="{28A0092B-C50C-407E-A947-70E740481C1C}">
                <a14:useLocalDpi xmlns:a14="http://schemas.microsoft.com/office/drawing/2010/main" val="0"/>
              </a:ext>
            </a:extLst>
          </a:blip>
          <a:srcRect l="10967" r="18070"/>
          <a:stretch/>
        </p:blipFill>
        <p:spPr bwMode="auto">
          <a:xfrm>
            <a:off x="1839410" y="3366304"/>
            <a:ext cx="2027740" cy="18859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52600" y="1066800"/>
            <a:ext cx="7161233" cy="1631216"/>
          </a:xfrm>
          <a:prstGeom prst="rect">
            <a:avLst/>
          </a:prstGeom>
        </p:spPr>
        <p:txBody>
          <a:bodyPr wrap="square">
            <a:spAutoFit/>
          </a:bodyPr>
          <a:lstStyle/>
          <a:p>
            <a:r>
              <a:rPr lang="en-US" sz="2000" dirty="0" smtClean="0"/>
              <a:t>A useful </a:t>
            </a:r>
            <a:r>
              <a:rPr lang="en-US" sz="2000" dirty="0"/>
              <a:t>technique that can identify up to 14 different </a:t>
            </a:r>
            <a:r>
              <a:rPr lang="en-US" sz="2000" b="1" u="sng" dirty="0"/>
              <a:t>elements</a:t>
            </a:r>
            <a:r>
              <a:rPr lang="en-US" sz="2000" dirty="0"/>
              <a:t> in a single two-centimeter-long strand of human hair. </a:t>
            </a:r>
            <a:endParaRPr lang="en-US" sz="2000" dirty="0" smtClean="0"/>
          </a:p>
          <a:p>
            <a:endParaRPr lang="en-US" sz="2000" dirty="0"/>
          </a:p>
          <a:p>
            <a:r>
              <a:rPr lang="en-US" sz="2000" dirty="0" smtClean="0"/>
              <a:t>The </a:t>
            </a:r>
            <a:r>
              <a:rPr lang="en-US" sz="2000" dirty="0"/>
              <a:t>probability of the hairs of two individuals having the same concentration of these different elements is about one in a million.</a:t>
            </a:r>
          </a:p>
        </p:txBody>
      </p:sp>
    </p:spTree>
    <p:extLst>
      <p:ext uri="{BB962C8B-B14F-4D97-AF65-F5344CB8AC3E}">
        <p14:creationId xmlns:p14="http://schemas.microsoft.com/office/powerpoint/2010/main" val="29722693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0"/>
            <a:ext cx="7597815" cy="1143000"/>
          </a:xfrm>
        </p:spPr>
        <p:txBody>
          <a:bodyPr/>
          <a:lstStyle/>
          <a:p>
            <a:r>
              <a:rPr lang="en-US" u="sng" dirty="0">
                <a:effectLst>
                  <a:outerShdw blurRad="38100" dist="38100" dir="2700000" algn="tl">
                    <a:srgbClr val="000000">
                      <a:alpha val="43137"/>
                    </a:srgbClr>
                  </a:outerShdw>
                </a:effectLst>
              </a:rPr>
              <a:t>Testing the Hair Follicle</a:t>
            </a:r>
          </a:p>
        </p:txBody>
      </p:sp>
      <p:sp>
        <p:nvSpPr>
          <p:cNvPr id="3" name="Rectangle 2"/>
          <p:cNvSpPr/>
          <p:nvPr/>
        </p:nvSpPr>
        <p:spPr>
          <a:xfrm>
            <a:off x="1758387" y="990600"/>
            <a:ext cx="7315200" cy="1154162"/>
          </a:xfrm>
          <a:prstGeom prst="rect">
            <a:avLst/>
          </a:prstGeom>
        </p:spPr>
        <p:txBody>
          <a:bodyPr wrap="square">
            <a:spAutoFit/>
          </a:bodyPr>
          <a:lstStyle/>
          <a:p>
            <a:pPr>
              <a:lnSpc>
                <a:spcPct val="115000"/>
              </a:lnSpc>
            </a:pPr>
            <a:r>
              <a:rPr lang="en-US" sz="2000" dirty="0">
                <a:ea typeface="Calibri"/>
                <a:cs typeface="Times New Roman"/>
              </a:rPr>
              <a:t>If hair is forcibly removed from a victim or suspect, the entire hair follicle (called a </a:t>
            </a:r>
            <a:r>
              <a:rPr lang="en-US" sz="2000" b="1" u="sng" dirty="0">
                <a:solidFill>
                  <a:srgbClr val="FF0000"/>
                </a:solidFill>
                <a:ea typeface="Calibri"/>
                <a:cs typeface="Times New Roman"/>
              </a:rPr>
              <a:t>follicular tag</a:t>
            </a:r>
            <a:r>
              <a:rPr lang="en-US" sz="2000" dirty="0">
                <a:ea typeface="Calibri"/>
                <a:cs typeface="Times New Roman"/>
              </a:rPr>
              <a:t>) may be present. If so, </a:t>
            </a:r>
            <a:r>
              <a:rPr lang="en-US" sz="2000" b="1" u="sng" dirty="0">
                <a:solidFill>
                  <a:srgbClr val="FF0000"/>
                </a:solidFill>
                <a:ea typeface="Calibri"/>
                <a:cs typeface="Times New Roman"/>
              </a:rPr>
              <a:t>blood</a:t>
            </a:r>
            <a:r>
              <a:rPr lang="en-US" sz="2000" dirty="0">
                <a:ea typeface="Calibri"/>
                <a:cs typeface="Times New Roman"/>
              </a:rPr>
              <a:t> and </a:t>
            </a:r>
            <a:r>
              <a:rPr lang="en-US" sz="2000" b="1" u="sng" dirty="0">
                <a:solidFill>
                  <a:srgbClr val="FF0000"/>
                </a:solidFill>
                <a:ea typeface="Calibri"/>
                <a:cs typeface="Times New Roman"/>
              </a:rPr>
              <a:t>tissue</a:t>
            </a:r>
            <a:r>
              <a:rPr lang="en-US" sz="2000" dirty="0">
                <a:ea typeface="Calibri"/>
                <a:cs typeface="Times New Roman"/>
              </a:rPr>
              <a:t> attached to the follicle may be analyzed for blood type and </a:t>
            </a:r>
            <a:r>
              <a:rPr lang="en-US" sz="2000" b="1" u="sng" dirty="0">
                <a:solidFill>
                  <a:srgbClr val="FF0000"/>
                </a:solidFill>
                <a:ea typeface="Calibri"/>
                <a:cs typeface="Times New Roman"/>
              </a:rPr>
              <a:t>DNA</a:t>
            </a:r>
            <a:r>
              <a:rPr lang="en-US" sz="2000" dirty="0" smtClean="0">
                <a:ea typeface="Calibri"/>
                <a:cs typeface="Times New Roman"/>
              </a:rPr>
              <a:t>.</a:t>
            </a:r>
            <a:endParaRPr lang="en-US" sz="2000" dirty="0">
              <a:ea typeface="Calibri"/>
              <a:cs typeface="Times New Roman"/>
            </a:endParaRPr>
          </a:p>
        </p:txBody>
      </p:sp>
      <p:pic>
        <p:nvPicPr>
          <p:cNvPr id="5" name="Picture 4" descr="shedhair"/>
          <p:cNvPicPr>
            <a:picLocks noChangeAspect="1" noChangeArrowheads="1"/>
          </p:cNvPicPr>
          <p:nvPr/>
        </p:nvPicPr>
        <p:blipFill rotWithShape="1">
          <a:blip r:embed="rId2">
            <a:extLst>
              <a:ext uri="{28A0092B-C50C-407E-A947-70E740481C1C}">
                <a14:useLocalDpi xmlns:a14="http://schemas.microsoft.com/office/drawing/2010/main" val="0"/>
              </a:ext>
            </a:extLst>
          </a:blip>
          <a:srcRect l="1929" r="7897" b="4713"/>
          <a:stretch/>
        </p:blipFill>
        <p:spPr bwMode="auto">
          <a:xfrm>
            <a:off x="1810473" y="2345390"/>
            <a:ext cx="2164466" cy="166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pulled hair"/>
          <p:cNvPicPr>
            <a:picLocks noChangeAspect="1" noChangeArrowheads="1"/>
          </p:cNvPicPr>
          <p:nvPr/>
        </p:nvPicPr>
        <p:blipFill rotWithShape="1">
          <a:blip r:embed="rId3">
            <a:extLst>
              <a:ext uri="{28A0092B-C50C-407E-A947-70E740481C1C}">
                <a14:useLocalDpi xmlns:a14="http://schemas.microsoft.com/office/drawing/2010/main" val="0"/>
              </a:ext>
            </a:extLst>
          </a:blip>
          <a:srcRect l="1974" t="11450" r="10084" b="3147"/>
          <a:stretch/>
        </p:blipFill>
        <p:spPr bwMode="auto">
          <a:xfrm>
            <a:off x="4359157" y="3469029"/>
            <a:ext cx="2102086" cy="166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ulled2"/>
          <p:cNvPicPr>
            <a:picLocks noChangeAspect="1" noChangeArrowheads="1"/>
          </p:cNvPicPr>
          <p:nvPr/>
        </p:nvPicPr>
        <p:blipFill rotWithShape="1">
          <a:blip r:embed="rId4">
            <a:extLst>
              <a:ext uri="{28A0092B-C50C-407E-A947-70E740481C1C}">
                <a14:useLocalDpi xmlns:a14="http://schemas.microsoft.com/office/drawing/2010/main" val="0"/>
              </a:ext>
            </a:extLst>
          </a:blip>
          <a:srcRect b="4655"/>
          <a:stretch/>
        </p:blipFill>
        <p:spPr bwMode="auto">
          <a:xfrm>
            <a:off x="6858000" y="2320312"/>
            <a:ext cx="1908144" cy="166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676400" y="4114800"/>
            <a:ext cx="2298539" cy="1323439"/>
          </a:xfrm>
          <a:prstGeom prst="rect">
            <a:avLst/>
          </a:prstGeom>
        </p:spPr>
        <p:txBody>
          <a:bodyPr wrap="square">
            <a:spAutoFit/>
          </a:bodyPr>
          <a:lstStyle/>
          <a:p>
            <a:r>
              <a:rPr lang="en-US" sz="1600" dirty="0" smtClean="0">
                <a:effectLst/>
              </a:rPr>
              <a:t>Naturally shed hairs, such as a head hair dislodged through combing, display undamaged, club-shaped roots.</a:t>
            </a:r>
            <a:endParaRPr lang="en-US" sz="1600" dirty="0"/>
          </a:p>
        </p:txBody>
      </p:sp>
      <p:sp>
        <p:nvSpPr>
          <p:cNvPr id="8" name="Rectangle 7"/>
          <p:cNvSpPr/>
          <p:nvPr/>
        </p:nvSpPr>
        <p:spPr>
          <a:xfrm>
            <a:off x="4359156" y="5257799"/>
            <a:ext cx="2270243" cy="1077218"/>
          </a:xfrm>
          <a:prstGeom prst="rect">
            <a:avLst/>
          </a:prstGeom>
        </p:spPr>
        <p:txBody>
          <a:bodyPr wrap="square">
            <a:spAutoFit/>
          </a:bodyPr>
          <a:lstStyle/>
          <a:p>
            <a:r>
              <a:rPr lang="en-US" sz="1600" dirty="0" smtClean="0">
                <a:effectLst/>
              </a:rPr>
              <a:t>A hair forcibly removed from the scalp will exhibit stretching and damage to the root area.</a:t>
            </a:r>
            <a:endParaRPr lang="en-US" sz="1600" dirty="0"/>
          </a:p>
        </p:txBody>
      </p:sp>
      <p:sp>
        <p:nvSpPr>
          <p:cNvPr id="9" name="Rectangle 8"/>
          <p:cNvSpPr/>
          <p:nvPr/>
        </p:nvSpPr>
        <p:spPr>
          <a:xfrm>
            <a:off x="6858000" y="4145582"/>
            <a:ext cx="1908144" cy="923330"/>
          </a:xfrm>
          <a:prstGeom prst="rect">
            <a:avLst/>
          </a:prstGeom>
        </p:spPr>
        <p:txBody>
          <a:bodyPr wrap="square">
            <a:spAutoFit/>
          </a:bodyPr>
          <a:lstStyle/>
          <a:p>
            <a:r>
              <a:rPr lang="en-US" b="1" dirty="0" smtClean="0">
                <a:effectLst/>
              </a:rPr>
              <a:t>Forcibly removed hairs may have tissue attached.</a:t>
            </a:r>
            <a:endParaRPr lang="en-US" dirty="0"/>
          </a:p>
        </p:txBody>
      </p:sp>
      <p:pic>
        <p:nvPicPr>
          <p:cNvPr id="11" name="Picture 5" descr="anagen hair root"/>
          <p:cNvPicPr>
            <a:picLocks noChangeAspect="1" noChangeArrowheads="1"/>
          </p:cNvPicPr>
          <p:nvPr/>
        </p:nvPicPr>
        <p:blipFill rotWithShape="1">
          <a:blip r:embed="rId5">
            <a:extLst>
              <a:ext uri="{28A0092B-C50C-407E-A947-70E740481C1C}">
                <a14:useLocalDpi xmlns:a14="http://schemas.microsoft.com/office/drawing/2010/main" val="0"/>
              </a:ext>
            </a:extLst>
          </a:blip>
          <a:srcRect l="3619" t="4542" r="3051" b="4034"/>
          <a:stretch/>
        </p:blipFill>
        <p:spPr bwMode="auto">
          <a:xfrm>
            <a:off x="6858127" y="5168578"/>
            <a:ext cx="2253078" cy="1480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4239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4497" y="24563"/>
            <a:ext cx="6400800" cy="1955180"/>
          </a:xfrm>
        </p:spPr>
        <p:txBody>
          <a:bodyPr>
            <a:normAutofit/>
          </a:bodyPr>
          <a:lstStyle/>
          <a:p>
            <a:r>
              <a:rPr lang="en-US" sz="3200" dirty="0"/>
              <a:t>The average human has approximately 250,000 </a:t>
            </a:r>
            <a:r>
              <a:rPr lang="en-US" sz="3200" dirty="0" smtClean="0"/>
              <a:t>hairs </a:t>
            </a:r>
            <a:br>
              <a:rPr lang="en-US" sz="3200" dirty="0" smtClean="0"/>
            </a:br>
            <a:r>
              <a:rPr lang="en-US" sz="3200" dirty="0" smtClean="0"/>
              <a:t>that</a:t>
            </a:r>
            <a:r>
              <a:rPr lang="en-US" sz="3200" dirty="0"/>
              <a:t> </a:t>
            </a:r>
            <a:r>
              <a:rPr lang="en-US" sz="3200" dirty="0" smtClean="0"/>
              <a:t>get replaced  in </a:t>
            </a:r>
            <a:r>
              <a:rPr lang="en-US" sz="3200" dirty="0"/>
              <a:t>a </a:t>
            </a:r>
            <a:r>
              <a:rPr lang="en-US" sz="3200" b="1" u="sng" dirty="0"/>
              <a:t>3 year</a:t>
            </a:r>
            <a:r>
              <a:rPr lang="en-US" sz="3200" dirty="0"/>
              <a:t> cycle.</a:t>
            </a:r>
          </a:p>
        </p:txBody>
      </p:sp>
      <p:sp>
        <p:nvSpPr>
          <p:cNvPr id="4" name="Rectangle 3"/>
          <p:cNvSpPr/>
          <p:nvPr/>
        </p:nvSpPr>
        <p:spPr>
          <a:xfrm>
            <a:off x="1066800" y="2066693"/>
            <a:ext cx="7467600" cy="941796"/>
          </a:xfrm>
          <a:prstGeom prst="rect">
            <a:avLst/>
          </a:prstGeom>
        </p:spPr>
        <p:txBody>
          <a:bodyPr wrap="square">
            <a:spAutoFit/>
          </a:bodyPr>
          <a:lstStyle/>
          <a:p>
            <a:pPr marL="1143000" marR="0" lvl="2" indent="-228600">
              <a:lnSpc>
                <a:spcPct val="115000"/>
              </a:lnSpc>
              <a:spcBef>
                <a:spcPts val="0"/>
              </a:spcBef>
              <a:spcAft>
                <a:spcPts val="0"/>
              </a:spcAft>
              <a:buFont typeface="+mj-lt"/>
              <a:buAutoNum type="romanLcPeriod"/>
            </a:pPr>
            <a:r>
              <a:rPr lang="en-US" sz="2400" dirty="0" smtClean="0">
                <a:ea typeface="Calibri"/>
                <a:cs typeface="Times New Roman"/>
              </a:rPr>
              <a:t>    About </a:t>
            </a:r>
            <a:r>
              <a:rPr lang="en-US" sz="2400" b="1" u="sng" dirty="0">
                <a:solidFill>
                  <a:srgbClr val="FF0000"/>
                </a:solidFill>
                <a:ea typeface="Calibri"/>
                <a:cs typeface="Times New Roman"/>
              </a:rPr>
              <a:t>250</a:t>
            </a:r>
            <a:r>
              <a:rPr lang="en-US" sz="2400" dirty="0">
                <a:ea typeface="Calibri"/>
                <a:cs typeface="Times New Roman"/>
              </a:rPr>
              <a:t> hairs are shed daily; about </a:t>
            </a:r>
            <a:r>
              <a:rPr lang="en-US" sz="2400" b="1" u="sng" dirty="0">
                <a:solidFill>
                  <a:srgbClr val="FF0000"/>
                </a:solidFill>
                <a:ea typeface="Calibri"/>
                <a:cs typeface="Times New Roman"/>
              </a:rPr>
              <a:t>100</a:t>
            </a:r>
            <a:r>
              <a:rPr lang="en-US" sz="2400" dirty="0">
                <a:ea typeface="Calibri"/>
                <a:cs typeface="Times New Roman"/>
              </a:rPr>
              <a:t> </a:t>
            </a:r>
            <a:endParaRPr lang="en-US" sz="2400" dirty="0" smtClean="0">
              <a:ea typeface="Calibri"/>
              <a:cs typeface="Times New Roman"/>
            </a:endParaRPr>
          </a:p>
          <a:p>
            <a:pPr marR="0" lvl="2">
              <a:lnSpc>
                <a:spcPct val="115000"/>
              </a:lnSpc>
              <a:spcBef>
                <a:spcPts val="0"/>
              </a:spcBef>
              <a:spcAft>
                <a:spcPts val="0"/>
              </a:spcAft>
            </a:pPr>
            <a:r>
              <a:rPr lang="en-US" sz="2400" dirty="0">
                <a:ea typeface="Calibri"/>
                <a:cs typeface="Times New Roman"/>
              </a:rPr>
              <a:t> </a:t>
            </a:r>
            <a:r>
              <a:rPr lang="en-US" sz="2400" dirty="0" smtClean="0">
                <a:ea typeface="Calibri"/>
                <a:cs typeface="Times New Roman"/>
              </a:rPr>
              <a:t>      being </a:t>
            </a:r>
            <a:r>
              <a:rPr lang="en-US" sz="2400" dirty="0">
                <a:ea typeface="Calibri"/>
                <a:cs typeface="Times New Roman"/>
              </a:rPr>
              <a:t>from the </a:t>
            </a:r>
            <a:r>
              <a:rPr lang="en-US" sz="2400" dirty="0" smtClean="0">
                <a:ea typeface="Calibri"/>
                <a:cs typeface="Times New Roman"/>
              </a:rPr>
              <a:t>head.</a:t>
            </a:r>
          </a:p>
        </p:txBody>
      </p:sp>
      <p:pic>
        <p:nvPicPr>
          <p:cNvPr id="2050" name="Picture 2" descr="https://encrypted-tbn3.gstatic.com/images?q=tbn:ANd9GcSQZMj-aOo_VwtB8V7cQDtF25fJZv3sIvlBg8MuxcaPe6dgvwbzNA"/>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17655" y="2923478"/>
            <a:ext cx="3886200" cy="3886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66800" y="3101337"/>
            <a:ext cx="4343400" cy="1791260"/>
          </a:xfrm>
          <a:prstGeom prst="rect">
            <a:avLst/>
          </a:prstGeom>
        </p:spPr>
        <p:txBody>
          <a:bodyPr wrap="square">
            <a:spAutoFit/>
          </a:bodyPr>
          <a:lstStyle/>
          <a:p>
            <a:pPr marL="1428750" marR="0" lvl="2" indent="-514350">
              <a:lnSpc>
                <a:spcPct val="115000"/>
              </a:lnSpc>
              <a:spcBef>
                <a:spcPts val="0"/>
              </a:spcBef>
              <a:spcAft>
                <a:spcPts val="0"/>
              </a:spcAft>
              <a:buFont typeface="+mj-lt"/>
              <a:buAutoNum type="romanLcPeriod" startAt="2"/>
            </a:pPr>
            <a:r>
              <a:rPr lang="en-US" sz="2400" dirty="0" smtClean="0">
                <a:ea typeface="Calibri"/>
                <a:cs typeface="Times New Roman"/>
              </a:rPr>
              <a:t> </a:t>
            </a:r>
            <a:r>
              <a:rPr lang="en-US" sz="2400" b="1" u="sng" dirty="0" smtClean="0">
                <a:solidFill>
                  <a:srgbClr val="FF0000"/>
                </a:solidFill>
                <a:ea typeface="Calibri"/>
                <a:cs typeface="Times New Roman"/>
              </a:rPr>
              <a:t>Blondes</a:t>
            </a:r>
            <a:r>
              <a:rPr lang="en-US" sz="2400" dirty="0" smtClean="0">
                <a:ea typeface="Calibri"/>
                <a:cs typeface="Times New Roman"/>
              </a:rPr>
              <a:t> tend to have more head hairs than brunettes. </a:t>
            </a:r>
            <a:r>
              <a:rPr lang="en-US" sz="2400" b="1" u="sng" dirty="0" smtClean="0">
                <a:solidFill>
                  <a:srgbClr val="FF0000"/>
                </a:solidFill>
                <a:ea typeface="Calibri"/>
                <a:cs typeface="Times New Roman"/>
              </a:rPr>
              <a:t>Red heads</a:t>
            </a:r>
            <a:r>
              <a:rPr lang="en-US" sz="2400" dirty="0" smtClean="0">
                <a:ea typeface="Calibri"/>
                <a:cs typeface="Times New Roman"/>
              </a:rPr>
              <a:t> have the least.</a:t>
            </a:r>
            <a:endParaRPr lang="en-US" sz="2400" dirty="0"/>
          </a:p>
        </p:txBody>
      </p:sp>
      <p:pic>
        <p:nvPicPr>
          <p:cNvPr id="2052" name="Picture 4" descr="http://longhairsecrets.com/wp-content/uploads/natural-hair-loss-remedies.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260755" y="24563"/>
            <a:ext cx="1885150" cy="188043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encrypted-tbn2.gstatic.com/images?q=tbn:ANd9GcQtQw71wyOD9JEPmlKt9lauwkshVHsZacAxLchuv85VGfSOwTQF"/>
          <p:cNvPicPr>
            <a:picLocks noChangeAspect="1" noChangeArrowheads="1"/>
          </p:cNvPicPr>
          <p:nvPr/>
        </p:nvPicPr>
        <p:blipFill rotWithShape="1">
          <a:blip r:embed="rId4">
            <a:extLst>
              <a:ext uri="{28A0092B-C50C-407E-A947-70E740481C1C}">
                <a14:useLocalDpi xmlns:a14="http://schemas.microsoft.com/office/drawing/2010/main" val="0"/>
              </a:ext>
            </a:extLst>
          </a:blip>
          <a:srcRect l="1730" t="2364" r="3935" b="5908"/>
          <a:stretch/>
        </p:blipFill>
        <p:spPr bwMode="auto">
          <a:xfrm>
            <a:off x="2819400" y="4939619"/>
            <a:ext cx="2285999" cy="1666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917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62800" y="654963"/>
            <a:ext cx="1871938" cy="3446067"/>
          </a:xfrm>
          <a:prstGeom prst="rect">
            <a:avLst/>
          </a:prstGeom>
        </p:spPr>
      </p:pic>
      <p:sp>
        <p:nvSpPr>
          <p:cNvPr id="2" name="Title 1"/>
          <p:cNvSpPr>
            <a:spLocks noGrp="1"/>
          </p:cNvSpPr>
          <p:nvPr>
            <p:ph type="title"/>
          </p:nvPr>
        </p:nvSpPr>
        <p:spPr>
          <a:xfrm>
            <a:off x="914400" y="0"/>
            <a:ext cx="8229600" cy="1143000"/>
          </a:xfrm>
        </p:spPr>
        <p:txBody>
          <a:bodyPr/>
          <a:lstStyle/>
          <a:p>
            <a:r>
              <a:rPr lang="en-US" u="sng" dirty="0" smtClean="0">
                <a:effectLst>
                  <a:outerShdw blurRad="38100" dist="38100" dir="2700000" algn="tl">
                    <a:srgbClr val="000000">
                      <a:alpha val="43137"/>
                    </a:srgbClr>
                  </a:outerShdw>
                </a:effectLst>
              </a:rPr>
              <a:t>Hair at a Crime Scene</a:t>
            </a:r>
            <a:endParaRPr lang="en-US" u="sng" dirty="0">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2168177" y="1078092"/>
            <a:ext cx="553286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n-US" sz="2400" b="0" i="0" u="none" strike="noStrike" cap="none" normalizeH="0" baseline="0" dirty="0" smtClean="0">
                <a:ln>
                  <a:noFill/>
                </a:ln>
                <a:solidFill>
                  <a:schemeClr val="tx1"/>
                </a:solidFill>
                <a:effectLst/>
                <a:ea typeface="Calibri" pitchFamily="34" charset="0"/>
                <a:cs typeface="Times New Roman" pitchFamily="18" charset="0"/>
              </a:rPr>
              <a:t>Hair is considered </a:t>
            </a:r>
            <a:r>
              <a:rPr kumimoji="0" lang="en-US" sz="2400" b="1" i="0" u="sng" strike="noStrike" cap="none" normalizeH="0" baseline="0" dirty="0" smtClean="0">
                <a:ln>
                  <a:noFill/>
                </a:ln>
                <a:solidFill>
                  <a:srgbClr val="FF0000"/>
                </a:solidFill>
                <a:effectLst/>
                <a:ea typeface="Calibri" pitchFamily="34" charset="0"/>
                <a:cs typeface="Times New Roman" pitchFamily="18" charset="0"/>
              </a:rPr>
              <a:t>class</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evidence. Alone (without follicle cells attached), it cannot be used to identify a specific individual.</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2213516" y="3733800"/>
            <a:ext cx="4542265" cy="3046988"/>
          </a:xfrm>
          <a:prstGeom prst="rect">
            <a:avLst/>
          </a:prstGeom>
        </p:spPr>
        <p:txBody>
          <a:bodyPr wrap="square">
            <a:spAutoFit/>
          </a:bodyPr>
          <a:lstStyle/>
          <a:p>
            <a:pPr eaLnBrk="0" fontAlgn="base" hangingPunct="0">
              <a:spcBef>
                <a:spcPct val="0"/>
              </a:spcBef>
              <a:spcAft>
                <a:spcPct val="0"/>
              </a:spcAft>
            </a:pPr>
            <a:r>
              <a:rPr kumimoji="0" lang="en-US" sz="2400" b="0" i="0" u="none" strike="noStrike" cap="none" normalizeH="0" baseline="0" dirty="0" smtClean="0">
                <a:ln>
                  <a:noFill/>
                </a:ln>
                <a:solidFill>
                  <a:schemeClr val="tx1"/>
                </a:solidFill>
                <a:effectLst/>
                <a:ea typeface="Calibri" pitchFamily="34" charset="0"/>
                <a:cs typeface="Times New Roman" pitchFamily="18" charset="0"/>
              </a:rPr>
              <a:t>Hair can easily be left behind at a crime scene. It can also adhere to clothes, carpets, and many other surfaces and be transferred to other locations. This is called </a:t>
            </a:r>
            <a:r>
              <a:rPr kumimoji="0" lang="en-US" sz="2400" b="1" i="0" u="sng" strike="noStrike" cap="none" normalizeH="0" baseline="0" dirty="0" smtClean="0">
                <a:ln>
                  <a:noFill/>
                </a:ln>
                <a:solidFill>
                  <a:srgbClr val="FF0000"/>
                </a:solidFill>
                <a:effectLst/>
                <a:ea typeface="Calibri" pitchFamily="34" charset="0"/>
                <a:cs typeface="Times New Roman" pitchFamily="18" charset="0"/>
              </a:rPr>
              <a:t>secondary transfer</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Secondary transfer is particularly common with </a:t>
            </a:r>
            <a:r>
              <a:rPr kumimoji="0" lang="en-US" sz="2400" b="1" i="0" u="sng" strike="noStrike" cap="none" normalizeH="0" baseline="0" dirty="0" smtClean="0">
                <a:ln>
                  <a:noFill/>
                </a:ln>
                <a:solidFill>
                  <a:srgbClr val="FF0000"/>
                </a:solidFill>
                <a:effectLst/>
                <a:ea typeface="Calibri" pitchFamily="34" charset="0"/>
                <a:cs typeface="Times New Roman" pitchFamily="18" charset="0"/>
              </a:rPr>
              <a:t>animal</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hair. </a:t>
            </a:r>
          </a:p>
        </p:txBody>
      </p:sp>
      <p:pic>
        <p:nvPicPr>
          <p:cNvPr id="7" name="Picture 6"/>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842" b="7007"/>
          <a:stretch/>
        </p:blipFill>
        <p:spPr>
          <a:xfrm>
            <a:off x="6258084" y="4342894"/>
            <a:ext cx="2885916" cy="2515106"/>
          </a:xfrm>
          <a:prstGeom prst="rect">
            <a:avLst/>
          </a:prstGeom>
        </p:spPr>
      </p:pic>
      <p:pic>
        <p:nvPicPr>
          <p:cNvPr id="4101" name="Picture 5" descr="http://www.washingtonpost.com/wp-srv/special/local/forensic-analysis-methods/images/hairfiber.jpg"/>
          <p:cNvPicPr>
            <a:picLocks noChangeAspect="1" noChangeArrowheads="1"/>
          </p:cNvPicPr>
          <p:nvPr/>
        </p:nvPicPr>
        <p:blipFill rotWithShape="1">
          <a:blip r:embed="rId4">
            <a:extLst>
              <a:ext uri="{28A0092B-C50C-407E-A947-70E740481C1C}">
                <a14:useLocalDpi xmlns:a14="http://schemas.microsoft.com/office/drawing/2010/main" val="0"/>
              </a:ext>
            </a:extLst>
          </a:blip>
          <a:srcRect b="44834"/>
          <a:stretch/>
        </p:blipFill>
        <p:spPr bwMode="auto">
          <a:xfrm>
            <a:off x="3897351" y="2377997"/>
            <a:ext cx="1981200" cy="1341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338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307" y="76200"/>
            <a:ext cx="7803995" cy="1143000"/>
          </a:xfrm>
        </p:spPr>
        <p:txBody>
          <a:bodyPr>
            <a:normAutofit fontScale="90000"/>
          </a:bodyPr>
          <a:lstStyle/>
          <a:p>
            <a:r>
              <a:rPr lang="en-US" dirty="0"/>
              <a:t>Hair analysis may be helpful to determine the following:</a:t>
            </a:r>
          </a:p>
        </p:txBody>
      </p:sp>
      <p:sp>
        <p:nvSpPr>
          <p:cNvPr id="3" name="Rectangle 2"/>
          <p:cNvSpPr/>
          <p:nvPr/>
        </p:nvSpPr>
        <p:spPr>
          <a:xfrm>
            <a:off x="2286000" y="1364199"/>
            <a:ext cx="6019800" cy="3985706"/>
          </a:xfrm>
          <a:prstGeom prst="rect">
            <a:avLst/>
          </a:prstGeom>
        </p:spPr>
        <p:txBody>
          <a:bodyPr wrap="square">
            <a:spAutoFit/>
          </a:bodyPr>
          <a:lstStyle/>
          <a:p>
            <a:pPr marL="228600" indent="-228600">
              <a:lnSpc>
                <a:spcPct val="115000"/>
              </a:lnSpc>
              <a:buFont typeface="+mj-lt"/>
              <a:buAutoNum type="romanLcPeriod"/>
            </a:pPr>
            <a:r>
              <a:rPr lang="en-US" sz="2000" dirty="0" smtClean="0">
                <a:ea typeface="Calibri"/>
                <a:cs typeface="Times New Roman"/>
              </a:rPr>
              <a:t> Human </a:t>
            </a:r>
            <a:r>
              <a:rPr lang="en-US" sz="2000" dirty="0">
                <a:ea typeface="Calibri"/>
                <a:cs typeface="Times New Roman"/>
              </a:rPr>
              <a:t>or animal </a:t>
            </a:r>
            <a:r>
              <a:rPr lang="en-US" sz="2000" b="1" u="sng" dirty="0" smtClean="0">
                <a:solidFill>
                  <a:srgbClr val="FF0000"/>
                </a:solidFill>
                <a:ea typeface="Calibri"/>
                <a:cs typeface="Times New Roman"/>
              </a:rPr>
              <a:t>origin</a:t>
            </a:r>
            <a:endParaRPr lang="en-US" sz="2000" dirty="0">
              <a:ea typeface="Calibri"/>
              <a:cs typeface="Times New Roman"/>
            </a:endParaRPr>
          </a:p>
          <a:p>
            <a:pPr marL="228600" indent="-228600">
              <a:lnSpc>
                <a:spcPct val="115000"/>
              </a:lnSpc>
              <a:buFont typeface="+mj-lt"/>
              <a:buAutoNum type="romanLcPeriod"/>
            </a:pPr>
            <a:r>
              <a:rPr lang="en-US" sz="2000" dirty="0" smtClean="0">
                <a:ea typeface="Calibri"/>
                <a:cs typeface="Times New Roman"/>
              </a:rPr>
              <a:t> The </a:t>
            </a:r>
            <a:r>
              <a:rPr lang="en-US" sz="2000" dirty="0">
                <a:ea typeface="Calibri"/>
                <a:cs typeface="Times New Roman"/>
              </a:rPr>
              <a:t>broad </a:t>
            </a:r>
            <a:r>
              <a:rPr lang="en-US" sz="2000" b="1" u="sng" dirty="0">
                <a:solidFill>
                  <a:srgbClr val="FF0000"/>
                </a:solidFill>
                <a:ea typeface="Calibri"/>
                <a:cs typeface="Times New Roman"/>
              </a:rPr>
              <a:t>racial</a:t>
            </a:r>
            <a:r>
              <a:rPr lang="en-US" sz="2000" dirty="0">
                <a:ea typeface="Calibri"/>
                <a:cs typeface="Times New Roman"/>
              </a:rPr>
              <a:t> background of an individual</a:t>
            </a:r>
          </a:p>
          <a:p>
            <a:pPr marL="228600" indent="-228600">
              <a:lnSpc>
                <a:spcPct val="115000"/>
              </a:lnSpc>
              <a:buFont typeface="+mj-lt"/>
              <a:buAutoNum type="romanLcPeriod"/>
            </a:pPr>
            <a:r>
              <a:rPr lang="en-US" sz="2000" b="1" dirty="0" smtClean="0">
                <a:ea typeface="Calibri"/>
                <a:cs typeface="Times New Roman"/>
              </a:rPr>
              <a:t> </a:t>
            </a:r>
            <a:r>
              <a:rPr lang="en-US" sz="2000" b="1" u="sng" dirty="0" smtClean="0">
                <a:solidFill>
                  <a:srgbClr val="FF0000"/>
                </a:solidFill>
                <a:ea typeface="Calibri"/>
                <a:cs typeface="Times New Roman"/>
              </a:rPr>
              <a:t>Body </a:t>
            </a:r>
            <a:r>
              <a:rPr lang="en-US" sz="2000" b="1" u="sng" dirty="0">
                <a:solidFill>
                  <a:srgbClr val="FF0000"/>
                </a:solidFill>
                <a:ea typeface="Calibri"/>
                <a:cs typeface="Times New Roman"/>
              </a:rPr>
              <a:t>region</a:t>
            </a:r>
            <a:r>
              <a:rPr lang="en-US" sz="2000" dirty="0">
                <a:ea typeface="Calibri"/>
                <a:cs typeface="Times New Roman"/>
              </a:rPr>
              <a:t> from which the hair came</a:t>
            </a:r>
          </a:p>
          <a:p>
            <a:pPr marL="228600" indent="-228600">
              <a:lnSpc>
                <a:spcPct val="115000"/>
              </a:lnSpc>
              <a:buFont typeface="+mj-lt"/>
              <a:buAutoNum type="romanLcPeriod"/>
            </a:pPr>
            <a:r>
              <a:rPr lang="en-US" sz="2000" dirty="0" smtClean="0">
                <a:ea typeface="Calibri"/>
                <a:cs typeface="Times New Roman"/>
              </a:rPr>
              <a:t> Manner </a:t>
            </a:r>
            <a:r>
              <a:rPr lang="en-US" sz="2000" dirty="0">
                <a:ea typeface="Calibri"/>
                <a:cs typeface="Times New Roman"/>
              </a:rPr>
              <a:t>in which the hair was </a:t>
            </a:r>
            <a:r>
              <a:rPr lang="en-US" sz="2000" b="1" u="sng" dirty="0">
                <a:solidFill>
                  <a:srgbClr val="FF0000"/>
                </a:solidFill>
                <a:ea typeface="Calibri"/>
                <a:cs typeface="Times New Roman"/>
              </a:rPr>
              <a:t>removed</a:t>
            </a:r>
            <a:endParaRPr lang="en-US" sz="2000" dirty="0">
              <a:ea typeface="Calibri"/>
              <a:cs typeface="Times New Roman"/>
            </a:endParaRPr>
          </a:p>
          <a:p>
            <a:pPr marL="228600" indent="-228600">
              <a:lnSpc>
                <a:spcPct val="115000"/>
              </a:lnSpc>
              <a:buFont typeface="+mj-lt"/>
              <a:buAutoNum type="romanLcPeriod"/>
            </a:pPr>
            <a:r>
              <a:rPr lang="en-US" sz="2000" dirty="0" smtClean="0">
                <a:ea typeface="Calibri"/>
                <a:cs typeface="Times New Roman"/>
              </a:rPr>
              <a:t> Chemical </a:t>
            </a:r>
            <a:r>
              <a:rPr lang="en-US" sz="2000" dirty="0">
                <a:ea typeface="Calibri"/>
                <a:cs typeface="Times New Roman"/>
              </a:rPr>
              <a:t>tests can provide a history of the use of </a:t>
            </a:r>
            <a:r>
              <a:rPr lang="en-US" sz="2000" b="1" u="sng" dirty="0">
                <a:solidFill>
                  <a:srgbClr val="FF0000"/>
                </a:solidFill>
                <a:ea typeface="Calibri"/>
                <a:cs typeface="Times New Roman"/>
              </a:rPr>
              <a:t>drugs</a:t>
            </a:r>
            <a:r>
              <a:rPr lang="en-US" sz="2000" dirty="0">
                <a:ea typeface="Calibri"/>
                <a:cs typeface="Times New Roman"/>
              </a:rPr>
              <a:t> and </a:t>
            </a:r>
            <a:r>
              <a:rPr lang="en-US" sz="2000" dirty="0" smtClean="0">
                <a:ea typeface="Calibri"/>
                <a:cs typeface="Times New Roman"/>
              </a:rPr>
              <a:t>other </a:t>
            </a:r>
            <a:r>
              <a:rPr lang="en-US" sz="2000" dirty="0">
                <a:ea typeface="Calibri"/>
                <a:cs typeface="Times New Roman"/>
              </a:rPr>
              <a:t>toxins, indicate the presence of </a:t>
            </a:r>
            <a:r>
              <a:rPr lang="en-US" sz="2000" b="1" u="sng" dirty="0">
                <a:solidFill>
                  <a:srgbClr val="FF0000"/>
                </a:solidFill>
                <a:ea typeface="Calibri"/>
                <a:cs typeface="Times New Roman"/>
              </a:rPr>
              <a:t>heavy metals</a:t>
            </a:r>
            <a:r>
              <a:rPr lang="en-US" sz="2000" dirty="0">
                <a:ea typeface="Calibri"/>
                <a:cs typeface="Times New Roman"/>
              </a:rPr>
              <a:t>, and provide an assessment of nutritional </a:t>
            </a:r>
            <a:r>
              <a:rPr lang="en-US" sz="2000" b="1" u="sng" dirty="0">
                <a:solidFill>
                  <a:srgbClr val="FF0000"/>
                </a:solidFill>
                <a:ea typeface="Calibri"/>
                <a:cs typeface="Times New Roman"/>
              </a:rPr>
              <a:t>deficiencies</a:t>
            </a:r>
            <a:r>
              <a:rPr lang="en-US" sz="2000" dirty="0">
                <a:ea typeface="Calibri"/>
                <a:cs typeface="Times New Roman"/>
              </a:rPr>
              <a:t>. </a:t>
            </a:r>
            <a:endParaRPr lang="en-US" sz="2000" dirty="0" smtClean="0">
              <a:ea typeface="Calibri"/>
              <a:cs typeface="Times New Roman"/>
            </a:endParaRPr>
          </a:p>
          <a:p>
            <a:pPr marL="228600" indent="-228600">
              <a:lnSpc>
                <a:spcPct val="115000"/>
              </a:lnSpc>
              <a:buFont typeface="+mj-lt"/>
              <a:buAutoNum type="romanLcPeriod"/>
            </a:pPr>
            <a:r>
              <a:rPr lang="en-US" sz="2000" dirty="0" smtClean="0">
                <a:ea typeface="Calibri"/>
                <a:cs typeface="Times New Roman"/>
              </a:rPr>
              <a:t> When </a:t>
            </a:r>
            <a:r>
              <a:rPr lang="en-US" sz="2000" dirty="0">
                <a:ea typeface="Calibri"/>
                <a:cs typeface="Times New Roman"/>
              </a:rPr>
              <a:t>the follicle of a hair is present, </a:t>
            </a:r>
            <a:r>
              <a:rPr lang="en-US" sz="2000" b="1" u="sng" dirty="0">
                <a:solidFill>
                  <a:srgbClr val="FF0000"/>
                </a:solidFill>
                <a:ea typeface="Calibri"/>
                <a:cs typeface="Times New Roman"/>
              </a:rPr>
              <a:t>DNA</a:t>
            </a:r>
            <a:r>
              <a:rPr lang="en-US" sz="2000" dirty="0">
                <a:ea typeface="Calibri"/>
                <a:cs typeface="Times New Roman"/>
              </a:rPr>
              <a:t> evidence may be obtained and it can lead to individual identification.</a:t>
            </a:r>
            <a:endParaRPr lang="en-US" sz="2000" dirty="0"/>
          </a:p>
        </p:txBody>
      </p:sp>
      <p:sp>
        <p:nvSpPr>
          <p:cNvPr id="7" name="Title 1"/>
          <p:cNvSpPr txBox="1">
            <a:spLocks/>
          </p:cNvSpPr>
          <p:nvPr/>
        </p:nvSpPr>
        <p:spPr>
          <a:xfrm>
            <a:off x="2438400" y="5392651"/>
            <a:ext cx="6477000" cy="1295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t>All of these make hair helpful </a:t>
            </a:r>
          </a:p>
          <a:p>
            <a:r>
              <a:rPr lang="en-US" sz="3000" dirty="0" smtClean="0"/>
              <a:t>evidence for crime scene analysis.</a:t>
            </a:r>
            <a:endParaRPr lang="en-US" sz="3000" dirty="0"/>
          </a:p>
        </p:txBody>
      </p:sp>
      <p:pic>
        <p:nvPicPr>
          <p:cNvPr id="8" name="Picture 4" descr="figure22"/>
          <p:cNvPicPr>
            <a:picLocks noChangeAspect="1" noChangeArrowheads="1"/>
          </p:cNvPicPr>
          <p:nvPr/>
        </p:nvPicPr>
        <p:blipFill rotWithShape="1">
          <a:blip r:embed="rId2">
            <a:clrChange>
              <a:clrFrom>
                <a:srgbClr val="EFEFF7"/>
              </a:clrFrom>
              <a:clrTo>
                <a:srgbClr val="EFEFF7">
                  <a:alpha val="0"/>
                </a:srgbClr>
              </a:clrTo>
            </a:clrChange>
            <a:extLst>
              <a:ext uri="{28A0092B-C50C-407E-A947-70E740481C1C}">
                <a14:useLocalDpi xmlns:a14="http://schemas.microsoft.com/office/drawing/2010/main" val="0"/>
              </a:ext>
            </a:extLst>
          </a:blip>
          <a:srcRect l="33679" t="56159" b="12039"/>
          <a:stretch/>
        </p:blipFill>
        <p:spPr bwMode="auto">
          <a:xfrm>
            <a:off x="6768790" y="4739269"/>
            <a:ext cx="2375210" cy="8920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6035" y="2576002"/>
            <a:ext cx="1207485" cy="1562100"/>
          </a:xfrm>
          <a:prstGeom prst="rect">
            <a:avLst/>
          </a:prstGeom>
        </p:spPr>
      </p:pic>
    </p:spTree>
    <p:extLst>
      <p:ext uri="{BB962C8B-B14F-4D97-AF65-F5344CB8AC3E}">
        <p14:creationId xmlns:p14="http://schemas.microsoft.com/office/powerpoint/2010/main" val="2122676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3817434" cy="1477962"/>
          </a:xfrm>
        </p:spPr>
        <p:txBody>
          <a:bodyPr/>
          <a:lstStyle/>
          <a:p>
            <a:r>
              <a:rPr lang="en-US" dirty="0">
                <a:effectLst>
                  <a:outerShdw blurRad="38100" dist="38100" dir="2700000" algn="tl">
                    <a:srgbClr val="000000">
                      <a:alpha val="43137"/>
                    </a:srgbClr>
                  </a:outerShdw>
                </a:effectLst>
              </a:rPr>
              <a:t>Collecting </a:t>
            </a:r>
            <a:r>
              <a:rPr lang="en-US" dirty="0" smtClean="0">
                <a:effectLst>
                  <a:outerShdw blurRad="38100" dist="38100" dir="2700000" algn="tl">
                    <a:srgbClr val="000000">
                      <a:alpha val="43137"/>
                    </a:srgbClr>
                  </a:outerShdw>
                </a:effectLst>
              </a:rPr>
              <a:t>Hair </a:t>
            </a:r>
            <a:r>
              <a:rPr lang="en-US" dirty="0">
                <a:effectLst>
                  <a:outerShdw blurRad="38100" dist="38100" dir="2700000" algn="tl">
                    <a:srgbClr val="000000">
                      <a:alpha val="43137"/>
                    </a:srgbClr>
                  </a:outerShdw>
                </a:effectLst>
              </a:rPr>
              <a:t>as </a:t>
            </a:r>
            <a:r>
              <a:rPr lang="en-US" dirty="0" smtClean="0">
                <a:effectLst>
                  <a:outerShdw blurRad="38100" dist="38100" dir="2700000" algn="tl">
                    <a:srgbClr val="000000">
                      <a:alpha val="43137"/>
                    </a:srgbClr>
                  </a:outerShdw>
                </a:effectLst>
              </a:rPr>
              <a:t>Evidence</a:t>
            </a:r>
            <a:endParaRPr lang="en-US"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2233" y="228600"/>
            <a:ext cx="3204513" cy="2400292"/>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310" r="27616"/>
          <a:stretch/>
        </p:blipFill>
        <p:spPr>
          <a:xfrm>
            <a:off x="5783928" y="2743201"/>
            <a:ext cx="3216383" cy="3886200"/>
          </a:xfrm>
          <a:prstGeom prst="rect">
            <a:avLst/>
          </a:prstGeom>
        </p:spPr>
      </p:pic>
      <p:sp>
        <p:nvSpPr>
          <p:cNvPr id="5" name="Rectangle 4"/>
          <p:cNvSpPr/>
          <p:nvPr/>
        </p:nvSpPr>
        <p:spPr>
          <a:xfrm>
            <a:off x="1955343" y="1676400"/>
            <a:ext cx="3796990" cy="4672818"/>
          </a:xfrm>
          <a:prstGeom prst="rect">
            <a:avLst/>
          </a:prstGeom>
        </p:spPr>
        <p:txBody>
          <a:bodyPr wrap="square">
            <a:spAutoFit/>
          </a:bodyPr>
          <a:lstStyle/>
          <a:p>
            <a:pPr marL="228600" indent="-228600">
              <a:lnSpc>
                <a:spcPct val="115000"/>
              </a:lnSpc>
              <a:buFont typeface="+mj-lt"/>
              <a:buAutoNum type="romanLcPeriod"/>
            </a:pPr>
            <a:r>
              <a:rPr lang="en-US" sz="2000" dirty="0">
                <a:ea typeface="Calibri"/>
                <a:cs typeface="Times New Roman"/>
              </a:rPr>
              <a:t>Recover all hair present. </a:t>
            </a:r>
          </a:p>
          <a:p>
            <a:pPr marL="228600" indent="-228600">
              <a:lnSpc>
                <a:spcPct val="115000"/>
              </a:lnSpc>
              <a:buFont typeface="+mj-lt"/>
              <a:buAutoNum type="romanLcPeriod"/>
            </a:pPr>
            <a:r>
              <a:rPr lang="en-US" sz="2000" dirty="0">
                <a:ea typeface="Calibri"/>
                <a:cs typeface="Times New Roman"/>
              </a:rPr>
              <a:t>Use the </a:t>
            </a:r>
            <a:r>
              <a:rPr lang="en-US" sz="2000" b="1" u="sng" dirty="0">
                <a:solidFill>
                  <a:srgbClr val="FF0000"/>
                </a:solidFill>
                <a:ea typeface="Calibri"/>
                <a:cs typeface="Times New Roman"/>
              </a:rPr>
              <a:t>fingers</a:t>
            </a:r>
            <a:r>
              <a:rPr lang="en-US" sz="2000" dirty="0">
                <a:ea typeface="Calibri"/>
                <a:cs typeface="Times New Roman"/>
              </a:rPr>
              <a:t> or </a:t>
            </a:r>
            <a:r>
              <a:rPr lang="en-US" sz="2000" b="1" u="sng" dirty="0">
                <a:solidFill>
                  <a:srgbClr val="FF0000"/>
                </a:solidFill>
                <a:ea typeface="Calibri"/>
                <a:cs typeface="Times New Roman"/>
              </a:rPr>
              <a:t>tweezers</a:t>
            </a:r>
            <a:r>
              <a:rPr lang="en-US" sz="2000" dirty="0">
                <a:ea typeface="Calibri"/>
                <a:cs typeface="Times New Roman"/>
              </a:rPr>
              <a:t> to pick up visible strands of hair when possible. </a:t>
            </a:r>
            <a:r>
              <a:rPr lang="en-US" sz="2000" b="1" u="sng" dirty="0">
                <a:solidFill>
                  <a:srgbClr val="FF0000"/>
                </a:solidFill>
                <a:ea typeface="Calibri"/>
                <a:cs typeface="Times New Roman"/>
              </a:rPr>
              <a:t>Tape lift</a:t>
            </a:r>
            <a:r>
              <a:rPr lang="en-US" sz="2000" dirty="0">
                <a:ea typeface="Calibri"/>
                <a:cs typeface="Times New Roman"/>
              </a:rPr>
              <a:t> may be used to help collect hairs if needed. When surfaces are large, they can also be </a:t>
            </a:r>
            <a:r>
              <a:rPr lang="en-US" sz="2000" b="1" u="sng" dirty="0">
                <a:solidFill>
                  <a:srgbClr val="FF0000"/>
                </a:solidFill>
                <a:ea typeface="Calibri"/>
                <a:cs typeface="Times New Roman"/>
              </a:rPr>
              <a:t>vacuumed</a:t>
            </a:r>
            <a:r>
              <a:rPr lang="en-US" sz="2000" dirty="0">
                <a:ea typeface="Calibri"/>
                <a:cs typeface="Times New Roman"/>
              </a:rPr>
              <a:t>.</a:t>
            </a:r>
          </a:p>
          <a:p>
            <a:pPr marL="228600" indent="-228600">
              <a:lnSpc>
                <a:spcPct val="115000"/>
              </a:lnSpc>
              <a:buFont typeface="+mj-lt"/>
              <a:buAutoNum type="romanLcPeriod"/>
            </a:pPr>
            <a:r>
              <a:rPr lang="en-US" sz="2000" dirty="0">
                <a:ea typeface="Calibri"/>
                <a:cs typeface="Times New Roman"/>
              </a:rPr>
              <a:t>Place hair in paper </a:t>
            </a:r>
            <a:r>
              <a:rPr lang="en-US" sz="2000" b="1" u="sng" dirty="0">
                <a:solidFill>
                  <a:srgbClr val="FF0000"/>
                </a:solidFill>
                <a:ea typeface="Calibri"/>
                <a:cs typeface="Times New Roman"/>
              </a:rPr>
              <a:t>bindles</a:t>
            </a:r>
            <a:r>
              <a:rPr lang="en-US" sz="2000" dirty="0">
                <a:ea typeface="Calibri"/>
                <a:cs typeface="Times New Roman"/>
              </a:rPr>
              <a:t> or </a:t>
            </a:r>
            <a:r>
              <a:rPr lang="en-US" sz="2000" b="1" u="sng" dirty="0">
                <a:solidFill>
                  <a:srgbClr val="FF0000"/>
                </a:solidFill>
                <a:ea typeface="Calibri"/>
                <a:cs typeface="Times New Roman"/>
              </a:rPr>
              <a:t>coin</a:t>
            </a:r>
            <a:r>
              <a:rPr lang="en-US" sz="2000" dirty="0">
                <a:ea typeface="Calibri"/>
                <a:cs typeface="Times New Roman"/>
              </a:rPr>
              <a:t> envelopes which should then be folded and sealed in larger envelopes. Label the outer sealed envelope</a:t>
            </a:r>
            <a:r>
              <a:rPr lang="en-US" sz="2000" dirty="0" smtClean="0">
                <a:ea typeface="Calibri"/>
                <a:cs typeface="Times New Roman"/>
              </a:rPr>
              <a:t>.</a:t>
            </a:r>
            <a:endParaRPr lang="en-US" sz="2000" dirty="0">
              <a:ea typeface="Calibri"/>
              <a:cs typeface="Times New Roman"/>
            </a:endParaRPr>
          </a:p>
        </p:txBody>
      </p:sp>
    </p:spTree>
    <p:extLst>
      <p:ext uri="{BB962C8B-B14F-4D97-AF65-F5344CB8AC3E}">
        <p14:creationId xmlns:p14="http://schemas.microsoft.com/office/powerpoint/2010/main" val="1025776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229" y="3717"/>
            <a:ext cx="8229600" cy="1009713"/>
          </a:xfrm>
        </p:spPr>
        <p:txBody>
          <a:bodyPr/>
          <a:lstStyle/>
          <a:p>
            <a:r>
              <a:rPr lang="en-US" u="sng" dirty="0">
                <a:effectLst>
                  <a:outerShdw blurRad="38100" dist="38100" dir="2700000" algn="tl">
                    <a:srgbClr val="000000">
                      <a:alpha val="43137"/>
                    </a:srgbClr>
                  </a:outerShdw>
                </a:effectLst>
              </a:rPr>
              <a:t>Function of Hair</a:t>
            </a:r>
          </a:p>
        </p:txBody>
      </p:sp>
      <p:sp>
        <p:nvSpPr>
          <p:cNvPr id="3" name="Rectangle 2"/>
          <p:cNvSpPr/>
          <p:nvPr/>
        </p:nvSpPr>
        <p:spPr>
          <a:xfrm>
            <a:off x="1905000" y="1219200"/>
            <a:ext cx="4401177" cy="1692771"/>
          </a:xfrm>
          <a:prstGeom prst="rect">
            <a:avLst/>
          </a:prstGeom>
        </p:spPr>
        <p:txBody>
          <a:bodyPr wrap="square">
            <a:spAutoFit/>
          </a:bodyPr>
          <a:lstStyle/>
          <a:p>
            <a:r>
              <a:rPr lang="en-US" sz="2600" dirty="0"/>
              <a:t>All mammals have hair. Its main purpose is to </a:t>
            </a:r>
            <a:r>
              <a:rPr lang="en-US" sz="2600" b="1" u="sng" dirty="0"/>
              <a:t>regulate</a:t>
            </a:r>
            <a:r>
              <a:rPr lang="en-US" sz="2600" dirty="0"/>
              <a:t> body temperature— to keep the body warm by insulating it.</a:t>
            </a:r>
          </a:p>
        </p:txBody>
      </p:sp>
      <p:pic>
        <p:nvPicPr>
          <p:cNvPr id="5122" name="Picture 2" descr="http://www.earthrangers.com/content/wildwire/white_polar_bea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6177" y="930771"/>
            <a:ext cx="2750472" cy="1981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09800" y="3429000"/>
            <a:ext cx="4096377" cy="2357568"/>
          </a:xfrm>
          <a:prstGeom prst="rect">
            <a:avLst/>
          </a:prstGeom>
        </p:spPr>
        <p:txBody>
          <a:bodyPr wrap="square">
            <a:spAutoFit/>
          </a:bodyPr>
          <a:lstStyle/>
          <a:p>
            <a:pPr>
              <a:lnSpc>
                <a:spcPct val="115000"/>
              </a:lnSpc>
            </a:pPr>
            <a:r>
              <a:rPr lang="en-US" sz="2800" dirty="0">
                <a:ea typeface="Calibri"/>
                <a:cs typeface="Times New Roman"/>
              </a:rPr>
              <a:t>Other functions of hair:</a:t>
            </a:r>
          </a:p>
          <a:p>
            <a:pPr marL="285750" indent="-285750">
              <a:lnSpc>
                <a:spcPct val="115000"/>
              </a:lnSpc>
              <a:buFont typeface="Arial" pitchFamily="34" charset="0"/>
              <a:buChar char="•"/>
            </a:pPr>
            <a:r>
              <a:rPr lang="en-US" sz="2800" dirty="0" smtClean="0">
                <a:ea typeface="Calibri"/>
                <a:cs typeface="Times New Roman"/>
              </a:rPr>
              <a:t> </a:t>
            </a:r>
            <a:r>
              <a:rPr lang="en-US" sz="2400" dirty="0" smtClean="0">
                <a:ea typeface="Calibri"/>
                <a:cs typeface="Times New Roman"/>
              </a:rPr>
              <a:t>decrease </a:t>
            </a:r>
            <a:r>
              <a:rPr lang="en-US" sz="2400" b="1" u="sng" dirty="0">
                <a:solidFill>
                  <a:srgbClr val="FF0000"/>
                </a:solidFill>
                <a:ea typeface="Calibri"/>
                <a:cs typeface="Times New Roman"/>
              </a:rPr>
              <a:t>friction</a:t>
            </a:r>
            <a:endParaRPr lang="en-US" sz="2400" dirty="0">
              <a:ea typeface="Calibri"/>
              <a:cs typeface="Times New Roman"/>
            </a:endParaRPr>
          </a:p>
          <a:p>
            <a:pPr marL="285750" indent="-285750">
              <a:lnSpc>
                <a:spcPct val="115000"/>
              </a:lnSpc>
              <a:buFont typeface="Arial" pitchFamily="34" charset="0"/>
              <a:buChar char="•"/>
            </a:pPr>
            <a:r>
              <a:rPr lang="en-US" sz="2400" dirty="0" smtClean="0">
                <a:ea typeface="Calibri"/>
                <a:cs typeface="Times New Roman"/>
              </a:rPr>
              <a:t> to </a:t>
            </a:r>
            <a:r>
              <a:rPr lang="en-US" sz="2400" dirty="0">
                <a:ea typeface="Calibri"/>
                <a:cs typeface="Times New Roman"/>
              </a:rPr>
              <a:t>protect against </a:t>
            </a:r>
            <a:r>
              <a:rPr lang="en-US" sz="2400" b="1" u="sng" dirty="0">
                <a:solidFill>
                  <a:srgbClr val="FF0000"/>
                </a:solidFill>
                <a:ea typeface="Calibri"/>
                <a:cs typeface="Times New Roman"/>
              </a:rPr>
              <a:t>sunlight</a:t>
            </a:r>
            <a:endParaRPr lang="en-US" sz="2400" dirty="0">
              <a:ea typeface="Calibri"/>
              <a:cs typeface="Times New Roman"/>
            </a:endParaRPr>
          </a:p>
          <a:p>
            <a:pPr marL="285750" indent="-285750">
              <a:lnSpc>
                <a:spcPct val="115000"/>
              </a:lnSpc>
              <a:buFont typeface="Arial" pitchFamily="34" charset="0"/>
              <a:buChar char="•"/>
            </a:pPr>
            <a:r>
              <a:rPr lang="en-US" sz="2400" b="1" dirty="0" smtClean="0">
                <a:ea typeface="Calibri"/>
                <a:cs typeface="Times New Roman"/>
              </a:rPr>
              <a:t> </a:t>
            </a:r>
            <a:r>
              <a:rPr lang="en-US" sz="2400" b="1" u="sng" dirty="0" smtClean="0">
                <a:solidFill>
                  <a:srgbClr val="FF0000"/>
                </a:solidFill>
                <a:ea typeface="Calibri"/>
                <a:cs typeface="Times New Roman"/>
              </a:rPr>
              <a:t>sensory</a:t>
            </a:r>
          </a:p>
          <a:p>
            <a:pPr marL="285750" indent="-285750">
              <a:lnSpc>
                <a:spcPct val="115000"/>
              </a:lnSpc>
              <a:buFont typeface="Arial" pitchFamily="34" charset="0"/>
              <a:buChar char="•"/>
            </a:pPr>
            <a:r>
              <a:rPr lang="en-US" sz="2400" dirty="0">
                <a:ea typeface="Calibri"/>
                <a:cs typeface="Times New Roman"/>
              </a:rPr>
              <a:t> </a:t>
            </a:r>
            <a:r>
              <a:rPr lang="en-US" sz="2400" dirty="0" smtClean="0">
                <a:ea typeface="Calibri"/>
                <a:cs typeface="Times New Roman"/>
              </a:rPr>
              <a:t>camouflage</a:t>
            </a:r>
            <a:endParaRPr lang="en-US" sz="2400" dirty="0">
              <a:ea typeface="Calibri"/>
              <a:cs typeface="Times New Roman"/>
            </a:endParaRPr>
          </a:p>
        </p:txBody>
      </p:sp>
      <p:pic>
        <p:nvPicPr>
          <p:cNvPr id="5124" name="Picture 4" descr="http://indianapublicmedia.org/amomentofscience/files/2010/02/whiskers1-940x6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6177" y="3016932"/>
            <a:ext cx="2750472" cy="183169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thechive.files.wordpress.com/2009/03/a-camouflage-animal-hide-0.jpg%3Fw%3D500%26h%3D256"/>
          <p:cNvPicPr>
            <a:picLocks noChangeAspect="1" noChangeArrowheads="1"/>
          </p:cNvPicPr>
          <p:nvPr/>
        </p:nvPicPr>
        <p:blipFill rotWithShape="1">
          <a:blip r:embed="rId4">
            <a:extLst>
              <a:ext uri="{28A0092B-C50C-407E-A947-70E740481C1C}">
                <a14:useLocalDpi xmlns:a14="http://schemas.microsoft.com/office/drawing/2010/main" val="0"/>
              </a:ext>
            </a:extLst>
          </a:blip>
          <a:srcRect t="9605" r="42247" b="19587"/>
          <a:stretch/>
        </p:blipFill>
        <p:spPr bwMode="auto">
          <a:xfrm>
            <a:off x="6306177" y="4930698"/>
            <a:ext cx="2750472" cy="1726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44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7171"/>
            <a:ext cx="8229600" cy="1143000"/>
          </a:xfrm>
        </p:spPr>
        <p:txBody>
          <a:bodyPr/>
          <a:lstStyle/>
          <a:p>
            <a:r>
              <a:rPr lang="en-US" u="sng" dirty="0">
                <a:effectLst>
                  <a:outerShdw blurRad="38100" dist="38100" dir="2700000" algn="tl">
                    <a:srgbClr val="000000">
                      <a:alpha val="43137"/>
                    </a:srgbClr>
                  </a:outerShdw>
                </a:effectLst>
              </a:rPr>
              <a:t>Structure of Hair</a:t>
            </a:r>
          </a:p>
        </p:txBody>
      </p:sp>
      <p:pic>
        <p:nvPicPr>
          <p:cNvPr id="7170" name="Picture 2" descr="http://www.rogainecanada.com/eng/img/loss-anim-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496288"/>
            <a:ext cx="3295650" cy="42664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76400" y="1063083"/>
            <a:ext cx="7391400" cy="523220"/>
          </a:xfrm>
          <a:prstGeom prst="rect">
            <a:avLst/>
          </a:prstGeom>
        </p:spPr>
        <p:txBody>
          <a:bodyPr wrap="square">
            <a:spAutoFit/>
          </a:bodyPr>
          <a:lstStyle/>
          <a:p>
            <a:r>
              <a:rPr lang="en-US" sz="2800" dirty="0">
                <a:ea typeface="Calibri"/>
                <a:cs typeface="Times New Roman"/>
              </a:rPr>
              <a:t>A hair consists of two parts: a </a:t>
            </a:r>
            <a:r>
              <a:rPr lang="en-US" sz="2800" b="1" u="sng" dirty="0">
                <a:solidFill>
                  <a:srgbClr val="FF0000"/>
                </a:solidFill>
                <a:ea typeface="Calibri"/>
                <a:cs typeface="Times New Roman"/>
              </a:rPr>
              <a:t>follicle</a:t>
            </a:r>
            <a:r>
              <a:rPr lang="en-US" sz="2800" dirty="0">
                <a:ea typeface="Calibri"/>
                <a:cs typeface="Times New Roman"/>
              </a:rPr>
              <a:t> and a </a:t>
            </a:r>
            <a:r>
              <a:rPr lang="en-US" sz="2800" b="1" u="sng" dirty="0">
                <a:solidFill>
                  <a:srgbClr val="FF0000"/>
                </a:solidFill>
                <a:ea typeface="Calibri"/>
                <a:cs typeface="Times New Roman"/>
              </a:rPr>
              <a:t>shaft</a:t>
            </a:r>
            <a:r>
              <a:rPr lang="en-US" sz="2800" dirty="0">
                <a:ea typeface="Calibri"/>
                <a:cs typeface="Times New Roman"/>
              </a:rPr>
              <a:t>.</a:t>
            </a:r>
            <a:endParaRPr lang="en-US" sz="2800" dirty="0"/>
          </a:p>
        </p:txBody>
      </p:sp>
      <p:sp>
        <p:nvSpPr>
          <p:cNvPr id="9" name="Rectangle 8"/>
          <p:cNvSpPr/>
          <p:nvPr/>
        </p:nvSpPr>
        <p:spPr>
          <a:xfrm>
            <a:off x="1700561" y="1647377"/>
            <a:ext cx="6833840" cy="1366528"/>
          </a:xfrm>
          <a:prstGeom prst="rect">
            <a:avLst/>
          </a:prstGeom>
        </p:spPr>
        <p:txBody>
          <a:bodyPr wrap="square">
            <a:spAutoFit/>
          </a:bodyPr>
          <a:lstStyle/>
          <a:p>
            <a:pPr marL="228600" indent="-228600">
              <a:lnSpc>
                <a:spcPct val="115000"/>
              </a:lnSpc>
              <a:buFont typeface="+mj-lt"/>
              <a:buAutoNum type="romanLcPeriod"/>
            </a:pPr>
            <a:r>
              <a:rPr lang="en-US" dirty="0">
                <a:ea typeface="Calibri"/>
                <a:cs typeface="Times New Roman"/>
              </a:rPr>
              <a:t>Follicle is a </a:t>
            </a:r>
            <a:r>
              <a:rPr lang="en-US" b="1" u="sng" dirty="0">
                <a:solidFill>
                  <a:srgbClr val="FF0000"/>
                </a:solidFill>
                <a:ea typeface="Calibri"/>
                <a:cs typeface="Times New Roman"/>
              </a:rPr>
              <a:t>club</a:t>
            </a:r>
            <a:r>
              <a:rPr lang="en-US" dirty="0">
                <a:ea typeface="Calibri"/>
                <a:cs typeface="Times New Roman"/>
              </a:rPr>
              <a:t>-shaped structure in the </a:t>
            </a:r>
            <a:r>
              <a:rPr lang="en-US" b="1" u="sng" dirty="0">
                <a:solidFill>
                  <a:srgbClr val="FF0000"/>
                </a:solidFill>
                <a:ea typeface="Calibri"/>
                <a:cs typeface="Times New Roman"/>
              </a:rPr>
              <a:t>skin</a:t>
            </a:r>
            <a:endParaRPr lang="en-US" dirty="0">
              <a:ea typeface="Calibri"/>
              <a:cs typeface="Times New Roman"/>
            </a:endParaRPr>
          </a:p>
          <a:p>
            <a:pPr marL="742950" lvl="1" indent="-285750">
              <a:lnSpc>
                <a:spcPct val="115000"/>
              </a:lnSpc>
              <a:buFont typeface="Arial" pitchFamily="34" charset="0"/>
              <a:buChar char="•"/>
            </a:pPr>
            <a:r>
              <a:rPr lang="en-US" dirty="0">
                <a:ea typeface="Calibri"/>
                <a:cs typeface="Times New Roman"/>
              </a:rPr>
              <a:t>Hair is produced from the follicle. Humans develop</a:t>
            </a:r>
            <a:r>
              <a:rPr lang="en-US" i="1" dirty="0">
                <a:ea typeface="Calibri"/>
                <a:cs typeface="Times New Roman"/>
              </a:rPr>
              <a:t> </a:t>
            </a:r>
            <a:r>
              <a:rPr lang="en-US" dirty="0">
                <a:ea typeface="Calibri"/>
                <a:cs typeface="Times New Roman"/>
              </a:rPr>
              <a:t>hair follicles during fetal development, and no new follicles are produced after birth</a:t>
            </a:r>
            <a:r>
              <a:rPr lang="en-US" dirty="0" smtClean="0">
                <a:ea typeface="Calibri"/>
                <a:cs typeface="Times New Roman"/>
              </a:rPr>
              <a:t>. </a:t>
            </a:r>
          </a:p>
        </p:txBody>
      </p:sp>
      <p:sp>
        <p:nvSpPr>
          <p:cNvPr id="10" name="Rectangle 9"/>
          <p:cNvSpPr/>
          <p:nvPr/>
        </p:nvSpPr>
        <p:spPr>
          <a:xfrm>
            <a:off x="2050895" y="3037381"/>
            <a:ext cx="3352800" cy="3684855"/>
          </a:xfrm>
          <a:prstGeom prst="rect">
            <a:avLst/>
          </a:prstGeom>
        </p:spPr>
        <p:txBody>
          <a:bodyPr wrap="square">
            <a:spAutoFit/>
          </a:bodyPr>
          <a:lstStyle/>
          <a:p>
            <a:pPr marL="342900" indent="-342900">
              <a:lnSpc>
                <a:spcPct val="115000"/>
              </a:lnSpc>
              <a:buFont typeface="Arial" pitchFamily="34" charset="0"/>
              <a:buChar char="•"/>
            </a:pPr>
            <a:r>
              <a:rPr lang="en-US" dirty="0" smtClean="0">
                <a:ea typeface="Calibri"/>
                <a:cs typeface="Times New Roman"/>
              </a:rPr>
              <a:t>At the end of the follicle is the </a:t>
            </a:r>
            <a:r>
              <a:rPr lang="en-US" b="1" u="sng" dirty="0" smtClean="0">
                <a:solidFill>
                  <a:srgbClr val="FF0000"/>
                </a:solidFill>
                <a:ea typeface="Calibri"/>
                <a:cs typeface="Times New Roman"/>
              </a:rPr>
              <a:t>papilla</a:t>
            </a:r>
            <a:r>
              <a:rPr lang="en-US" dirty="0" smtClean="0">
                <a:ea typeface="Calibri"/>
                <a:cs typeface="Times New Roman"/>
              </a:rPr>
              <a:t>, a network of blood vessels that supply </a:t>
            </a:r>
            <a:r>
              <a:rPr lang="en-US" b="1" u="sng" dirty="0" smtClean="0">
                <a:solidFill>
                  <a:srgbClr val="FF0000"/>
                </a:solidFill>
                <a:ea typeface="Calibri"/>
                <a:cs typeface="Times New Roman"/>
              </a:rPr>
              <a:t>nutrients </a:t>
            </a:r>
            <a:r>
              <a:rPr lang="en-US" dirty="0" smtClean="0">
                <a:ea typeface="Calibri"/>
                <a:cs typeface="Times New Roman"/>
              </a:rPr>
              <a:t>to feed the hair and help it </a:t>
            </a:r>
            <a:r>
              <a:rPr lang="en-US" b="1" u="sng" dirty="0" smtClean="0">
                <a:solidFill>
                  <a:srgbClr val="FF0000"/>
                </a:solidFill>
                <a:ea typeface="Calibri"/>
                <a:cs typeface="Times New Roman"/>
              </a:rPr>
              <a:t>grow</a:t>
            </a:r>
            <a:r>
              <a:rPr lang="en-US" dirty="0" smtClean="0">
                <a:ea typeface="Calibri"/>
                <a:cs typeface="Times New Roman"/>
              </a:rPr>
              <a:t>.</a:t>
            </a:r>
          </a:p>
          <a:p>
            <a:pPr marL="342900" indent="-342900">
              <a:lnSpc>
                <a:spcPct val="115000"/>
              </a:lnSpc>
              <a:buFont typeface="Arial" pitchFamily="34" charset="0"/>
              <a:buChar char="•"/>
            </a:pPr>
            <a:endParaRPr lang="en-US" sz="500" dirty="0" smtClean="0">
              <a:ea typeface="Calibri"/>
              <a:cs typeface="Times New Roman"/>
            </a:endParaRPr>
          </a:p>
          <a:p>
            <a:pPr marL="342900" indent="-342900">
              <a:lnSpc>
                <a:spcPct val="115000"/>
              </a:lnSpc>
              <a:buFont typeface="Arial" pitchFamily="34" charset="0"/>
              <a:buChar char="•"/>
            </a:pPr>
            <a:r>
              <a:rPr lang="en-US" dirty="0" smtClean="0">
                <a:ea typeface="Calibri"/>
                <a:cs typeface="Times New Roman"/>
              </a:rPr>
              <a:t>The bulb also contains a sebaceous </a:t>
            </a:r>
            <a:r>
              <a:rPr lang="en-US" b="1" u="sng" dirty="0" smtClean="0">
                <a:solidFill>
                  <a:srgbClr val="FF0000"/>
                </a:solidFill>
                <a:ea typeface="Calibri"/>
                <a:cs typeface="Times New Roman"/>
              </a:rPr>
              <a:t>gland</a:t>
            </a:r>
            <a:r>
              <a:rPr lang="en-US" dirty="0" smtClean="0">
                <a:ea typeface="Calibri"/>
                <a:cs typeface="Times New Roman"/>
              </a:rPr>
              <a:t> to secrete oil, erector </a:t>
            </a:r>
            <a:r>
              <a:rPr lang="en-US" b="1" u="sng" dirty="0" smtClean="0">
                <a:solidFill>
                  <a:srgbClr val="FF0000"/>
                </a:solidFill>
                <a:ea typeface="Calibri"/>
                <a:cs typeface="Times New Roman"/>
              </a:rPr>
              <a:t>muscles</a:t>
            </a:r>
            <a:r>
              <a:rPr lang="en-US" dirty="0" smtClean="0">
                <a:ea typeface="Calibri"/>
                <a:cs typeface="Times New Roman"/>
              </a:rPr>
              <a:t> that cause hair to stand upright, and </a:t>
            </a:r>
            <a:r>
              <a:rPr lang="en-US" b="1" u="sng" dirty="0" smtClean="0">
                <a:solidFill>
                  <a:srgbClr val="FF0000"/>
                </a:solidFill>
                <a:ea typeface="Calibri"/>
                <a:cs typeface="Times New Roman"/>
              </a:rPr>
              <a:t>nerve</a:t>
            </a:r>
            <a:r>
              <a:rPr lang="en-US" dirty="0" smtClean="0">
                <a:ea typeface="Calibri"/>
                <a:cs typeface="Times New Roman"/>
              </a:rPr>
              <a:t> cells to respond to the environment.</a:t>
            </a:r>
            <a:endParaRPr lang="en-US" dirty="0"/>
          </a:p>
        </p:txBody>
      </p:sp>
    </p:spTree>
    <p:extLst>
      <p:ext uri="{BB962C8B-B14F-4D97-AF65-F5344CB8AC3E}">
        <p14:creationId xmlns:p14="http://schemas.microsoft.com/office/powerpoint/2010/main" val="1265062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228600"/>
            <a:ext cx="6934200" cy="1200329"/>
          </a:xfrm>
          <a:prstGeom prst="rect">
            <a:avLst/>
          </a:prstGeom>
        </p:spPr>
        <p:txBody>
          <a:bodyPr wrap="square">
            <a:spAutoFit/>
          </a:bodyPr>
          <a:lstStyle/>
          <a:p>
            <a:r>
              <a:rPr lang="en-US" sz="2400" dirty="0">
                <a:ea typeface="Calibri"/>
                <a:cs typeface="Times New Roman"/>
              </a:rPr>
              <a:t>The hair shaft is composed of the protein </a:t>
            </a:r>
            <a:r>
              <a:rPr lang="en-US" sz="2400" b="1" u="sng" dirty="0">
                <a:solidFill>
                  <a:srgbClr val="FF0000"/>
                </a:solidFill>
                <a:ea typeface="Calibri"/>
                <a:cs typeface="Times New Roman"/>
              </a:rPr>
              <a:t>keratin</a:t>
            </a:r>
            <a:r>
              <a:rPr lang="en-US" sz="2400" dirty="0">
                <a:ea typeface="Calibri"/>
                <a:cs typeface="Times New Roman"/>
              </a:rPr>
              <a:t>, which is produced in the skin. Keratin makes hair both strong and </a:t>
            </a:r>
            <a:r>
              <a:rPr lang="en-US" sz="2400" b="1" u="sng" dirty="0">
                <a:solidFill>
                  <a:srgbClr val="FF0000"/>
                </a:solidFill>
                <a:ea typeface="Calibri"/>
                <a:cs typeface="Times New Roman"/>
              </a:rPr>
              <a:t>flexible</a:t>
            </a:r>
            <a:r>
              <a:rPr lang="en-US" sz="2400" dirty="0">
                <a:ea typeface="Calibri"/>
                <a:cs typeface="Times New Roman"/>
              </a:rPr>
              <a:t>. </a:t>
            </a:r>
            <a:endParaRPr lang="en-US" sz="2400" dirty="0"/>
          </a:p>
        </p:txBody>
      </p:sp>
      <p:pic>
        <p:nvPicPr>
          <p:cNvPr id="3" name="Picture 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39172"/>
          <a:stretch/>
        </p:blipFill>
        <p:spPr>
          <a:xfrm>
            <a:off x="4736892" y="2680846"/>
            <a:ext cx="4436522" cy="3958652"/>
          </a:xfrm>
          <a:prstGeom prst="rect">
            <a:avLst/>
          </a:prstGeom>
        </p:spPr>
      </p:pic>
      <p:sp>
        <p:nvSpPr>
          <p:cNvPr id="5" name="Rectangle 4"/>
          <p:cNvSpPr/>
          <p:nvPr/>
        </p:nvSpPr>
        <p:spPr>
          <a:xfrm>
            <a:off x="2057400" y="1731122"/>
            <a:ext cx="7032631" cy="584775"/>
          </a:xfrm>
          <a:prstGeom prst="rect">
            <a:avLst/>
          </a:prstGeom>
        </p:spPr>
        <p:txBody>
          <a:bodyPr wrap="none">
            <a:spAutoFit/>
          </a:bodyPr>
          <a:lstStyle/>
          <a:p>
            <a:r>
              <a:rPr lang="en-US" sz="3200" dirty="0">
                <a:ea typeface="Calibri"/>
                <a:cs typeface="Times New Roman"/>
              </a:rPr>
              <a:t>The hair shaft is made up of </a:t>
            </a:r>
            <a:r>
              <a:rPr lang="en-US" sz="3200" b="1" u="sng" dirty="0">
                <a:ea typeface="Calibri"/>
                <a:cs typeface="Times New Roman"/>
              </a:rPr>
              <a:t>three layers</a:t>
            </a:r>
            <a:r>
              <a:rPr lang="en-US" sz="3200" dirty="0">
                <a:ea typeface="Calibri"/>
                <a:cs typeface="Times New Roman"/>
              </a:rPr>
              <a:t>:</a:t>
            </a:r>
            <a:endParaRPr lang="en-US"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137" y="2327140"/>
            <a:ext cx="2936755" cy="2333032"/>
          </a:xfrm>
          <a:prstGeom prst="rect">
            <a:avLst/>
          </a:prstGeom>
        </p:spPr>
      </p:pic>
      <p:pic>
        <p:nvPicPr>
          <p:cNvPr id="8194" name="Picture 2" descr="http://www.fbi.gov/about-us/lab/forensic-science-communications/fsc/jan2004/research/images/fig20.jpg"/>
          <p:cNvPicPr>
            <a:picLocks noChangeAspect="1" noChangeArrowheads="1"/>
          </p:cNvPicPr>
          <p:nvPr/>
        </p:nvPicPr>
        <p:blipFill rotWithShape="1">
          <a:blip r:embed="rId4">
            <a:clrChange>
              <a:clrFrom>
                <a:srgbClr val="DAD0CF"/>
              </a:clrFrom>
              <a:clrTo>
                <a:srgbClr val="DAD0CF">
                  <a:alpha val="0"/>
                </a:srgbClr>
              </a:clrTo>
            </a:clrChange>
            <a:extLst>
              <a:ext uri="{28A0092B-C50C-407E-A947-70E740481C1C}">
                <a14:useLocalDpi xmlns:a14="http://schemas.microsoft.com/office/drawing/2010/main" val="0"/>
              </a:ext>
            </a:extLst>
          </a:blip>
          <a:srcRect t="28457" b="12335"/>
          <a:stretch/>
        </p:blipFill>
        <p:spPr bwMode="auto">
          <a:xfrm rot="10800000">
            <a:off x="2438400" y="5315874"/>
            <a:ext cx="3363915" cy="154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2579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4450</TotalTime>
  <Words>1586</Words>
  <Application>Microsoft Office PowerPoint</Application>
  <PresentationFormat>On-screen Show (4:3)</PresentationFormat>
  <Paragraphs>135</Paragraphs>
  <Slides>27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Courier New</vt:lpstr>
      <vt:lpstr>Times New Roman</vt:lpstr>
      <vt:lpstr>Wingdings</vt:lpstr>
      <vt:lpstr>Office Theme</vt:lpstr>
      <vt:lpstr>PowerPoint Presentation</vt:lpstr>
      <vt:lpstr>Hair as Evidence</vt:lpstr>
      <vt:lpstr>The average human has approximately 250,000 hairs  that get replaced  in a 3 year cycle.</vt:lpstr>
      <vt:lpstr>Hair at a Crime Scene</vt:lpstr>
      <vt:lpstr>Hair analysis may be helpful to determine the following:</vt:lpstr>
      <vt:lpstr>Collecting Hair as Evidence</vt:lpstr>
      <vt:lpstr>Function of Hair</vt:lpstr>
      <vt:lpstr>Structure of Hair</vt:lpstr>
      <vt:lpstr>PowerPoint Presentation</vt:lpstr>
      <vt:lpstr>Cuticle</vt:lpstr>
      <vt:lpstr>Cortex</vt:lpstr>
      <vt:lpstr>Medulla</vt:lpstr>
      <vt:lpstr>Analogy for the structure  of the hair shaft:</vt:lpstr>
      <vt:lpstr>Differences in Hair</vt:lpstr>
      <vt:lpstr>Differences in hair can be used for identification (association) or  exclusion in forensic investigations.</vt:lpstr>
      <vt:lpstr>Hair from Different Parts of the Body</vt:lpstr>
      <vt:lpstr>The Life Cycle of Hair</vt:lpstr>
      <vt:lpstr>Distal Tips</vt:lpstr>
      <vt:lpstr>Treated Hair</vt:lpstr>
      <vt:lpstr>Racial Differences</vt:lpstr>
      <vt:lpstr>Animal Hair and Human Hair</vt:lpstr>
      <vt:lpstr>PowerPoint Presentation</vt:lpstr>
      <vt:lpstr>PowerPoint Presentation</vt:lpstr>
      <vt:lpstr>PowerPoint Presentation</vt:lpstr>
      <vt:lpstr>Testing for Substances in the Hair Shaft</vt:lpstr>
      <vt:lpstr>Neutron Activation Analysis (NAA)</vt:lpstr>
      <vt:lpstr>Testing the Hair Follicle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Melissa2012</dc:creator>
  <cp:lastModifiedBy>Elizabeth Robbins</cp:lastModifiedBy>
  <cp:revision>122</cp:revision>
  <dcterms:created xsi:type="dcterms:W3CDTF">2013-09-03T23:48:33Z</dcterms:created>
  <dcterms:modified xsi:type="dcterms:W3CDTF">2016-03-21T23:41:58Z</dcterms:modified>
</cp:coreProperties>
</file>