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19"/>
  </p:notesMasterIdLst>
  <p:sldIdLst>
    <p:sldId id="333" r:id="rId2"/>
    <p:sldId id="334" r:id="rId3"/>
    <p:sldId id="337" r:id="rId4"/>
    <p:sldId id="413" r:id="rId5"/>
    <p:sldId id="351" r:id="rId6"/>
    <p:sldId id="401" r:id="rId7"/>
    <p:sldId id="402" r:id="rId8"/>
    <p:sldId id="403" r:id="rId9"/>
    <p:sldId id="404" r:id="rId10"/>
    <p:sldId id="408" r:id="rId11"/>
    <p:sldId id="409" r:id="rId12"/>
    <p:sldId id="410" r:id="rId13"/>
    <p:sldId id="411" r:id="rId14"/>
    <p:sldId id="405" r:id="rId15"/>
    <p:sldId id="406" r:id="rId16"/>
    <p:sldId id="407" r:id="rId17"/>
    <p:sldId id="412"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dellelo" initials="c"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630101"/>
    <a:srgbClr val="334952"/>
    <a:srgbClr val="136789"/>
    <a:srgbClr val="526B6B"/>
    <a:srgbClr val="322E05"/>
    <a:srgbClr val="3E3805"/>
    <a:srgbClr val="26380C"/>
    <a:srgbClr val="506028"/>
    <a:srgbClr val="3399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97" autoAdjust="0"/>
    <p:restoredTop sz="75730" autoAdjust="0"/>
  </p:normalViewPr>
  <p:slideViewPr>
    <p:cSldViewPr>
      <p:cViewPr varScale="1">
        <p:scale>
          <a:sx n="33" d="100"/>
          <a:sy n="33" d="100"/>
        </p:scale>
        <p:origin x="1548" y="42"/>
      </p:cViewPr>
      <p:guideLst>
        <p:guide orient="horz" pos="2160"/>
        <p:guide pos="2880"/>
      </p:guideLst>
    </p:cSldViewPr>
  </p:slideViewPr>
  <p:outlineViewPr>
    <p:cViewPr>
      <p:scale>
        <a:sx n="33" d="100"/>
        <a:sy n="33" d="100"/>
      </p:scale>
      <p:origin x="0" y="990"/>
    </p:cViewPr>
  </p:outlin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dirty="0"/>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7B491A9-5D56-A448-96C7-EB6CC08E6C9E}" type="slidenum">
              <a:rPr lang="en-US" altLang="en-US"/>
              <a:pPr/>
              <a:t>‹#›</a:t>
            </a:fld>
            <a:endParaRPr lang="en-US" altLang="en-US" dirty="0"/>
          </a:p>
        </p:txBody>
      </p:sp>
    </p:spTree>
    <p:extLst>
      <p:ext uri="{BB962C8B-B14F-4D97-AF65-F5344CB8AC3E}">
        <p14:creationId xmlns:p14="http://schemas.microsoft.com/office/powerpoint/2010/main" val="8790979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youtu.be/R44dRIPLZGM"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B491A9-5D56-A448-96C7-EB6CC08E6C9E}" type="slidenum">
              <a:rPr lang="en-US" altLang="en-US" smtClean="0"/>
              <a:pPr/>
              <a:t>1</a:t>
            </a:fld>
            <a:endParaRPr lang="en-US" altLang="en-US" dirty="0"/>
          </a:p>
        </p:txBody>
      </p:sp>
    </p:spTree>
    <p:extLst>
      <p:ext uri="{BB962C8B-B14F-4D97-AF65-F5344CB8AC3E}">
        <p14:creationId xmlns:p14="http://schemas.microsoft.com/office/powerpoint/2010/main" val="3837780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Arial" charset="0"/>
                <a:ea typeface="ＭＳ Ｐゴシック" charset="0"/>
                <a:cs typeface="ＭＳ Ｐゴシック" charset="0"/>
                <a:hlinkClick r:id="rId3"/>
              </a:rPr>
              <a:t>https://youtu.be/R44dRIPLZGM</a:t>
            </a:r>
            <a:r>
              <a:rPr lang="en-US" sz="1200" b="0" i="0" u="none" strike="noStrike" kern="1200" dirty="0" smtClean="0">
                <a:solidFill>
                  <a:schemeClr val="tx1"/>
                </a:solidFill>
                <a:effectLst/>
                <a:latin typeface="Arial" charset="0"/>
                <a:ea typeface="ＭＳ Ｐゴシック" charset="0"/>
                <a:cs typeface="ＭＳ Ｐゴシック" charset="0"/>
              </a:rPr>
              <a:t> </a:t>
            </a:r>
            <a:endParaRPr lang="en-US" dirty="0"/>
          </a:p>
        </p:txBody>
      </p:sp>
      <p:sp>
        <p:nvSpPr>
          <p:cNvPr id="4" name="Slide Number Placeholder 3"/>
          <p:cNvSpPr>
            <a:spLocks noGrp="1"/>
          </p:cNvSpPr>
          <p:nvPr>
            <p:ph type="sldNum" sz="quarter" idx="10"/>
          </p:nvPr>
        </p:nvSpPr>
        <p:spPr/>
        <p:txBody>
          <a:bodyPr/>
          <a:lstStyle/>
          <a:p>
            <a:fld id="{27B491A9-5D56-A448-96C7-EB6CC08E6C9E}" type="slidenum">
              <a:rPr lang="en-US" altLang="en-US" smtClean="0"/>
              <a:pPr/>
              <a:t>4</a:t>
            </a:fld>
            <a:endParaRPr lang="en-US" altLang="en-US" dirty="0"/>
          </a:p>
        </p:txBody>
      </p:sp>
    </p:spTree>
    <p:extLst>
      <p:ext uri="{BB962C8B-B14F-4D97-AF65-F5344CB8AC3E}">
        <p14:creationId xmlns:p14="http://schemas.microsoft.com/office/powerpoint/2010/main" val="4142463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Arial" charset="0"/>
                <a:ea typeface="ＭＳ Ｐゴシック" charset="0"/>
                <a:cs typeface="ＭＳ Ｐゴシック" charset="0"/>
              </a:rPr>
              <a:t>Ask: </a:t>
            </a:r>
            <a:r>
              <a:rPr lang="en-US" sz="1200" kern="1200" dirty="0" smtClean="0">
                <a:solidFill>
                  <a:schemeClr val="tx1"/>
                </a:solidFill>
                <a:effectLst/>
                <a:latin typeface="Arial" charset="0"/>
                <a:ea typeface="ＭＳ Ｐゴシック" charset="0"/>
                <a:cs typeface="ＭＳ Ｐゴシック" charset="0"/>
              </a:rPr>
              <a:t>Why do some things smell good and other things smell bad?</a:t>
            </a:r>
          </a:p>
          <a:p>
            <a:r>
              <a:rPr lang="en-US" sz="1200" b="1" i="1" kern="1200" dirty="0" smtClean="0">
                <a:solidFill>
                  <a:schemeClr val="tx1"/>
                </a:solidFill>
                <a:effectLst/>
                <a:latin typeface="Arial" charset="0"/>
                <a:ea typeface="ＭＳ Ｐゴシック" charset="0"/>
                <a:cs typeface="ＭＳ Ｐゴシック" charset="0"/>
              </a:rPr>
              <a:t>Ask: </a:t>
            </a:r>
            <a:r>
              <a:rPr lang="en-US" sz="1200" kern="1200" dirty="0" smtClean="0">
                <a:solidFill>
                  <a:schemeClr val="tx1"/>
                </a:solidFill>
                <a:effectLst/>
                <a:latin typeface="Arial" charset="0"/>
                <a:ea typeface="ＭＳ Ｐゴシック" charset="0"/>
                <a:cs typeface="ＭＳ Ｐゴシック" charset="0"/>
              </a:rPr>
              <a:t>How does a smell get from one place to another?</a:t>
            </a:r>
          </a:p>
          <a:p>
            <a:r>
              <a:rPr lang="en-US" sz="1200" b="1" i="1" kern="1200" dirty="0" smtClean="0">
                <a:solidFill>
                  <a:schemeClr val="tx1"/>
                </a:solidFill>
                <a:effectLst/>
                <a:latin typeface="Arial" charset="0"/>
                <a:ea typeface="ＭＳ Ｐゴシック" charset="0"/>
                <a:cs typeface="ＭＳ Ｐゴシック" charset="0"/>
              </a:rPr>
              <a:t>Ask: </a:t>
            </a:r>
            <a:r>
              <a:rPr lang="en-US" sz="1200" kern="1200" dirty="0" smtClean="0">
                <a:solidFill>
                  <a:schemeClr val="tx1"/>
                </a:solidFill>
                <a:effectLst/>
                <a:latin typeface="Arial" charset="0"/>
                <a:ea typeface="ＭＳ Ｐゴシック" charset="0"/>
                <a:cs typeface="ＭＳ Ｐゴシック" charset="0"/>
              </a:rPr>
              <a:t>Describe what you think your nose is detecting when you smell something. What do you think chemistry has to do with smell?</a:t>
            </a:r>
          </a:p>
          <a:p>
            <a:endParaRPr lang="en-US" dirty="0"/>
          </a:p>
        </p:txBody>
      </p:sp>
      <p:sp>
        <p:nvSpPr>
          <p:cNvPr id="4" name="Slide Number Placeholder 3"/>
          <p:cNvSpPr>
            <a:spLocks noGrp="1"/>
          </p:cNvSpPr>
          <p:nvPr>
            <p:ph type="sldNum" sz="quarter" idx="10"/>
          </p:nvPr>
        </p:nvSpPr>
        <p:spPr/>
        <p:txBody>
          <a:bodyPr/>
          <a:lstStyle/>
          <a:p>
            <a:fld id="{27B491A9-5D56-A448-96C7-EB6CC08E6C9E}" type="slidenum">
              <a:rPr lang="en-US" altLang="en-US" smtClean="0"/>
              <a:pPr/>
              <a:t>5</a:t>
            </a:fld>
            <a:endParaRPr lang="en-US" altLang="en-US" dirty="0"/>
          </a:p>
        </p:txBody>
      </p:sp>
    </p:spTree>
    <p:extLst>
      <p:ext uri="{BB962C8B-B14F-4D97-AF65-F5344CB8AC3E}">
        <p14:creationId xmlns:p14="http://schemas.microsoft.com/office/powerpoint/2010/main" val="2919041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Arial" charset="0"/>
                <a:ea typeface="ＭＳ Ｐゴシック" charset="0"/>
                <a:cs typeface="ＭＳ Ｐゴシック" charset="0"/>
              </a:rPr>
              <a:t>Tell students to work in groups of four.</a:t>
            </a:r>
          </a:p>
          <a:p>
            <a:pPr lvl="0"/>
            <a:r>
              <a:rPr lang="en-US" sz="1200" kern="1200" dirty="0" smtClean="0">
                <a:solidFill>
                  <a:schemeClr val="tx1"/>
                </a:solidFill>
                <a:effectLst/>
                <a:latin typeface="Arial" charset="0"/>
                <a:ea typeface="ＭＳ Ｐゴシック" charset="0"/>
                <a:cs typeface="ＭＳ Ｐゴシック" charset="0"/>
              </a:rPr>
              <a:t>Tell students they will examine molecular covalent substances in this unit. These substances consist of molecules. Each molecule stays together as a unit and is represented by a molecular formula.</a:t>
            </a:r>
          </a:p>
          <a:p>
            <a:pPr lvl="0"/>
            <a:r>
              <a:rPr lang="en-US" sz="1200" kern="1200" dirty="0" smtClean="0">
                <a:solidFill>
                  <a:schemeClr val="tx1"/>
                </a:solidFill>
                <a:effectLst/>
                <a:latin typeface="Arial" charset="0"/>
                <a:ea typeface="ＭＳ Ｐゴシック" charset="0"/>
                <a:cs typeface="ＭＳ Ｐゴシック" charset="0"/>
              </a:rPr>
              <a:t>Review the concept of a molecule and introduce molecular formulas.</a:t>
            </a:r>
          </a:p>
          <a:p>
            <a:endParaRPr lang="en-US" dirty="0"/>
          </a:p>
        </p:txBody>
      </p:sp>
      <p:sp>
        <p:nvSpPr>
          <p:cNvPr id="4" name="Slide Number Placeholder 3"/>
          <p:cNvSpPr>
            <a:spLocks noGrp="1"/>
          </p:cNvSpPr>
          <p:nvPr>
            <p:ph type="sldNum" sz="quarter" idx="10"/>
          </p:nvPr>
        </p:nvSpPr>
        <p:spPr/>
        <p:txBody>
          <a:bodyPr/>
          <a:lstStyle/>
          <a:p>
            <a:fld id="{27B491A9-5D56-A448-96C7-EB6CC08E6C9E}" type="slidenum">
              <a:rPr lang="en-US" altLang="en-US" smtClean="0"/>
              <a:pPr/>
              <a:t>8</a:t>
            </a:fld>
            <a:endParaRPr lang="en-US" altLang="en-US" dirty="0"/>
          </a:p>
        </p:txBody>
      </p:sp>
    </p:spTree>
    <p:extLst>
      <p:ext uri="{BB962C8B-B14F-4D97-AF65-F5344CB8AC3E}">
        <p14:creationId xmlns:p14="http://schemas.microsoft.com/office/powerpoint/2010/main" val="1948328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Arial" charset="0"/>
                <a:ea typeface="ＭＳ Ｐゴシック" charset="0"/>
                <a:cs typeface="ＭＳ Ｐゴシック" charset="0"/>
              </a:rPr>
              <a:t>Instruct students on how to smell safely. Chemicals may have very strong odors or be caustic. Remind students to use wafting when they smell anything in the laboratory. They should use their hand to draw air toward them, not sniff directly from the container. The essences are food grade, and the smells are no stronger than those we encounter daily. However, any students with asthma or allergies should not do the smelling part of the activity.</a:t>
            </a:r>
          </a:p>
          <a:p>
            <a:pPr lvl="0"/>
            <a:r>
              <a:rPr lang="en-US" sz="1200" kern="1200" dirty="0" smtClean="0">
                <a:solidFill>
                  <a:schemeClr val="tx1"/>
                </a:solidFill>
                <a:effectLst/>
                <a:latin typeface="Arial" charset="0"/>
                <a:ea typeface="ＭＳ Ｐゴシック" charset="0"/>
                <a:cs typeface="ＭＳ Ｐゴシック" charset="0"/>
              </a:rPr>
              <a:t>Pass out the student worksheet.</a:t>
            </a:r>
          </a:p>
          <a:p>
            <a:pPr lvl="0"/>
            <a:r>
              <a:rPr lang="en-US" sz="1200" kern="1200" dirty="0" smtClean="0">
                <a:solidFill>
                  <a:schemeClr val="tx1"/>
                </a:solidFill>
                <a:effectLst/>
                <a:latin typeface="Arial" charset="0"/>
                <a:ea typeface="ＭＳ Ｐゴシック" charset="0"/>
                <a:cs typeface="ＭＳ Ｐゴシック" charset="0"/>
              </a:rPr>
              <a:t>Pass out vials A–E. Emphasize to students that they have to put the caps back on the vials immediately after smelling and not exchange caps among the vials. Before collecting the vials, tell students to tighten all the caps.</a:t>
            </a:r>
          </a:p>
          <a:p>
            <a:r>
              <a:rPr lang="en-US" sz="1200" b="1" kern="1200" dirty="0" smtClean="0">
                <a:solidFill>
                  <a:schemeClr val="tx1"/>
                </a:solidFill>
                <a:effectLst/>
                <a:latin typeface="Arial" charset="0"/>
                <a:ea typeface="ＭＳ Ｐゴシック" charset="0"/>
                <a:cs typeface="ＭＳ Ｐゴシック" charset="0"/>
              </a:rPr>
              <a:t> </a:t>
            </a:r>
            <a:endParaRPr lang="en-US" sz="1200" kern="1200" dirty="0" smtClean="0">
              <a:solidFill>
                <a:schemeClr val="tx1"/>
              </a:solidFill>
              <a:effectLst/>
              <a:latin typeface="Arial" charset="0"/>
              <a:ea typeface="ＭＳ Ｐゴシック" charset="0"/>
              <a:cs typeface="ＭＳ Ｐゴシック" charset="0"/>
            </a:endParaRPr>
          </a:p>
        </p:txBody>
      </p:sp>
      <p:sp>
        <p:nvSpPr>
          <p:cNvPr id="4" name="Slide Number Placeholder 3"/>
          <p:cNvSpPr>
            <a:spLocks noGrp="1"/>
          </p:cNvSpPr>
          <p:nvPr>
            <p:ph type="sldNum" sz="quarter" idx="10"/>
          </p:nvPr>
        </p:nvSpPr>
        <p:spPr/>
        <p:txBody>
          <a:bodyPr/>
          <a:lstStyle/>
          <a:p>
            <a:fld id="{27B491A9-5D56-A448-96C7-EB6CC08E6C9E}" type="slidenum">
              <a:rPr lang="en-US" altLang="en-US" smtClean="0"/>
              <a:pPr/>
              <a:t>9</a:t>
            </a:fld>
            <a:endParaRPr lang="en-US" altLang="en-US" dirty="0"/>
          </a:p>
        </p:txBody>
      </p:sp>
    </p:spTree>
    <p:extLst>
      <p:ext uri="{BB962C8B-B14F-4D97-AF65-F5344CB8AC3E}">
        <p14:creationId xmlns:p14="http://schemas.microsoft.com/office/powerpoint/2010/main" val="3909602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Arial" charset="0"/>
                <a:ea typeface="ＭＳ Ｐゴシック" charset="0"/>
                <a:cs typeface="ＭＳ Ｐゴシック" charset="0"/>
              </a:rPr>
              <a:t>COLLECT A LIST OF PATTERNS GENERATED BY THE STUDENTS</a:t>
            </a:r>
            <a:endParaRPr lang="en-US" sz="1200" kern="1200" dirty="0" smtClean="0">
              <a:solidFill>
                <a:schemeClr val="tx1"/>
              </a:solidFill>
              <a:effectLst/>
              <a:latin typeface="Arial" charset="0"/>
              <a:ea typeface="ＭＳ Ｐゴシック" charset="0"/>
              <a:cs typeface="ＭＳ Ｐゴシック" charset="0"/>
            </a:endParaRPr>
          </a:p>
          <a:p>
            <a:pPr lvl="0"/>
            <a:r>
              <a:rPr lang="en-US" sz="1200" kern="1200" dirty="0" smtClean="0">
                <a:solidFill>
                  <a:schemeClr val="tx1"/>
                </a:solidFill>
                <a:effectLst/>
                <a:latin typeface="Arial" charset="0"/>
                <a:ea typeface="ＭＳ Ｐゴシック" charset="0"/>
                <a:cs typeface="ＭＳ Ｐゴシック" charset="0"/>
              </a:rPr>
              <a:t>Write the patterns on the board as the students share them.</a:t>
            </a:r>
          </a:p>
          <a:p>
            <a:r>
              <a:rPr lang="en-US" sz="1200" b="1" i="1" kern="1200" dirty="0" smtClean="0">
                <a:solidFill>
                  <a:schemeClr val="tx1"/>
                </a:solidFill>
                <a:effectLst/>
                <a:latin typeface="Arial" charset="0"/>
                <a:ea typeface="ＭＳ Ｐゴシック" charset="0"/>
                <a:cs typeface="ＭＳ Ｐゴシック" charset="0"/>
              </a:rPr>
              <a:t>Ask: </a:t>
            </a:r>
            <a:r>
              <a:rPr lang="en-US" sz="1200" kern="1200" dirty="0" smtClean="0">
                <a:solidFill>
                  <a:schemeClr val="tx1"/>
                </a:solidFill>
                <a:effectLst/>
                <a:latin typeface="Arial" charset="0"/>
                <a:ea typeface="ＭＳ Ｐゴシック" charset="0"/>
                <a:cs typeface="ＭＳ Ｐゴシック" charset="0"/>
              </a:rPr>
              <a:t>What patterns did you discover?</a:t>
            </a:r>
          </a:p>
          <a:p>
            <a:r>
              <a:rPr lang="en-US" sz="1200" b="1" i="1" kern="1200" dirty="0" smtClean="0">
                <a:solidFill>
                  <a:schemeClr val="tx1"/>
                </a:solidFill>
                <a:effectLst/>
                <a:latin typeface="Arial" charset="0"/>
                <a:ea typeface="ＭＳ Ｐゴシック" charset="0"/>
                <a:cs typeface="ＭＳ Ｐゴシック" charset="0"/>
              </a:rPr>
              <a:t>Ask: </a:t>
            </a:r>
            <a:r>
              <a:rPr lang="en-US" sz="1200" kern="1200" dirty="0" smtClean="0">
                <a:solidFill>
                  <a:schemeClr val="tx1"/>
                </a:solidFill>
                <a:effectLst/>
                <a:latin typeface="Arial" charset="0"/>
                <a:ea typeface="ＭＳ Ｐゴシック" charset="0"/>
                <a:cs typeface="ＭＳ Ｐゴシック" charset="0"/>
              </a:rPr>
              <a:t>According to the data, if a molecule has one oxygen atom, how would you expect it to smell? (minty) What if it has a nitrogen atom? (fi shy) What if it has two oxygen atoms? (sweet)</a:t>
            </a:r>
          </a:p>
          <a:p>
            <a:r>
              <a:rPr lang="en-US" sz="1200" b="1" i="1" kern="1200" dirty="0" smtClean="0">
                <a:solidFill>
                  <a:schemeClr val="tx1"/>
                </a:solidFill>
                <a:effectLst/>
                <a:latin typeface="Arial" charset="0"/>
                <a:ea typeface="ＭＳ Ｐゴシック" charset="0"/>
                <a:cs typeface="ＭＳ Ｐゴシック" charset="0"/>
              </a:rPr>
              <a:t>Ask: </a:t>
            </a:r>
            <a:r>
              <a:rPr lang="en-US" sz="1200" kern="1200" dirty="0" smtClean="0">
                <a:solidFill>
                  <a:schemeClr val="tx1"/>
                </a:solidFill>
                <a:effectLst/>
                <a:latin typeface="Arial" charset="0"/>
                <a:ea typeface="ＭＳ Ｐゴシック" charset="0"/>
                <a:cs typeface="ＭＳ Ｐゴシック" charset="0"/>
              </a:rPr>
              <a:t>What other patterns help you predict the smell of a molecule?</a:t>
            </a:r>
          </a:p>
        </p:txBody>
      </p:sp>
      <p:sp>
        <p:nvSpPr>
          <p:cNvPr id="4" name="Slide Number Placeholder 3"/>
          <p:cNvSpPr>
            <a:spLocks noGrp="1"/>
          </p:cNvSpPr>
          <p:nvPr>
            <p:ph type="sldNum" sz="quarter" idx="10"/>
          </p:nvPr>
        </p:nvSpPr>
        <p:spPr/>
        <p:txBody>
          <a:bodyPr/>
          <a:lstStyle/>
          <a:p>
            <a:fld id="{27B491A9-5D56-A448-96C7-EB6CC08E6C9E}" type="slidenum">
              <a:rPr lang="en-US" altLang="en-US" smtClean="0"/>
              <a:pPr/>
              <a:t>11</a:t>
            </a:fld>
            <a:endParaRPr lang="en-US" altLang="en-US" dirty="0"/>
          </a:p>
        </p:txBody>
      </p:sp>
    </p:spTree>
    <p:extLst>
      <p:ext uri="{BB962C8B-B14F-4D97-AF65-F5344CB8AC3E}">
        <p14:creationId xmlns:p14="http://schemas.microsoft.com/office/powerpoint/2010/main" val="2201057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Arial" charset="0"/>
                <a:ea typeface="ＭＳ Ｐゴシック" charset="0"/>
                <a:cs typeface="ＭＳ Ｐゴシック" charset="0"/>
              </a:rPr>
              <a:t>COLLECT A LIST OF PATTERNS GENERATED BY THE STUDENTS</a:t>
            </a:r>
            <a:endParaRPr lang="en-US" sz="1200" kern="1200" dirty="0" smtClean="0">
              <a:solidFill>
                <a:schemeClr val="tx1"/>
              </a:solidFill>
              <a:effectLst/>
              <a:latin typeface="Arial" charset="0"/>
              <a:ea typeface="ＭＳ Ｐゴシック" charset="0"/>
              <a:cs typeface="ＭＳ Ｐゴシック" charset="0"/>
            </a:endParaRPr>
          </a:p>
          <a:p>
            <a:pPr lvl="0"/>
            <a:r>
              <a:rPr lang="en-US" sz="1200" kern="1200" dirty="0" smtClean="0">
                <a:solidFill>
                  <a:schemeClr val="tx1"/>
                </a:solidFill>
                <a:effectLst/>
                <a:latin typeface="Arial" charset="0"/>
                <a:ea typeface="ＭＳ Ｐゴシック" charset="0"/>
                <a:cs typeface="ＭＳ Ｐゴシック" charset="0"/>
              </a:rPr>
              <a:t>Write the patterns on the board as the students share them.</a:t>
            </a:r>
          </a:p>
          <a:p>
            <a:r>
              <a:rPr lang="en-US" sz="1200" b="1" i="1" kern="1200" dirty="0" smtClean="0">
                <a:solidFill>
                  <a:schemeClr val="tx1"/>
                </a:solidFill>
                <a:effectLst/>
                <a:latin typeface="Arial" charset="0"/>
                <a:ea typeface="ＭＳ Ｐゴシック" charset="0"/>
                <a:cs typeface="ＭＳ Ｐゴシック" charset="0"/>
              </a:rPr>
              <a:t>Ask: </a:t>
            </a:r>
            <a:r>
              <a:rPr lang="en-US" sz="1200" kern="1200" dirty="0" smtClean="0">
                <a:solidFill>
                  <a:schemeClr val="tx1"/>
                </a:solidFill>
                <a:effectLst/>
                <a:latin typeface="Arial" charset="0"/>
                <a:ea typeface="ＭＳ Ｐゴシック" charset="0"/>
                <a:cs typeface="ＭＳ Ｐゴシック" charset="0"/>
              </a:rPr>
              <a:t>What patterns did you discover?</a:t>
            </a:r>
          </a:p>
          <a:p>
            <a:r>
              <a:rPr lang="en-US" sz="1200" b="1" i="1" kern="1200" dirty="0" smtClean="0">
                <a:solidFill>
                  <a:schemeClr val="tx1"/>
                </a:solidFill>
                <a:effectLst/>
                <a:latin typeface="Arial" charset="0"/>
                <a:ea typeface="ＭＳ Ｐゴシック" charset="0"/>
                <a:cs typeface="ＭＳ Ｐゴシック" charset="0"/>
              </a:rPr>
              <a:t>Ask: </a:t>
            </a:r>
            <a:r>
              <a:rPr lang="en-US" sz="1200" kern="1200" dirty="0" smtClean="0">
                <a:solidFill>
                  <a:schemeClr val="tx1"/>
                </a:solidFill>
                <a:effectLst/>
                <a:latin typeface="Arial" charset="0"/>
                <a:ea typeface="ＭＳ Ｐゴシック" charset="0"/>
                <a:cs typeface="ＭＳ Ｐゴシック" charset="0"/>
              </a:rPr>
              <a:t>According to the data, if a molecule has one oxygen atom, how would you expect it to smell? (minty) What if it has a nitrogen atom? (fi shy) What if it has two oxygen atoms? (sweet)</a:t>
            </a:r>
          </a:p>
          <a:p>
            <a:r>
              <a:rPr lang="en-US" sz="1200" b="1" i="1" kern="1200" dirty="0" smtClean="0">
                <a:solidFill>
                  <a:schemeClr val="tx1"/>
                </a:solidFill>
                <a:effectLst/>
                <a:latin typeface="Arial" charset="0"/>
                <a:ea typeface="ＭＳ Ｐゴシック" charset="0"/>
                <a:cs typeface="ＭＳ Ｐゴシック" charset="0"/>
              </a:rPr>
              <a:t>Ask: </a:t>
            </a:r>
            <a:r>
              <a:rPr lang="en-US" sz="1200" kern="1200" dirty="0" smtClean="0">
                <a:solidFill>
                  <a:schemeClr val="tx1"/>
                </a:solidFill>
                <a:effectLst/>
                <a:latin typeface="Arial" charset="0"/>
                <a:ea typeface="ＭＳ Ｐゴシック" charset="0"/>
                <a:cs typeface="ＭＳ Ｐゴシック" charset="0"/>
              </a:rPr>
              <a:t>What other patterns help you predict the smell of a molecule?</a:t>
            </a:r>
          </a:p>
        </p:txBody>
      </p:sp>
      <p:sp>
        <p:nvSpPr>
          <p:cNvPr id="4" name="Slide Number Placeholder 3"/>
          <p:cNvSpPr>
            <a:spLocks noGrp="1"/>
          </p:cNvSpPr>
          <p:nvPr>
            <p:ph type="sldNum" sz="quarter" idx="10"/>
          </p:nvPr>
        </p:nvSpPr>
        <p:spPr/>
        <p:txBody>
          <a:bodyPr/>
          <a:lstStyle/>
          <a:p>
            <a:fld id="{27B491A9-5D56-A448-96C7-EB6CC08E6C9E}" type="slidenum">
              <a:rPr lang="en-US" altLang="en-US" smtClean="0"/>
              <a:pPr/>
              <a:t>12</a:t>
            </a:fld>
            <a:endParaRPr lang="en-US" altLang="en-US" dirty="0"/>
          </a:p>
        </p:txBody>
      </p:sp>
    </p:spTree>
    <p:extLst>
      <p:ext uri="{BB962C8B-B14F-4D97-AF65-F5344CB8AC3E}">
        <p14:creationId xmlns:p14="http://schemas.microsoft.com/office/powerpoint/2010/main" val="1240273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Arial" charset="0"/>
                <a:ea typeface="ＭＳ Ｐゴシック" charset="0"/>
                <a:cs typeface="ＭＳ Ｐゴシック" charset="0"/>
              </a:rPr>
              <a:t>Ask: </a:t>
            </a:r>
            <a:r>
              <a:rPr lang="en-US" sz="1200" kern="1200" dirty="0" smtClean="0">
                <a:solidFill>
                  <a:schemeClr val="tx1"/>
                </a:solidFill>
                <a:effectLst/>
                <a:latin typeface="Arial" charset="0"/>
                <a:ea typeface="ＭＳ Ｐゴシック" charset="0"/>
                <a:cs typeface="ＭＳ Ｐゴシック" charset="0"/>
              </a:rPr>
              <a:t>If I gave you a new smell vial, what would you want to know about the substance inside to predict its smell?</a:t>
            </a:r>
          </a:p>
          <a:p>
            <a:r>
              <a:rPr lang="en-US" sz="1200" b="1" i="1" kern="1200" dirty="0" smtClean="0">
                <a:solidFill>
                  <a:schemeClr val="tx1"/>
                </a:solidFill>
                <a:effectLst/>
                <a:latin typeface="Arial" charset="0"/>
                <a:ea typeface="ＭＳ Ｐゴシック" charset="0"/>
                <a:cs typeface="ＭＳ Ｐゴシック" charset="0"/>
              </a:rPr>
              <a:t>Ask: </a:t>
            </a:r>
            <a:r>
              <a:rPr lang="en-US" sz="1200" kern="1200" dirty="0" smtClean="0">
                <a:solidFill>
                  <a:schemeClr val="tx1"/>
                </a:solidFill>
                <a:effectLst/>
                <a:latin typeface="Arial" charset="0"/>
                <a:ea typeface="ＭＳ Ｐゴシック" charset="0"/>
                <a:cs typeface="ＭＳ Ｐゴシック" charset="0"/>
              </a:rPr>
              <a:t>Do you think you can predict the smell of a substance simply from knowing its chemical name and molecular formula? Why or why not?</a:t>
            </a:r>
          </a:p>
          <a:p>
            <a:r>
              <a:rPr lang="en-US" sz="1200" b="1" i="1" kern="1200" dirty="0" smtClean="0">
                <a:solidFill>
                  <a:schemeClr val="tx1"/>
                </a:solidFill>
                <a:effectLst/>
                <a:latin typeface="Arial" charset="0"/>
                <a:ea typeface="ＭＳ Ｐゴシック" charset="0"/>
                <a:cs typeface="ＭＳ Ｐゴシック" charset="0"/>
              </a:rPr>
              <a:t>Ask: </a:t>
            </a:r>
            <a:r>
              <a:rPr lang="en-US" sz="1200" kern="1200" dirty="0" smtClean="0">
                <a:solidFill>
                  <a:schemeClr val="tx1"/>
                </a:solidFill>
                <a:effectLst/>
                <a:latin typeface="Arial" charset="0"/>
                <a:ea typeface="ＭＳ Ｐゴシック" charset="0"/>
                <a:cs typeface="ＭＳ Ｐゴシック" charset="0"/>
              </a:rPr>
              <a:t>What should we do to test this hypothesis?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i="1" kern="1200" dirty="0" smtClean="0">
                <a:solidFill>
                  <a:schemeClr val="tx1"/>
                </a:solidFill>
                <a:effectLst/>
                <a:latin typeface="Arial" charset="0"/>
                <a:ea typeface="ＭＳ Ｐゴシック" charset="0"/>
                <a:cs typeface="ＭＳ Ｐゴシック" charset="0"/>
              </a:rPr>
              <a:t>Key Points: </a:t>
            </a:r>
            <a:r>
              <a:rPr lang="en-US" sz="1200" kern="1200" dirty="0" smtClean="0">
                <a:solidFill>
                  <a:schemeClr val="tx1"/>
                </a:solidFill>
                <a:effectLst/>
                <a:latin typeface="Arial" charset="0"/>
                <a:ea typeface="ＭＳ Ｐゴシック" charset="0"/>
                <a:cs typeface="ＭＳ Ｐゴシック" charset="0"/>
              </a:rPr>
              <a:t>A possible hypothesis is that the smell of a substance can be predicted if you know its name and/or its chemical formula. For instance, molecules with two oxygen atoms may all smell sweet, molecules containing nitrogen may all smell fi shy, molecules containing one oxygen atom may all smell minty, molecules ending in “-ate” may all smell sweet, and so on. As students learn more about molecules and smell properties throughout the unit, they will have a chance to refine their hypotheses.</a:t>
            </a:r>
          </a:p>
          <a:p>
            <a:endParaRPr lang="en-US" dirty="0"/>
          </a:p>
        </p:txBody>
      </p:sp>
      <p:sp>
        <p:nvSpPr>
          <p:cNvPr id="4" name="Slide Number Placeholder 3"/>
          <p:cNvSpPr>
            <a:spLocks noGrp="1"/>
          </p:cNvSpPr>
          <p:nvPr>
            <p:ph type="sldNum" sz="quarter" idx="10"/>
          </p:nvPr>
        </p:nvSpPr>
        <p:spPr/>
        <p:txBody>
          <a:bodyPr/>
          <a:lstStyle/>
          <a:p>
            <a:fld id="{27B491A9-5D56-A448-96C7-EB6CC08E6C9E}" type="slidenum">
              <a:rPr lang="en-US" altLang="en-US" smtClean="0"/>
              <a:pPr/>
              <a:t>13</a:t>
            </a:fld>
            <a:endParaRPr lang="en-US" altLang="en-US" dirty="0"/>
          </a:p>
        </p:txBody>
      </p:sp>
    </p:spTree>
    <p:extLst>
      <p:ext uri="{BB962C8B-B14F-4D97-AF65-F5344CB8AC3E}">
        <p14:creationId xmlns:p14="http://schemas.microsoft.com/office/powerpoint/2010/main" val="3764104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Arial" charset="0"/>
                <a:ea typeface="ＭＳ Ｐゴシック" charset="0"/>
                <a:cs typeface="ＭＳ Ｐゴシック" charset="0"/>
              </a:rPr>
              <a:t>Answers: </a:t>
            </a:r>
            <a:r>
              <a:rPr lang="en-US" sz="1200" b="1" kern="1200" dirty="0" smtClean="0">
                <a:solidFill>
                  <a:schemeClr val="tx1"/>
                </a:solidFill>
                <a:effectLst/>
                <a:latin typeface="Arial" charset="0"/>
                <a:ea typeface="ＭＳ Ｐゴシック" charset="0"/>
                <a:cs typeface="ＭＳ Ｐゴシック" charset="0"/>
              </a:rPr>
              <a:t>1. </a:t>
            </a:r>
            <a:r>
              <a:rPr lang="en-US" sz="1200" kern="1200" dirty="0" smtClean="0">
                <a:solidFill>
                  <a:schemeClr val="tx1"/>
                </a:solidFill>
                <a:effectLst/>
                <a:latin typeface="Arial" charset="0"/>
                <a:ea typeface="ＭＳ Ｐゴシック" charset="0"/>
                <a:cs typeface="ＭＳ Ｐゴシック" charset="0"/>
              </a:rPr>
              <a:t>From the preliminary data, you can predict it will smell sweet because it has two oxygen atoms. </a:t>
            </a:r>
            <a:r>
              <a:rPr lang="en-US" sz="1200" b="1" kern="1200" dirty="0" smtClean="0">
                <a:solidFill>
                  <a:schemeClr val="tx1"/>
                </a:solidFill>
                <a:effectLst/>
                <a:latin typeface="Arial" charset="0"/>
                <a:ea typeface="ＭＳ Ｐゴシック" charset="0"/>
                <a:cs typeface="ＭＳ Ｐゴシック" charset="0"/>
              </a:rPr>
              <a:t>2. </a:t>
            </a:r>
            <a:r>
              <a:rPr lang="en-US" sz="1200" kern="1200" dirty="0" smtClean="0">
                <a:solidFill>
                  <a:schemeClr val="tx1"/>
                </a:solidFill>
                <a:effectLst/>
                <a:latin typeface="Arial" charset="0"/>
                <a:ea typeface="ＭＳ Ｐゴシック" charset="0"/>
                <a:cs typeface="ＭＳ Ｐゴシック" charset="0"/>
              </a:rPr>
              <a:t>You cannot be all that sure, because you have smelled only five molecules. You have to collect more data.</a:t>
            </a:r>
          </a:p>
          <a:p>
            <a:r>
              <a:rPr lang="en-US" sz="1200" kern="1200" dirty="0" smtClean="0">
                <a:solidFill>
                  <a:schemeClr val="tx1"/>
                </a:solidFill>
                <a:effectLst/>
                <a:latin typeface="Arial" charset="0"/>
                <a:ea typeface="ＭＳ Ｐゴシック" charset="0"/>
                <a:cs typeface="ＭＳ Ｐゴシック" charset="0"/>
              </a:rPr>
              <a:t> </a:t>
            </a:r>
          </a:p>
          <a:p>
            <a:endParaRPr lang="en-US" dirty="0"/>
          </a:p>
        </p:txBody>
      </p:sp>
      <p:sp>
        <p:nvSpPr>
          <p:cNvPr id="4" name="Slide Number Placeholder 3"/>
          <p:cNvSpPr>
            <a:spLocks noGrp="1"/>
          </p:cNvSpPr>
          <p:nvPr>
            <p:ph type="sldNum" sz="quarter" idx="10"/>
          </p:nvPr>
        </p:nvSpPr>
        <p:spPr/>
        <p:txBody>
          <a:bodyPr/>
          <a:lstStyle/>
          <a:p>
            <a:fld id="{27B491A9-5D56-A448-96C7-EB6CC08E6C9E}" type="slidenum">
              <a:rPr lang="en-US" altLang="en-US" smtClean="0"/>
              <a:pPr/>
              <a:t>16</a:t>
            </a:fld>
            <a:endParaRPr lang="en-US" altLang="en-US" dirty="0"/>
          </a:p>
        </p:txBody>
      </p:sp>
    </p:spTree>
    <p:extLst>
      <p:ext uri="{BB962C8B-B14F-4D97-AF65-F5344CB8AC3E}">
        <p14:creationId xmlns:p14="http://schemas.microsoft.com/office/powerpoint/2010/main" val="3042579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4057" y="64713"/>
            <a:ext cx="8735887" cy="1165974"/>
          </a:xfrm>
        </p:spPr>
        <p:txBody>
          <a:bodyPr/>
          <a:lstStyle>
            <a:lvl1pPr>
              <a:defRPr>
                <a:solidFill>
                  <a:schemeClr val="bg1"/>
                </a:solidFill>
              </a:defRPr>
            </a:lvl1pPr>
          </a:lstStyle>
          <a:p>
            <a:r>
              <a:rPr lang="en-US" smtClean="0"/>
              <a:t>Click to edit Master title style</a:t>
            </a:r>
            <a:endParaRPr lang="en-US"/>
          </a:p>
        </p:txBody>
      </p:sp>
      <p:sp>
        <p:nvSpPr>
          <p:cNvPr id="3" name="Content Placeholder 2"/>
          <p:cNvSpPr>
            <a:spLocks noGrp="1"/>
          </p:cNvSpPr>
          <p:nvPr>
            <p:ph idx="1"/>
          </p:nvPr>
        </p:nvSpPr>
        <p:spPr>
          <a:xfrm>
            <a:off x="247304" y="1492832"/>
            <a:ext cx="8649393" cy="4710535"/>
          </a:xfrm>
        </p:spPr>
        <p:txBody>
          <a:bodyPr/>
          <a:lstStyle>
            <a:lvl1pPr marL="457200" indent="-457200">
              <a:buClr>
                <a:srgbClr val="630101"/>
              </a:buClr>
              <a:buFont typeface="Arial" pitchFamily="34" charset="0"/>
              <a:buChar char="•"/>
              <a:defRPr sz="2600">
                <a:latin typeface="Arial" pitchFamily="34" charset="0"/>
                <a:cs typeface="Arial" pitchFamily="34" charset="0"/>
              </a:defRPr>
            </a:lvl1pPr>
            <a:lvl2pPr>
              <a:buClr>
                <a:srgbClr val="630101"/>
              </a:buClr>
              <a:defRPr sz="2400">
                <a:latin typeface="Arial" pitchFamily="34" charset="0"/>
                <a:cs typeface="Arial" pitchFamily="34" charset="0"/>
              </a:defRPr>
            </a:lvl2pPr>
            <a:lvl3pPr marL="1257300" indent="-342900">
              <a:buClr>
                <a:srgbClr val="630101"/>
              </a:buClr>
              <a:buFont typeface="Wingdings" pitchFamily="2" charset="2"/>
              <a:buChar char="§"/>
              <a:defRPr sz="2200">
                <a:latin typeface="Arial" pitchFamily="34" charset="0"/>
                <a:cs typeface="Arial" pitchFamily="34" charset="0"/>
              </a:defRPr>
            </a:lvl3pPr>
            <a:lvl4pPr marL="1371600" indent="0">
              <a:buClr>
                <a:srgbClr val="630101"/>
              </a:buClr>
              <a:buFontTx/>
              <a:buNone/>
              <a:defRPr>
                <a:latin typeface="Arial" pitchFamily="34" charset="0"/>
                <a:cs typeface="Arial" pitchFamily="34" charset="0"/>
              </a:defRPr>
            </a:lvl4pPr>
            <a:lvl5pPr marL="1828800" indent="0">
              <a:buClr>
                <a:srgbClr val="630101"/>
              </a:buClr>
              <a:buFontTx/>
              <a:buNone/>
              <a:defRPr sz="18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5"/>
          <p:cNvSpPr/>
          <p:nvPr/>
        </p:nvSpPr>
        <p:spPr>
          <a:xfrm>
            <a:off x="0" y="0"/>
            <a:ext cx="9144000" cy="1295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4"/>
          <p:cNvSpPr>
            <a:spLocks noGrp="1"/>
          </p:cNvSpPr>
          <p:nvPr>
            <p:ph type="body" sz="quarter" idx="10"/>
          </p:nvPr>
        </p:nvSpPr>
        <p:spPr>
          <a:xfrm>
            <a:off x="533400" y="5562600"/>
            <a:ext cx="7696200" cy="38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826554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igure+Caption">
    <p:spTree>
      <p:nvGrpSpPr>
        <p:cNvPr id="1" name=""/>
        <p:cNvGrpSpPr/>
        <p:nvPr/>
      </p:nvGrpSpPr>
      <p:grpSpPr>
        <a:xfrm>
          <a:off x="0" y="0"/>
          <a:ext cx="0" cy="0"/>
          <a:chOff x="0" y="0"/>
          <a:chExt cx="0" cy="0"/>
        </a:xfrm>
      </p:grpSpPr>
      <p:sp>
        <p:nvSpPr>
          <p:cNvPr id="10" name="Content Placeholder 2"/>
          <p:cNvSpPr>
            <a:spLocks noGrp="1"/>
          </p:cNvSpPr>
          <p:nvPr>
            <p:ph idx="1"/>
          </p:nvPr>
        </p:nvSpPr>
        <p:spPr>
          <a:xfrm>
            <a:off x="247304" y="1492833"/>
            <a:ext cx="8649393" cy="1478968"/>
          </a:xfrm>
        </p:spPr>
        <p:txBody>
          <a:bodyPr/>
          <a:lstStyle>
            <a:lvl1pPr marL="457200" indent="-457200">
              <a:buClr>
                <a:srgbClr val="630101"/>
              </a:buClr>
              <a:buFont typeface="Arial" pitchFamily="34" charset="0"/>
              <a:buChar char="•"/>
              <a:defRPr sz="2600">
                <a:latin typeface="Arial" pitchFamily="34" charset="0"/>
                <a:cs typeface="Arial" pitchFamily="34" charset="0"/>
              </a:defRPr>
            </a:lvl1pPr>
            <a:lvl2pPr>
              <a:buClr>
                <a:srgbClr val="136789"/>
              </a:buClr>
              <a:defRPr sz="2400">
                <a:latin typeface="Arial" pitchFamily="34" charset="0"/>
                <a:cs typeface="Arial" pitchFamily="34" charset="0"/>
              </a:defRPr>
            </a:lvl2pPr>
            <a:lvl3pPr marL="1143000" indent="-228600">
              <a:buClr>
                <a:srgbClr val="136789"/>
              </a:buClr>
              <a:buFont typeface="Wingdings" pitchFamily="2" charset="2"/>
              <a:buChar char="§"/>
              <a:defRPr sz="2200">
                <a:latin typeface="Arial" pitchFamily="34" charset="0"/>
                <a:cs typeface="Arial" pitchFamily="34" charset="0"/>
              </a:defRPr>
            </a:lvl3pPr>
            <a:lvl4pPr marL="1371600" indent="0">
              <a:buClr>
                <a:srgbClr val="136789"/>
              </a:buClr>
              <a:buFontTx/>
              <a:buNone/>
              <a:defRPr>
                <a:latin typeface="Arial" pitchFamily="34" charset="0"/>
                <a:cs typeface="Arial" pitchFamily="34" charset="0"/>
              </a:defRPr>
            </a:lvl4pPr>
            <a:lvl5pPr marL="1828800" indent="0">
              <a:buClr>
                <a:srgbClr val="136789"/>
              </a:buClr>
              <a:buFontTx/>
              <a:buNone/>
              <a:defRPr sz="1800">
                <a:latin typeface="Arial" pitchFamily="34" charset="0"/>
                <a:cs typeface="Arial" pitchFamily="34" charset="0"/>
              </a:defRPr>
            </a:lvl5pPr>
          </a:lstStyle>
          <a:p>
            <a:pPr lvl="0"/>
            <a:endParaRPr lang="en-US" dirty="0"/>
          </a:p>
        </p:txBody>
      </p:sp>
      <p:sp>
        <p:nvSpPr>
          <p:cNvPr id="6" name="Picture Placeholder 5"/>
          <p:cNvSpPr>
            <a:spLocks noGrp="1"/>
          </p:cNvSpPr>
          <p:nvPr>
            <p:ph type="pic" sz="quarter" idx="11"/>
          </p:nvPr>
        </p:nvSpPr>
        <p:spPr>
          <a:xfrm>
            <a:off x="838200" y="3200400"/>
            <a:ext cx="4267200" cy="1676400"/>
          </a:xfrm>
        </p:spPr>
        <p:txBody>
          <a:bodyPr/>
          <a:lstStyle/>
          <a:p>
            <a:endParaRPr lang="en-US" dirty="0"/>
          </a:p>
        </p:txBody>
      </p:sp>
      <p:sp>
        <p:nvSpPr>
          <p:cNvPr id="16" name="Table Placeholder 15"/>
          <p:cNvSpPr>
            <a:spLocks noGrp="1"/>
          </p:cNvSpPr>
          <p:nvPr>
            <p:ph type="tbl" sz="quarter" idx="12"/>
          </p:nvPr>
        </p:nvSpPr>
        <p:spPr>
          <a:xfrm>
            <a:off x="5638800" y="3505200"/>
            <a:ext cx="2514600" cy="1066800"/>
          </a:xfrm>
        </p:spPr>
        <p:txBody>
          <a:bodyPr/>
          <a:lstStyle/>
          <a:p>
            <a:endParaRPr lang="en-US" dirty="0"/>
          </a:p>
        </p:txBody>
      </p:sp>
      <p:sp>
        <p:nvSpPr>
          <p:cNvPr id="5" name="Text Placeholder 4"/>
          <p:cNvSpPr>
            <a:spLocks noGrp="1"/>
          </p:cNvSpPr>
          <p:nvPr>
            <p:ph type="body" sz="quarter" idx="10"/>
          </p:nvPr>
        </p:nvSpPr>
        <p:spPr>
          <a:xfrm>
            <a:off x="457200" y="5181600"/>
            <a:ext cx="8229600" cy="609600"/>
          </a:xfrm>
        </p:spPr>
        <p:txBody>
          <a:bodyPr/>
          <a:lstStyle>
            <a:lvl1pPr>
              <a:buClr>
                <a:srgbClr val="630101"/>
              </a:buClr>
              <a:defRPr/>
            </a:lvl1pPr>
            <a:lvl2pPr>
              <a:buClr>
                <a:srgbClr val="526B6B"/>
              </a:buClr>
              <a:defRPr/>
            </a:lvl2pPr>
            <a:lvl3pPr>
              <a:buClr>
                <a:srgbClr val="526B6B"/>
              </a:buClr>
              <a:defRPr/>
            </a:lvl3pPr>
            <a:lvl4pPr>
              <a:buClr>
                <a:srgbClr val="526B6B"/>
              </a:buClr>
              <a:defRPr/>
            </a:lvl4pPr>
            <a:lvl5pPr>
              <a:buClr>
                <a:srgbClr val="526B6B"/>
              </a:buClr>
              <a:defRPr/>
            </a:lvl5pPr>
          </a:lstStyle>
          <a:p>
            <a:pPr lvl="0"/>
            <a:endParaRPr lang="en-US" dirty="0"/>
          </a:p>
        </p:txBody>
      </p:sp>
      <p:sp>
        <p:nvSpPr>
          <p:cNvPr id="7" name="Title Placeholder 1"/>
          <p:cNvSpPr>
            <a:spLocks noGrp="1"/>
          </p:cNvSpPr>
          <p:nvPr>
            <p:ph type="title"/>
          </p:nvPr>
        </p:nvSpPr>
        <p:spPr>
          <a:xfrm>
            <a:off x="265400" y="43397"/>
            <a:ext cx="8613201" cy="1262583"/>
          </a:xfrm>
          <a:prstGeom prst="rect">
            <a:avLst/>
          </a:prstGeom>
        </p:spPr>
        <p:txBody>
          <a:bodyPr vert="horz" lIns="91440" tIns="45720" rIns="91440" bIns="45720" rtlCol="0" anchor="ctr">
            <a:normAutofit/>
          </a:bodyPr>
          <a:lstStyle>
            <a:lvl1pPr>
              <a:defRPr>
                <a:solidFill>
                  <a:schemeClr val="bg1"/>
                </a:solidFill>
              </a:defRPr>
            </a:lvl1pPr>
          </a:lstStyle>
          <a:p>
            <a:r>
              <a:rPr lang="en-US" dirty="0" smtClean="0"/>
              <a:t>Click to edit Master title style</a:t>
            </a:r>
            <a:endParaRPr lang="en-US" dirty="0"/>
          </a:p>
        </p:txBody>
      </p:sp>
      <p:sp>
        <p:nvSpPr>
          <p:cNvPr id="3" name="Table Placeholder 2"/>
          <p:cNvSpPr>
            <a:spLocks noGrp="1"/>
          </p:cNvSpPr>
          <p:nvPr>
            <p:ph type="tbl" sz="quarter" idx="13"/>
          </p:nvPr>
        </p:nvSpPr>
        <p:spPr>
          <a:xfrm>
            <a:off x="762000" y="6019800"/>
            <a:ext cx="7848600" cy="304800"/>
          </a:xfrm>
        </p:spPr>
        <p:txBody>
          <a:bodyPr/>
          <a:lstStyle/>
          <a:p>
            <a:endParaRPr lang="en-US" dirty="0"/>
          </a:p>
        </p:txBody>
      </p:sp>
      <p:sp>
        <p:nvSpPr>
          <p:cNvPr id="4" name="Table Placeholder 3"/>
          <p:cNvSpPr>
            <a:spLocks noGrp="1"/>
          </p:cNvSpPr>
          <p:nvPr>
            <p:ph type="tbl" sz="quarter" idx="14"/>
          </p:nvPr>
        </p:nvSpPr>
        <p:spPr>
          <a:xfrm>
            <a:off x="5638800" y="4724400"/>
            <a:ext cx="2895600" cy="381000"/>
          </a:xfrm>
        </p:spPr>
        <p:txBody>
          <a:bodyPr/>
          <a:lstStyle/>
          <a:p>
            <a:endParaRPr lang="en-US" dirty="0"/>
          </a:p>
        </p:txBody>
      </p:sp>
      <p:sp>
        <p:nvSpPr>
          <p:cNvPr id="8" name="Picture Placeholder 7"/>
          <p:cNvSpPr>
            <a:spLocks noGrp="1"/>
          </p:cNvSpPr>
          <p:nvPr>
            <p:ph type="pic" sz="quarter" idx="15"/>
          </p:nvPr>
        </p:nvSpPr>
        <p:spPr>
          <a:xfrm>
            <a:off x="5715000" y="3048000"/>
            <a:ext cx="3124200" cy="762000"/>
          </a:xfrm>
        </p:spPr>
        <p:txBody>
          <a:bodyPr/>
          <a:lstStyle/>
          <a:p>
            <a:endParaRPr lang="en-US" dirty="0"/>
          </a:p>
        </p:txBody>
      </p:sp>
      <p:sp>
        <p:nvSpPr>
          <p:cNvPr id="11" name="Rectangle 10"/>
          <p:cNvSpPr/>
          <p:nvPr userDrawn="1"/>
        </p:nvSpPr>
        <p:spPr>
          <a:xfrm>
            <a:off x="0" y="0"/>
            <a:ext cx="9144000" cy="1295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374066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hapter Opener">
    <p:spTree>
      <p:nvGrpSpPr>
        <p:cNvPr id="1" name="Shape 17"/>
        <p:cNvGrpSpPr/>
        <p:nvPr/>
      </p:nvGrpSpPr>
      <p:grpSpPr>
        <a:xfrm>
          <a:off x="0" y="0"/>
          <a:ext cx="0" cy="0"/>
          <a:chOff x="0" y="0"/>
          <a:chExt cx="0" cy="0"/>
        </a:xfrm>
      </p:grpSpPr>
      <p:sp>
        <p:nvSpPr>
          <p:cNvPr id="5" name="Rectangle 4"/>
          <p:cNvSpPr/>
          <p:nvPr userDrawn="1"/>
        </p:nvSpPr>
        <p:spPr>
          <a:xfrm>
            <a:off x="0" y="0"/>
            <a:ext cx="9144000" cy="1295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526B6B"/>
              </a:buClr>
            </a:pPr>
            <a:endParaRPr lang="en-US" dirty="0"/>
          </a:p>
        </p:txBody>
      </p:sp>
      <p:sp>
        <p:nvSpPr>
          <p:cNvPr id="2" name="Title 1"/>
          <p:cNvSpPr>
            <a:spLocks noGrp="1"/>
          </p:cNvSpPr>
          <p:nvPr>
            <p:ph type="title"/>
          </p:nvPr>
        </p:nvSpPr>
        <p:spPr>
          <a:xfrm>
            <a:off x="63674" y="53806"/>
            <a:ext cx="8229600" cy="586541"/>
          </a:xfrm>
        </p:spPr>
        <p:txBody>
          <a:bodyPr/>
          <a:lstStyle>
            <a:lvl1pPr algn="l">
              <a:defRPr/>
            </a:lvl1pPr>
          </a:lstStyle>
          <a:p>
            <a:r>
              <a:rPr lang="en-US" dirty="0" smtClean="0"/>
              <a:t>Click to edit Master title style</a:t>
            </a:r>
            <a:endParaRPr lang="en-US" dirty="0"/>
          </a:p>
        </p:txBody>
      </p:sp>
      <p:sp>
        <p:nvSpPr>
          <p:cNvPr id="4" name="Content Placeholder 3"/>
          <p:cNvSpPr>
            <a:spLocks noGrp="1"/>
          </p:cNvSpPr>
          <p:nvPr>
            <p:ph sz="quarter" idx="14"/>
          </p:nvPr>
        </p:nvSpPr>
        <p:spPr>
          <a:xfrm>
            <a:off x="0" y="647700"/>
            <a:ext cx="7467600" cy="647700"/>
          </a:xfrm>
          <a:solidFill>
            <a:srgbClr val="630101"/>
          </a:solidFill>
        </p:spPr>
        <p:txBody>
          <a:bodyPr anchor="ctr">
            <a:normAutofit/>
          </a:bodyPr>
          <a:lstStyle>
            <a:lvl1pPr marL="0" indent="0">
              <a:buClr>
                <a:srgbClr val="322E05"/>
              </a:buClr>
              <a:defRPr sz="2400">
                <a:solidFill>
                  <a:schemeClr val="bg1"/>
                </a:solidFill>
              </a:defRPr>
            </a:lvl1pPr>
          </a:lstStyle>
          <a:p>
            <a:pPr lvl="0"/>
            <a:endParaRPr lang="en-US" dirty="0"/>
          </a:p>
        </p:txBody>
      </p:sp>
      <p:sp>
        <p:nvSpPr>
          <p:cNvPr id="8" name="Content Placeholder 7"/>
          <p:cNvSpPr>
            <a:spLocks noGrp="1"/>
          </p:cNvSpPr>
          <p:nvPr>
            <p:ph sz="quarter" idx="15"/>
          </p:nvPr>
        </p:nvSpPr>
        <p:spPr>
          <a:xfrm>
            <a:off x="5410200" y="1676400"/>
            <a:ext cx="3429000" cy="3810000"/>
          </a:xfrm>
        </p:spPr>
        <p:txBody>
          <a:bodyPr/>
          <a:lstStyle>
            <a:lvl1pPr>
              <a:buClr>
                <a:srgbClr val="630101"/>
              </a:buClr>
              <a:defRPr/>
            </a:lvl1pPr>
            <a:lvl2pPr>
              <a:buClr>
                <a:srgbClr val="630101"/>
              </a:buClr>
              <a:defRPr/>
            </a:lvl2pPr>
            <a:lvl3pPr>
              <a:buClr>
                <a:srgbClr val="630101"/>
              </a:buClr>
              <a:defRPr/>
            </a:lvl3pPr>
            <a:lvl4pPr>
              <a:buClr>
                <a:srgbClr val="630101"/>
              </a:buClr>
              <a:defRPr/>
            </a:lvl4pPr>
            <a:lvl5pPr>
              <a:buClr>
                <a:srgbClr val="630101"/>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Shape 19"/>
          <p:cNvSpPr txBox="1">
            <a:spLocks noGrp="1"/>
          </p:cNvSpPr>
          <p:nvPr>
            <p:ph type="subTitle" idx="1"/>
          </p:nvPr>
        </p:nvSpPr>
        <p:spPr>
          <a:xfrm>
            <a:off x="1371600" y="2133600"/>
            <a:ext cx="4267199" cy="2895600"/>
          </a:xfrm>
          <a:prstGeom prst="rect">
            <a:avLst/>
          </a:prstGeom>
          <a:noFill/>
          <a:ln>
            <a:noFill/>
          </a:ln>
        </p:spPr>
        <p:txBody>
          <a:bodyPr lIns="91425" tIns="91425" rIns="91425" bIns="91425" anchor="t" anchorCtr="0"/>
          <a:lstStyle>
            <a:lvl1pPr marL="0" marR="0" lvl="0" indent="0" algn="ctr" rtl="0">
              <a:spcBef>
                <a:spcPts val="480"/>
              </a:spcBef>
              <a:spcAft>
                <a:spcPts val="0"/>
              </a:spcAft>
              <a:buClr>
                <a:srgbClr val="630101"/>
              </a:buClr>
              <a:buFont typeface="Arial"/>
              <a:buNone/>
              <a:defRPr sz="2400" b="0" i="0" u="none" strike="noStrike" cap="none">
                <a:solidFill>
                  <a:srgbClr val="008080"/>
                </a:solidFill>
                <a:latin typeface="Century Gothic"/>
                <a:ea typeface="Century Gothic"/>
                <a:cs typeface="Century Gothic"/>
                <a:sym typeface="Century Gothic"/>
              </a:defRPr>
            </a:lvl1pPr>
            <a:lvl2pPr marL="457200" marR="0" lvl="1" indent="0" algn="ctr" rtl="0">
              <a:spcBef>
                <a:spcPts val="320"/>
              </a:spcBef>
              <a:spcAft>
                <a:spcPts val="0"/>
              </a:spcAft>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2pPr>
            <a:lvl3pPr marL="914400" marR="0" lvl="2" indent="0" algn="ctr" rtl="0">
              <a:spcBef>
                <a:spcPts val="320"/>
              </a:spcBef>
              <a:spcAft>
                <a:spcPts val="0"/>
              </a:spcAft>
              <a:buClr>
                <a:srgbClr val="888888"/>
              </a:buClr>
              <a:buFont typeface="Arial"/>
              <a:buNone/>
              <a:defRPr sz="1600" b="0" i="0" u="none" strike="noStrike" cap="none">
                <a:solidFill>
                  <a:srgbClr val="888888"/>
                </a:solidFill>
                <a:latin typeface="Century Gothic"/>
                <a:ea typeface="Century Gothic"/>
                <a:cs typeface="Century Gothic"/>
                <a:sym typeface="Century Gothic"/>
              </a:defRPr>
            </a:lvl3pPr>
            <a:lvl4pPr marL="1371600" marR="0" lvl="3" indent="0" algn="ctr" rtl="0">
              <a:spcBef>
                <a:spcPts val="320"/>
              </a:spcBef>
              <a:spcAft>
                <a:spcPts val="0"/>
              </a:spcAft>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4pPr>
            <a:lvl5pPr marL="1828800" marR="0" lvl="4" indent="0" algn="ctr" rtl="0">
              <a:spcBef>
                <a:spcPts val="320"/>
              </a:spcBef>
              <a:spcAft>
                <a:spcPts val="0"/>
              </a:spcAft>
              <a:buClr>
                <a:srgbClr val="888888"/>
              </a:buClr>
              <a:buFont typeface="Arial"/>
              <a:buNone/>
              <a:defRPr sz="1600" b="0" i="0" u="none" strike="noStrike" cap="none">
                <a:solidFill>
                  <a:srgbClr val="888888"/>
                </a:solidFill>
                <a:latin typeface="Century Gothic"/>
                <a:ea typeface="Century Gothic"/>
                <a:cs typeface="Century Gothic"/>
                <a:sym typeface="Century Gothic"/>
              </a:defRPr>
            </a:lvl5pPr>
            <a:lvl6pPr marL="2286000" marR="0" lvl="5" indent="0" algn="ctr" rtl="0">
              <a:spcBef>
                <a:spcPts val="320"/>
              </a:spcBef>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6pPr>
            <a:lvl7pPr marL="2743200" marR="0" lvl="6" indent="0" algn="ctr" rtl="0">
              <a:spcBef>
                <a:spcPts val="320"/>
              </a:spcBef>
              <a:buClr>
                <a:srgbClr val="888888"/>
              </a:buClr>
              <a:buFont typeface="Arial"/>
              <a:buNone/>
              <a:defRPr sz="1600" b="0" i="0" u="none" strike="noStrike" cap="none">
                <a:solidFill>
                  <a:srgbClr val="888888"/>
                </a:solidFill>
                <a:latin typeface="Century Gothic"/>
                <a:ea typeface="Century Gothic"/>
                <a:cs typeface="Century Gothic"/>
                <a:sym typeface="Century Gothic"/>
              </a:defRPr>
            </a:lvl7pPr>
            <a:lvl8pPr marL="3200400" marR="0" lvl="7" indent="0" algn="ctr" rtl="0">
              <a:spcBef>
                <a:spcPts val="320"/>
              </a:spcBef>
              <a:buClr>
                <a:srgbClr val="888888"/>
              </a:buClr>
              <a:buFont typeface="Courier New"/>
              <a:buNone/>
              <a:defRPr sz="1600" b="0" i="0" u="none" strike="noStrike" cap="none">
                <a:solidFill>
                  <a:srgbClr val="888888"/>
                </a:solidFill>
                <a:latin typeface="Century Gothic"/>
                <a:ea typeface="Century Gothic"/>
                <a:cs typeface="Century Gothic"/>
                <a:sym typeface="Century Gothic"/>
              </a:defRPr>
            </a:lvl8pPr>
            <a:lvl9pPr marL="3657600" marR="0" lvl="8" indent="0" algn="ctr" rtl="0">
              <a:spcBef>
                <a:spcPts val="320"/>
              </a:spcBef>
              <a:buClr>
                <a:srgbClr val="888888"/>
              </a:buClr>
              <a:buFont typeface="Arial"/>
              <a:buNone/>
              <a:defRPr sz="1600" b="0" i="0" u="none" strike="noStrike" cap="none">
                <a:solidFill>
                  <a:srgbClr val="888888"/>
                </a:solidFill>
                <a:latin typeface="Century Gothic"/>
                <a:ea typeface="Century Gothic"/>
                <a:cs typeface="Century Gothic"/>
                <a:sym typeface="Century Gothic"/>
              </a:defRPr>
            </a:lvl9pPr>
          </a:lstStyle>
          <a:p>
            <a:endParaRPr dirty="0"/>
          </a:p>
        </p:txBody>
      </p:sp>
      <p:sp>
        <p:nvSpPr>
          <p:cNvPr id="9" name="Rectangle 8"/>
          <p:cNvSpPr/>
          <p:nvPr userDrawn="1"/>
        </p:nvSpPr>
        <p:spPr>
          <a:xfrm>
            <a:off x="0" y="6343650"/>
            <a:ext cx="9144000" cy="533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866878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5400" y="43397"/>
            <a:ext cx="8613201" cy="12625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0123" y="1657350"/>
            <a:ext cx="8563755"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p:nvSpPr>
        <p:spPr>
          <a:xfrm>
            <a:off x="0" y="6343650"/>
            <a:ext cx="9144000" cy="533400"/>
          </a:xfrm>
          <a:prstGeom prst="rect">
            <a:avLst/>
          </a:prstGeom>
          <a:solidFill>
            <a:srgbClr val="63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0287653"/>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703" r:id="rId3"/>
  </p:sldLayoutIdLst>
  <p:transition spd="med">
    <p:fade/>
  </p:transition>
  <p:timing>
    <p:tnLst>
      <p:par>
        <p:cTn id="1" dur="indefinite" restart="never" nodeType="tmRoot"/>
      </p:par>
    </p:tnLst>
  </p:timing>
  <p:txStyles>
    <p:titleStyle>
      <a:lvl1pPr algn="ctr" defTabSz="914400" rtl="0" eaLnBrk="1" latinLnBrk="0" hangingPunct="1">
        <a:spcBef>
          <a:spcPct val="0"/>
        </a:spcBef>
        <a:buNone/>
        <a:defRPr sz="3600" kern="1200">
          <a:solidFill>
            <a:schemeClr val="bg1"/>
          </a:solidFill>
          <a:latin typeface="Arial" pitchFamily="34" charset="0"/>
          <a:ea typeface="+mj-ea"/>
          <a:cs typeface="Arial" pitchFamily="34" charset="0"/>
        </a:defRPr>
      </a:lvl1pPr>
    </p:titleStyle>
    <p:bodyStyle>
      <a:lvl1pPr marL="461963" indent="-461963" algn="l" defTabSz="914400" rtl="0" eaLnBrk="1" latinLnBrk="0" hangingPunct="1">
        <a:spcBef>
          <a:spcPct val="20000"/>
        </a:spcBef>
        <a:buClr>
          <a:srgbClr val="630101"/>
        </a:buClr>
        <a:buFont typeface="Arial" pitchFamily="34" charset="0"/>
        <a:buChar char="•"/>
        <a:defRPr sz="2600" kern="1200">
          <a:solidFill>
            <a:schemeClr val="tx1"/>
          </a:solidFill>
          <a:latin typeface="Arial" pitchFamily="34" charset="0"/>
          <a:ea typeface="+mn-ea"/>
          <a:cs typeface="Arial" pitchFamily="34" charset="0"/>
        </a:defRPr>
      </a:lvl1pPr>
      <a:lvl2pPr marL="914400" indent="-457200" algn="l" defTabSz="914400" rtl="0" eaLnBrk="1" latinLnBrk="0" hangingPunct="1">
        <a:spcBef>
          <a:spcPct val="20000"/>
        </a:spcBef>
        <a:buClr>
          <a:srgbClr val="630101"/>
        </a:buClr>
        <a:buFont typeface="Arial" pitchFamily="34" charset="0"/>
        <a:buChar char="–"/>
        <a:defRPr sz="2400" kern="1200">
          <a:solidFill>
            <a:schemeClr val="tx1"/>
          </a:solidFill>
          <a:latin typeface="Arial" pitchFamily="34" charset="0"/>
          <a:ea typeface="+mn-ea"/>
          <a:cs typeface="Arial" pitchFamily="34" charset="0"/>
        </a:defRPr>
      </a:lvl2pPr>
      <a:lvl3pPr marL="1371600" indent="-457200" algn="l" defTabSz="914400" rtl="0" eaLnBrk="1" latinLnBrk="0" hangingPunct="1">
        <a:spcBef>
          <a:spcPct val="20000"/>
        </a:spcBef>
        <a:buClr>
          <a:srgbClr val="630101"/>
        </a:buClr>
        <a:buFont typeface="Wingdings" pitchFamily="2" charset="2"/>
        <a:buChar char="§"/>
        <a:defRPr sz="2200" kern="1200">
          <a:solidFill>
            <a:schemeClr val="tx1"/>
          </a:solidFill>
          <a:latin typeface="Arial" pitchFamily="34" charset="0"/>
          <a:ea typeface="+mn-ea"/>
          <a:cs typeface="Arial" pitchFamily="34" charset="0"/>
        </a:defRPr>
      </a:lvl3pPr>
      <a:lvl4pPr marL="1820863" indent="-449263" algn="l" defTabSz="914400" rtl="0" eaLnBrk="1" latinLnBrk="0" hangingPunct="1">
        <a:spcBef>
          <a:spcPct val="20000"/>
        </a:spcBef>
        <a:buClr>
          <a:srgbClr val="630101"/>
        </a:buClr>
        <a:buFont typeface="Courier New" pitchFamily="49" charset="0"/>
        <a:buChar char="o"/>
        <a:defRPr sz="2000" kern="1200">
          <a:solidFill>
            <a:schemeClr val="tx1"/>
          </a:solidFill>
          <a:latin typeface="Arial" pitchFamily="34" charset="0"/>
          <a:ea typeface="+mn-ea"/>
          <a:cs typeface="Arial" pitchFamily="34" charset="0"/>
        </a:defRPr>
      </a:lvl4pPr>
      <a:lvl5pPr marL="2286000" indent="-457200" algn="l" defTabSz="914400" rtl="0" eaLnBrk="1" latinLnBrk="0" hangingPunct="1">
        <a:spcBef>
          <a:spcPct val="20000"/>
        </a:spcBef>
        <a:buClr>
          <a:srgbClr val="630101"/>
        </a:buClr>
        <a:buFont typeface="Arial"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noChangeArrowheads="1"/>
          </p:cNvSpPr>
          <p:nvPr>
            <p:ph type="title"/>
          </p:nvPr>
        </p:nvSpPr>
        <p:spPr>
          <a:xfrm>
            <a:off x="44624" y="34756"/>
            <a:ext cx="8229600" cy="586541"/>
          </a:xfrm>
          <a:noFill/>
          <a:ln>
            <a:noFill/>
          </a:ln>
        </p:spPr>
        <p:txBody>
          <a:bodyPr lIns="91425" tIns="45700" rIns="91425" bIns="45700" anchor="ctr" anchorCtr="0">
            <a:noAutofit/>
          </a:bodyPr>
          <a:lstStyle/>
          <a:p>
            <a:r>
              <a:rPr lang="en-US" sz="4400" dirty="0" smtClean="0"/>
              <a:t>LIVING BY CHEMISTRY</a:t>
            </a:r>
            <a:endParaRPr lang="en-US" sz="4400" dirty="0">
              <a:solidFill>
                <a:schemeClr val="bg1"/>
              </a:solidFill>
            </a:endParaRPr>
          </a:p>
        </p:txBody>
      </p:sp>
      <p:sp>
        <p:nvSpPr>
          <p:cNvPr id="3" name="Text Placeholder 2"/>
          <p:cNvSpPr>
            <a:spLocks noGrp="1"/>
          </p:cNvSpPr>
          <p:nvPr>
            <p:ph sz="quarter" idx="14"/>
          </p:nvPr>
        </p:nvSpPr>
        <p:spPr>
          <a:xfrm>
            <a:off x="0" y="650907"/>
            <a:ext cx="7467600" cy="641287"/>
          </a:xfrm>
          <a:noFill/>
        </p:spPr>
        <p:txBody>
          <a:bodyPr vert="horz" lIns="91440" tIns="45720" rIns="91440" bIns="45720" rtlCol="0" anchor="ctr">
            <a:noAutofit/>
          </a:bodyPr>
          <a:lstStyle/>
          <a:p>
            <a:pPr>
              <a:spcBef>
                <a:spcPts val="0"/>
              </a:spcBef>
              <a:buClr>
                <a:srgbClr val="008080"/>
              </a:buClr>
              <a:buSzPct val="25000"/>
              <a:buNone/>
            </a:pPr>
            <a:r>
              <a:rPr lang="en-US" sz="3600" dirty="0" smtClean="0"/>
              <a:t>SECOND EDITION</a:t>
            </a:r>
            <a:endParaRPr lang="en-US" sz="3600" dirty="0"/>
          </a:p>
        </p:txBody>
      </p:sp>
      <p:sp>
        <p:nvSpPr>
          <p:cNvPr id="4" name="Sub Title 1"/>
          <p:cNvSpPr>
            <a:spLocks noGrp="1"/>
          </p:cNvSpPr>
          <p:nvPr>
            <p:ph sz="quarter" idx="15"/>
          </p:nvPr>
        </p:nvSpPr>
        <p:spPr>
          <a:xfrm>
            <a:off x="78657" y="1368883"/>
            <a:ext cx="8996944" cy="1526717"/>
          </a:xfrm>
        </p:spPr>
        <p:txBody>
          <a:bodyPr anchor="ctr">
            <a:normAutofit fontScale="92500" lnSpcReduction="20000"/>
          </a:bodyPr>
          <a:lstStyle/>
          <a:p>
            <a:pPr marL="0" indent="0" algn="ctr">
              <a:spcBef>
                <a:spcPts val="0"/>
              </a:spcBef>
              <a:buClr>
                <a:srgbClr val="008080"/>
              </a:buClr>
              <a:buSzPct val="25000"/>
              <a:buNone/>
            </a:pPr>
            <a:r>
              <a:rPr lang="en-US" altLang="en-US" sz="4400" b="1" dirty="0">
                <a:ea typeface="Arial Black"/>
              </a:rPr>
              <a:t>Unit </a:t>
            </a:r>
            <a:r>
              <a:rPr lang="en-US" altLang="en-US" sz="4400" b="1" dirty="0" smtClean="0">
                <a:ea typeface="Arial Black"/>
              </a:rPr>
              <a:t>2</a:t>
            </a:r>
            <a:r>
              <a:rPr lang="en-US" altLang="en-US" sz="4400" b="1" dirty="0">
                <a:ea typeface="Arial Black"/>
              </a:rPr>
              <a:t>: SMELLS</a:t>
            </a:r>
          </a:p>
          <a:p>
            <a:pPr marL="0" indent="0" algn="ctr">
              <a:spcBef>
                <a:spcPts val="0"/>
              </a:spcBef>
              <a:buClr>
                <a:srgbClr val="008080"/>
              </a:buClr>
              <a:buSzPct val="25000"/>
              <a:buNone/>
            </a:pPr>
            <a:r>
              <a:rPr lang="en-US" sz="3600" dirty="0"/>
              <a:t>Molecular Structure and </a:t>
            </a:r>
            <a:r>
              <a:rPr lang="en-US" sz="3600" dirty="0" smtClean="0"/>
              <a:t>Properties</a:t>
            </a:r>
          </a:p>
          <a:p>
            <a:pPr marL="0" indent="0" algn="ctr">
              <a:spcBef>
                <a:spcPts val="0"/>
              </a:spcBef>
              <a:buClr>
                <a:srgbClr val="008080"/>
              </a:buClr>
              <a:buSzPct val="25000"/>
              <a:buNone/>
            </a:pPr>
            <a:r>
              <a:rPr lang="en-US" sz="3600" dirty="0" smtClean="0"/>
              <a:t>Chapter 6 Speaking of Molecules</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5000" y="2919334"/>
            <a:ext cx="5289376" cy="3740954"/>
          </a:xfrm>
          <a:prstGeom prst="rect">
            <a:avLst/>
          </a:prstGeom>
        </p:spPr>
      </p:pic>
    </p:spTree>
    <p:extLst>
      <p:ext uri="{BB962C8B-B14F-4D97-AF65-F5344CB8AC3E}">
        <p14:creationId xmlns:p14="http://schemas.microsoft.com/office/powerpoint/2010/main" val="12276459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Your Conclusions</a:t>
            </a:r>
            <a:endParaRPr lang="en-US" dirty="0"/>
          </a:p>
        </p:txBody>
      </p:sp>
      <p:sp>
        <p:nvSpPr>
          <p:cNvPr id="11" name="Content Placeholder 10"/>
          <p:cNvSpPr>
            <a:spLocks noGrp="1"/>
          </p:cNvSpPr>
          <p:nvPr>
            <p:ph idx="1"/>
          </p:nvPr>
        </p:nvSpPr>
        <p:spPr/>
        <p:txBody>
          <a:bodyPr>
            <a:normAutofit/>
          </a:bodyPr>
          <a:lstStyle/>
          <a:p>
            <a:r>
              <a:rPr lang="en-US" dirty="0" smtClean="0"/>
              <a:t>Mystery Smells</a:t>
            </a:r>
          </a:p>
          <a:p>
            <a:endParaRPr lang="en-US" dirty="0" smtClean="0"/>
          </a:p>
          <a:p>
            <a:endParaRPr lang="en-US" dirty="0"/>
          </a:p>
          <a:p>
            <a:endParaRPr lang="en-US" dirty="0" smtClean="0"/>
          </a:p>
          <a:p>
            <a:r>
              <a:rPr lang="en-US" dirty="0" smtClean="0"/>
              <a:t>Which </a:t>
            </a:r>
            <a:r>
              <a:rPr lang="en-US" dirty="0"/>
              <a:t>smell classification did you use for each of the five mystery smells?</a:t>
            </a:r>
          </a:p>
          <a:p>
            <a:r>
              <a:rPr lang="en-US" dirty="0" smtClean="0"/>
              <a:t>Which </a:t>
            </a:r>
            <a:r>
              <a:rPr lang="en-US" dirty="0"/>
              <a:t>vials would you put in the same category? </a:t>
            </a:r>
            <a:endParaRPr lang="en-US" dirty="0" smtClean="0"/>
          </a:p>
          <a:p>
            <a:r>
              <a:rPr lang="en-US" dirty="0" smtClean="0"/>
              <a:t>Why </a:t>
            </a:r>
            <a:r>
              <a:rPr lang="en-US" dirty="0"/>
              <a:t>do you think there are sometimes disagreements over how to classify the smells of different substances?</a:t>
            </a:r>
          </a:p>
          <a:p>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738312497"/>
              </p:ext>
            </p:extLst>
          </p:nvPr>
        </p:nvGraphicFramePr>
        <p:xfrm>
          <a:off x="1066800" y="2286000"/>
          <a:ext cx="7010400" cy="741680"/>
        </p:xfrm>
        <a:graphic>
          <a:graphicData uri="http://schemas.openxmlformats.org/drawingml/2006/table">
            <a:tbl>
              <a:tblPr firstRow="1" bandRow="1">
                <a:tableStyleId>{5C22544A-7EE6-4342-B048-85BDC9FD1C3A}</a:tableStyleId>
              </a:tblPr>
              <a:tblGrid>
                <a:gridCol w="1402080">
                  <a:extLst>
                    <a:ext uri="{9D8B030D-6E8A-4147-A177-3AD203B41FA5}">
                      <a16:colId xmlns:a16="http://schemas.microsoft.com/office/drawing/2014/main" val="16799365"/>
                    </a:ext>
                  </a:extLst>
                </a:gridCol>
                <a:gridCol w="1402080">
                  <a:extLst>
                    <a:ext uri="{9D8B030D-6E8A-4147-A177-3AD203B41FA5}">
                      <a16:colId xmlns:a16="http://schemas.microsoft.com/office/drawing/2014/main" val="593087026"/>
                    </a:ext>
                  </a:extLst>
                </a:gridCol>
                <a:gridCol w="1402080">
                  <a:extLst>
                    <a:ext uri="{9D8B030D-6E8A-4147-A177-3AD203B41FA5}">
                      <a16:colId xmlns:a16="http://schemas.microsoft.com/office/drawing/2014/main" val="3793479092"/>
                    </a:ext>
                  </a:extLst>
                </a:gridCol>
                <a:gridCol w="1402080">
                  <a:extLst>
                    <a:ext uri="{9D8B030D-6E8A-4147-A177-3AD203B41FA5}">
                      <a16:colId xmlns:a16="http://schemas.microsoft.com/office/drawing/2014/main" val="3591330296"/>
                    </a:ext>
                  </a:extLst>
                </a:gridCol>
                <a:gridCol w="1402080">
                  <a:extLst>
                    <a:ext uri="{9D8B030D-6E8A-4147-A177-3AD203B41FA5}">
                      <a16:colId xmlns:a16="http://schemas.microsoft.com/office/drawing/2014/main" val="220337405"/>
                    </a:ext>
                  </a:extLst>
                </a:gridCol>
              </a:tblGrid>
              <a:tr h="370840">
                <a:tc>
                  <a:txBody>
                    <a:bodyPr/>
                    <a:lstStyle/>
                    <a:p>
                      <a:r>
                        <a:rPr lang="en-US" dirty="0" smtClean="0"/>
                        <a:t>Vial A</a:t>
                      </a:r>
                      <a:endParaRPr lang="en-US" dirty="0"/>
                    </a:p>
                  </a:txBody>
                  <a:tcPr/>
                </a:tc>
                <a:tc>
                  <a:txBody>
                    <a:bodyPr/>
                    <a:lstStyle/>
                    <a:p>
                      <a:r>
                        <a:rPr lang="en-US" dirty="0" smtClean="0"/>
                        <a:t>Vial B</a:t>
                      </a:r>
                      <a:endParaRPr lang="en-US" dirty="0"/>
                    </a:p>
                  </a:txBody>
                  <a:tcPr/>
                </a:tc>
                <a:tc>
                  <a:txBody>
                    <a:bodyPr/>
                    <a:lstStyle/>
                    <a:p>
                      <a:r>
                        <a:rPr lang="en-US" dirty="0" smtClean="0"/>
                        <a:t>Vial C</a:t>
                      </a:r>
                      <a:endParaRPr lang="en-US" dirty="0"/>
                    </a:p>
                  </a:txBody>
                  <a:tcPr/>
                </a:tc>
                <a:tc>
                  <a:txBody>
                    <a:bodyPr/>
                    <a:lstStyle/>
                    <a:p>
                      <a:r>
                        <a:rPr lang="en-US" dirty="0" smtClean="0"/>
                        <a:t>Vial D</a:t>
                      </a:r>
                      <a:endParaRPr lang="en-US" dirty="0"/>
                    </a:p>
                  </a:txBody>
                  <a:tcPr/>
                </a:tc>
                <a:tc>
                  <a:txBody>
                    <a:bodyPr/>
                    <a:lstStyle/>
                    <a:p>
                      <a:r>
                        <a:rPr lang="en-US" dirty="0" smtClean="0"/>
                        <a:t>Vial E</a:t>
                      </a:r>
                      <a:endParaRPr lang="en-US" dirty="0"/>
                    </a:p>
                  </a:txBody>
                  <a:tcPr/>
                </a:tc>
                <a:extLst>
                  <a:ext uri="{0D108BD9-81ED-4DB2-BD59-A6C34878D82A}">
                    <a16:rowId xmlns:a16="http://schemas.microsoft.com/office/drawing/2014/main" val="2155740629"/>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585849066"/>
                  </a:ext>
                </a:extLst>
              </a:tr>
            </a:tbl>
          </a:graphicData>
        </a:graphic>
      </p:graphicFrame>
    </p:spTree>
    <p:extLst>
      <p:ext uri="{BB962C8B-B14F-4D97-AF65-F5344CB8AC3E}">
        <p14:creationId xmlns:p14="http://schemas.microsoft.com/office/powerpoint/2010/main" val="24536705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smtClean="0"/>
              <a:t>Patterns found in the Activity</a:t>
            </a:r>
            <a:endParaRPr lang="en-US" dirty="0"/>
          </a:p>
        </p:txBody>
      </p:sp>
      <p:sp>
        <p:nvSpPr>
          <p:cNvPr id="15" name="Content Placeholder 14"/>
          <p:cNvSpPr>
            <a:spLocks noGrp="1"/>
          </p:cNvSpPr>
          <p:nvPr>
            <p:ph idx="1"/>
          </p:nvPr>
        </p:nvSpPr>
        <p:spPr/>
        <p:txBody>
          <a:bodyPr/>
          <a:lstStyle/>
          <a:p>
            <a:endParaRPr lang="en-US" dirty="0"/>
          </a:p>
        </p:txBody>
      </p:sp>
    </p:spTree>
    <p:extLst>
      <p:ext uri="{BB962C8B-B14F-4D97-AF65-F5344CB8AC3E}">
        <p14:creationId xmlns:p14="http://schemas.microsoft.com/office/powerpoint/2010/main" val="27337513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normAutofit fontScale="90000"/>
          </a:bodyPr>
          <a:lstStyle/>
          <a:p>
            <a:r>
              <a:rPr lang="en-US" dirty="0" smtClean="0"/>
              <a:t>Patterns found in the Activity – Teacher Only</a:t>
            </a:r>
            <a:endParaRPr lang="en-US" dirty="0"/>
          </a:p>
        </p:txBody>
      </p:sp>
      <p:sp>
        <p:nvSpPr>
          <p:cNvPr id="15" name="Content Placeholder 14"/>
          <p:cNvSpPr>
            <a:spLocks noGrp="1"/>
          </p:cNvSpPr>
          <p:nvPr>
            <p:ph idx="1"/>
          </p:nvPr>
        </p:nvSpPr>
        <p:spPr/>
        <p:txBody>
          <a:bodyPr>
            <a:normAutofit fontScale="77500" lnSpcReduction="20000"/>
          </a:bodyPr>
          <a:lstStyle/>
          <a:p>
            <a:pPr marL="0" indent="0">
              <a:buNone/>
            </a:pPr>
            <a:r>
              <a:rPr lang="en-US" b="1" dirty="0"/>
              <a:t>All the molecules:</a:t>
            </a:r>
          </a:p>
          <a:p>
            <a:pPr lvl="0"/>
            <a:r>
              <a:rPr lang="en-US" dirty="0"/>
              <a:t>All the molecules have H and C atoms. </a:t>
            </a:r>
          </a:p>
          <a:p>
            <a:pPr lvl="0"/>
            <a:r>
              <a:rPr lang="en-US" dirty="0"/>
              <a:t>There are more H atoms than C atoms. </a:t>
            </a:r>
          </a:p>
          <a:p>
            <a:pPr lvl="0"/>
            <a:r>
              <a:rPr lang="en-US" dirty="0"/>
              <a:t>The names of molecules that have similar smells have similar endings. </a:t>
            </a:r>
          </a:p>
          <a:p>
            <a:pPr lvl="0"/>
            <a:r>
              <a:rPr lang="en-US" dirty="0"/>
              <a:t>Molecules that smell good all have even numbers of H atoms. </a:t>
            </a:r>
          </a:p>
          <a:p>
            <a:pPr lvl="0"/>
            <a:r>
              <a:rPr lang="en-US" dirty="0"/>
              <a:t>Smell seems to be related to the atoms other than C and H atoms. </a:t>
            </a:r>
          </a:p>
          <a:p>
            <a:pPr marL="0" indent="0">
              <a:buNone/>
            </a:pPr>
            <a:r>
              <a:rPr lang="en-US" b="1" dirty="0"/>
              <a:t>Sweet-smelling molecules:</a:t>
            </a:r>
          </a:p>
          <a:p>
            <a:pPr lvl="0"/>
            <a:r>
              <a:rPr lang="en-US" dirty="0"/>
              <a:t>Molecules that smell sweet have two O atoms.</a:t>
            </a:r>
          </a:p>
          <a:p>
            <a:pPr lvl="0"/>
            <a:r>
              <a:rPr lang="en-US" dirty="0"/>
              <a:t>Molecules that end with “-ate” smell sweet.</a:t>
            </a:r>
          </a:p>
          <a:p>
            <a:pPr marL="0" indent="0">
              <a:buNone/>
            </a:pPr>
            <a:r>
              <a:rPr lang="en-US" b="1" dirty="0"/>
              <a:t>Minty-smelling molecules:</a:t>
            </a:r>
          </a:p>
          <a:p>
            <a:pPr lvl="0"/>
            <a:r>
              <a:rPr lang="en-US" dirty="0"/>
              <a:t>Molecules that smell minty have one O atom and no N atoms. </a:t>
            </a:r>
          </a:p>
          <a:p>
            <a:pPr lvl="0"/>
            <a:r>
              <a:rPr lang="en-US" dirty="0"/>
              <a:t>Minty-smelling substances have ten C atoms and end in “-one.”</a:t>
            </a:r>
          </a:p>
          <a:p>
            <a:pPr marL="0" indent="0">
              <a:buNone/>
            </a:pPr>
            <a:r>
              <a:rPr lang="en-US" b="1" dirty="0"/>
              <a:t>Fishy-smelling molecules:</a:t>
            </a:r>
          </a:p>
          <a:p>
            <a:pPr lvl="0"/>
            <a:r>
              <a:rPr lang="en-US" dirty="0"/>
              <a:t>Molecules that smell fi shy have one N atom. </a:t>
            </a:r>
          </a:p>
          <a:p>
            <a:pPr lvl="0"/>
            <a:r>
              <a:rPr lang="en-US" dirty="0"/>
              <a:t>The molecules with names that end with “-</a:t>
            </a:r>
            <a:r>
              <a:rPr lang="en-US" dirty="0" err="1"/>
              <a:t>ine</a:t>
            </a:r>
            <a:r>
              <a:rPr lang="en-US" dirty="0"/>
              <a:t>” smell fi shy.</a:t>
            </a:r>
          </a:p>
          <a:p>
            <a:endParaRPr lang="en-US" dirty="0"/>
          </a:p>
        </p:txBody>
      </p:sp>
    </p:spTree>
    <p:extLst>
      <p:ext uri="{BB962C8B-B14F-4D97-AF65-F5344CB8AC3E}">
        <p14:creationId xmlns:p14="http://schemas.microsoft.com/office/powerpoint/2010/main" val="2712452117"/>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Hypothesis</a:t>
            </a:r>
            <a:endParaRPr lang="en-US" dirty="0"/>
          </a:p>
        </p:txBody>
      </p:sp>
      <p:sp>
        <p:nvSpPr>
          <p:cNvPr id="11" name="Content Placeholder 10"/>
          <p:cNvSpPr>
            <a:spLocks noGrp="1"/>
          </p:cNvSpPr>
          <p:nvPr>
            <p:ph idx="1"/>
          </p:nvPr>
        </p:nvSpPr>
        <p:spPr/>
        <p:txBody>
          <a:bodyPr/>
          <a:lstStyle/>
          <a:p>
            <a:endParaRPr lang="en-US"/>
          </a:p>
        </p:txBody>
      </p:sp>
    </p:spTree>
    <p:extLst>
      <p:ext uri="{BB962C8B-B14F-4D97-AF65-F5344CB8AC3E}">
        <p14:creationId xmlns:p14="http://schemas.microsoft.com/office/powerpoint/2010/main" val="38339566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charset="0"/>
                <a:ea typeface="ＭＳ Ｐゴシック" charset="0"/>
              </a:rPr>
              <a:t>Discussion Notes</a:t>
            </a:r>
            <a:endParaRPr lang="en-US" dirty="0"/>
          </a:p>
        </p:txBody>
      </p:sp>
      <p:sp>
        <p:nvSpPr>
          <p:cNvPr id="7" name="Content Placeholder 6"/>
          <p:cNvSpPr>
            <a:spLocks noGrp="1"/>
          </p:cNvSpPr>
          <p:nvPr>
            <p:ph idx="1"/>
          </p:nvPr>
        </p:nvSpPr>
        <p:spPr/>
        <p:txBody>
          <a:bodyPr>
            <a:normAutofit/>
          </a:bodyPr>
          <a:lstStyle/>
          <a:p>
            <a:pPr marL="0" indent="0">
              <a:buNone/>
            </a:pPr>
            <a:r>
              <a:rPr lang="en-US" sz="3600" dirty="0" smtClean="0">
                <a:ea typeface="ＭＳ Ｐゴシック" charset="0"/>
              </a:rPr>
              <a:t>Another </a:t>
            </a:r>
            <a:r>
              <a:rPr lang="en-US" sz="3600" dirty="0">
                <a:ea typeface="ＭＳ Ｐゴシック" charset="0"/>
              </a:rPr>
              <a:t>possible hypothesis is </a:t>
            </a:r>
            <a:endParaRPr lang="en-US" sz="3600" dirty="0" smtClean="0">
              <a:ea typeface="ＭＳ Ｐゴシック" charset="0"/>
            </a:endParaRPr>
          </a:p>
          <a:p>
            <a:pPr marL="457200" lvl="1" indent="0">
              <a:buNone/>
            </a:pPr>
            <a:r>
              <a:rPr lang="en-US" sz="3400" dirty="0" smtClean="0">
                <a:ea typeface="ＭＳ Ｐゴシック" charset="0"/>
              </a:rPr>
              <a:t>“</a:t>
            </a:r>
            <a:r>
              <a:rPr lang="en-US" altLang="ja-JP" sz="3400" dirty="0" smtClean="0">
                <a:ea typeface="ＭＳ Ｐゴシック" charset="0"/>
              </a:rPr>
              <a:t>The </a:t>
            </a:r>
            <a:r>
              <a:rPr lang="en-US" altLang="ja-JP" sz="3400" dirty="0">
                <a:ea typeface="ＭＳ Ｐゴシック" charset="0"/>
              </a:rPr>
              <a:t>smell of a substance can be predicted if you know its name and/or its chemical formula</a:t>
            </a:r>
            <a:r>
              <a:rPr lang="en-US" altLang="ja-JP" sz="3400" dirty="0" smtClean="0">
                <a:ea typeface="ＭＳ Ｐゴシック" charset="0"/>
              </a:rPr>
              <a:t>.”</a:t>
            </a:r>
            <a:endParaRPr lang="en-US" sz="3400" dirty="0">
              <a:ea typeface="ＭＳ Ｐゴシック" charset="0"/>
            </a:endParaRPr>
          </a:p>
        </p:txBody>
      </p:sp>
    </p:spTree>
    <p:extLst>
      <p:ext uri="{BB962C8B-B14F-4D97-AF65-F5344CB8AC3E}">
        <p14:creationId xmlns:p14="http://schemas.microsoft.com/office/powerpoint/2010/main" val="18318918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charset="0"/>
                <a:ea typeface="ＭＳ Ｐゴシック" charset="0"/>
              </a:rPr>
              <a:t>Wrap Up</a:t>
            </a:r>
            <a:endParaRPr lang="en-US" dirty="0"/>
          </a:p>
        </p:txBody>
      </p:sp>
      <p:sp>
        <p:nvSpPr>
          <p:cNvPr id="7" name="Content Placeholder 6"/>
          <p:cNvSpPr>
            <a:spLocks noGrp="1"/>
          </p:cNvSpPr>
          <p:nvPr>
            <p:ph idx="1"/>
          </p:nvPr>
        </p:nvSpPr>
        <p:spPr/>
        <p:txBody>
          <a:bodyPr>
            <a:normAutofit/>
          </a:bodyPr>
          <a:lstStyle/>
          <a:p>
            <a:pPr>
              <a:buNone/>
            </a:pPr>
            <a:r>
              <a:rPr lang="en-US" sz="4400" dirty="0">
                <a:ea typeface="ＭＳ Ｐゴシック" charset="0"/>
              </a:rPr>
              <a:t>What does chemistry have to do with smell?</a:t>
            </a:r>
          </a:p>
          <a:p>
            <a:pPr marL="457200" lvl="1">
              <a:buFont typeface="Arial" pitchFamily="34" charset="0"/>
              <a:buChar char="•"/>
            </a:pPr>
            <a:r>
              <a:rPr lang="en-US" sz="4400" dirty="0">
                <a:ea typeface="ＭＳ Ｐゴシック" charset="0"/>
              </a:rPr>
              <a:t>Smell appears to be related to molecular formula and chemical name.</a:t>
            </a:r>
          </a:p>
        </p:txBody>
      </p:sp>
    </p:spTree>
    <p:extLst>
      <p:ext uri="{BB962C8B-B14F-4D97-AF65-F5344CB8AC3E}">
        <p14:creationId xmlns:p14="http://schemas.microsoft.com/office/powerpoint/2010/main" val="25788675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charset="0"/>
                <a:ea typeface="ＭＳ Ｐゴシック" charset="0"/>
              </a:rPr>
              <a:t>Check-In</a:t>
            </a:r>
            <a:endParaRPr lang="en-US" dirty="0"/>
          </a:p>
        </p:txBody>
      </p:sp>
      <p:sp>
        <p:nvSpPr>
          <p:cNvPr id="7" name="Content Placeholder 6"/>
          <p:cNvSpPr>
            <a:spLocks noGrp="1"/>
          </p:cNvSpPr>
          <p:nvPr>
            <p:ph idx="1"/>
          </p:nvPr>
        </p:nvSpPr>
        <p:spPr/>
        <p:txBody>
          <a:bodyPr>
            <a:normAutofit/>
          </a:bodyPr>
          <a:lstStyle/>
          <a:p>
            <a:pPr marL="533400" indent="-533400">
              <a:buFontTx/>
              <a:buAutoNum type="arabicPeriod"/>
            </a:pPr>
            <a:r>
              <a:rPr lang="en-US" sz="3200" dirty="0">
                <a:ea typeface="ＭＳ Ｐゴシック" charset="0"/>
              </a:rPr>
              <a:t>How would you expect a compound with </a:t>
            </a:r>
            <a:r>
              <a:rPr lang="en-US" sz="3200" dirty="0" smtClean="0">
                <a:ea typeface="ＭＳ Ｐゴシック" charset="0"/>
              </a:rPr>
              <a:t>the molecular </a:t>
            </a:r>
            <a:r>
              <a:rPr lang="en-US" sz="3200" dirty="0">
                <a:ea typeface="ＭＳ Ｐゴシック" charset="0"/>
              </a:rPr>
              <a:t>formula C</a:t>
            </a:r>
            <a:r>
              <a:rPr lang="en-US" sz="3200" baseline="-25000" dirty="0">
                <a:ea typeface="ＭＳ Ｐゴシック" charset="0"/>
              </a:rPr>
              <a:t>8</a:t>
            </a:r>
            <a:r>
              <a:rPr lang="en-US" sz="3200" dirty="0">
                <a:ea typeface="ＭＳ Ｐゴシック" charset="0"/>
              </a:rPr>
              <a:t>H</a:t>
            </a:r>
            <a:r>
              <a:rPr lang="en-US" sz="3200" baseline="-25000" dirty="0">
                <a:ea typeface="ＭＳ Ｐゴシック" charset="0"/>
              </a:rPr>
              <a:t>16</a:t>
            </a:r>
            <a:r>
              <a:rPr lang="en-US" sz="3200" dirty="0">
                <a:ea typeface="ＭＳ Ｐゴシック" charset="0"/>
              </a:rPr>
              <a:t>O</a:t>
            </a:r>
            <a:r>
              <a:rPr lang="en-US" sz="3200" baseline="-25000" dirty="0">
                <a:ea typeface="ＭＳ Ｐゴシック" charset="0"/>
              </a:rPr>
              <a:t>2</a:t>
            </a:r>
            <a:r>
              <a:rPr lang="en-US" sz="3200" dirty="0">
                <a:ea typeface="ＭＳ Ｐゴシック" charset="0"/>
              </a:rPr>
              <a:t> to smell? Explain</a:t>
            </a:r>
            <a:r>
              <a:rPr lang="en-US" sz="3200" dirty="0" smtClean="0">
                <a:ea typeface="ＭＳ Ｐゴシック" charset="0"/>
              </a:rPr>
              <a:t>.</a:t>
            </a:r>
          </a:p>
          <a:p>
            <a:pPr marL="533400" indent="-533400">
              <a:buFontTx/>
              <a:buAutoNum type="arabicPeriod"/>
            </a:pPr>
            <a:endParaRPr lang="en-US" sz="3200" dirty="0">
              <a:ea typeface="ＭＳ Ｐゴシック" charset="0"/>
            </a:endParaRPr>
          </a:p>
          <a:p>
            <a:pPr marL="533400" indent="-533400">
              <a:buFontTx/>
              <a:buAutoNum type="arabicPeriod"/>
            </a:pPr>
            <a:endParaRPr lang="en-US" sz="3200" dirty="0">
              <a:ea typeface="ＭＳ Ｐゴシック" charset="0"/>
            </a:endParaRPr>
          </a:p>
          <a:p>
            <a:pPr marL="533400" indent="-533400">
              <a:buFontTx/>
              <a:buAutoNum type="arabicPeriod"/>
            </a:pPr>
            <a:r>
              <a:rPr lang="en-US" sz="3200" dirty="0">
                <a:ea typeface="ＭＳ Ｐゴシック" charset="0"/>
              </a:rPr>
              <a:t>How sure are you of your prediction</a:t>
            </a:r>
            <a:r>
              <a:rPr lang="en-US" sz="3200" dirty="0" smtClean="0">
                <a:ea typeface="ＭＳ Ｐゴシック" charset="0"/>
              </a:rPr>
              <a:t>?</a:t>
            </a:r>
            <a:endParaRPr lang="en-US" sz="3200" dirty="0">
              <a:ea typeface="ＭＳ Ｐゴシック" charset="0"/>
            </a:endParaRPr>
          </a:p>
        </p:txBody>
      </p:sp>
    </p:spTree>
    <p:extLst>
      <p:ext uri="{BB962C8B-B14F-4D97-AF65-F5344CB8AC3E}">
        <p14:creationId xmlns:p14="http://schemas.microsoft.com/office/powerpoint/2010/main" val="31576674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b="1" dirty="0" smtClean="0"/>
              <a:t>Lesson 28 Bookwork</a:t>
            </a:r>
            <a:endParaRPr lang="en-US" b="1" dirty="0"/>
          </a:p>
        </p:txBody>
      </p:sp>
      <p:sp>
        <p:nvSpPr>
          <p:cNvPr id="11" name="Content Placeholder 10"/>
          <p:cNvSpPr>
            <a:spLocks noGrp="1"/>
          </p:cNvSpPr>
          <p:nvPr>
            <p:ph idx="1"/>
          </p:nvPr>
        </p:nvSpPr>
        <p:spPr>
          <a:xfrm>
            <a:off x="247304" y="2133600"/>
            <a:ext cx="8649393" cy="4069767"/>
          </a:xfrm>
        </p:spPr>
        <p:txBody>
          <a:bodyPr>
            <a:normAutofit/>
          </a:bodyPr>
          <a:lstStyle/>
          <a:p>
            <a:r>
              <a:rPr lang="en-US" sz="3200" dirty="0" smtClean="0"/>
              <a:t>Read and take additional notes pages 146-150</a:t>
            </a:r>
          </a:p>
          <a:p>
            <a:r>
              <a:rPr lang="en-US" sz="3200" dirty="0" smtClean="0"/>
              <a:t>Exercises 1-9       Complete in full sentences with thoughtful </a:t>
            </a:r>
            <a:r>
              <a:rPr lang="en-US" sz="3200" dirty="0" smtClean="0"/>
              <a:t>answers</a:t>
            </a:r>
          </a:p>
          <a:p>
            <a:pPr lvl="1"/>
            <a:r>
              <a:rPr lang="en-US" sz="3000" dirty="0" smtClean="0"/>
              <a:t>Number 6 you will have to do at home </a:t>
            </a:r>
            <a:r>
              <a:rPr lang="en-US" sz="3000" b="1" dirty="0" smtClean="0">
                <a:sym typeface="Wingdings" panose="05000000000000000000" pitchFamily="2" charset="2"/>
              </a:rPr>
              <a:t></a:t>
            </a:r>
            <a:endParaRPr lang="en-US" sz="3000" b="1" dirty="0"/>
          </a:p>
        </p:txBody>
      </p:sp>
      <p:cxnSp>
        <p:nvCxnSpPr>
          <p:cNvPr id="16" name="Straight Arrow Connector 15"/>
          <p:cNvCxnSpPr/>
          <p:nvPr/>
        </p:nvCxnSpPr>
        <p:spPr>
          <a:xfrm>
            <a:off x="3429000" y="3505200"/>
            <a:ext cx="457200"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41310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altLang="en-US" dirty="0"/>
              <a:t>In this unit you will learn:</a:t>
            </a:r>
            <a:endParaRPr lang="en-US" dirty="0"/>
          </a:p>
        </p:txBody>
      </p:sp>
      <p:sp>
        <p:nvSpPr>
          <p:cNvPr id="7" name="Content Placeholder 6"/>
          <p:cNvSpPr>
            <a:spLocks noGrp="1"/>
          </p:cNvSpPr>
          <p:nvPr>
            <p:ph idx="1"/>
          </p:nvPr>
        </p:nvSpPr>
        <p:spPr/>
        <p:txBody>
          <a:bodyPr>
            <a:normAutofit/>
          </a:bodyPr>
          <a:lstStyle/>
          <a:p>
            <a:pPr>
              <a:buFontTx/>
              <a:buChar char="•"/>
            </a:pPr>
            <a:r>
              <a:rPr lang="en-US" sz="3600" dirty="0">
                <a:ea typeface="ＭＳ Ｐゴシック" charset="0"/>
              </a:rPr>
              <a:t>how atoms form </a:t>
            </a:r>
            <a:r>
              <a:rPr lang="en-US" sz="3600" b="1" dirty="0">
                <a:ea typeface="ＭＳ Ｐゴシック" charset="0"/>
              </a:rPr>
              <a:t>molecules</a:t>
            </a:r>
          </a:p>
          <a:p>
            <a:pPr>
              <a:buFontTx/>
              <a:buChar char="•"/>
            </a:pPr>
            <a:r>
              <a:rPr lang="en-US" sz="3600" dirty="0">
                <a:ea typeface="ＭＳ Ｐゴシック" charset="0"/>
              </a:rPr>
              <a:t>to predict the </a:t>
            </a:r>
            <a:r>
              <a:rPr lang="en-US" sz="3600" b="1" dirty="0">
                <a:ea typeface="ＭＳ Ｐゴシック" charset="0"/>
              </a:rPr>
              <a:t>smell of a compound</a:t>
            </a:r>
          </a:p>
          <a:p>
            <a:pPr>
              <a:buFontTx/>
              <a:buChar char="•"/>
            </a:pPr>
            <a:r>
              <a:rPr lang="en-US" sz="3600" dirty="0">
                <a:ea typeface="ＭＳ Ｐゴシック" charset="0"/>
              </a:rPr>
              <a:t>to interpret </a:t>
            </a:r>
            <a:r>
              <a:rPr lang="en-US" sz="3600" b="1" dirty="0">
                <a:ea typeface="ＭＳ Ｐゴシック" charset="0"/>
              </a:rPr>
              <a:t>molecular models</a:t>
            </a:r>
          </a:p>
          <a:p>
            <a:pPr>
              <a:buFontTx/>
              <a:buChar char="•"/>
            </a:pPr>
            <a:r>
              <a:rPr lang="en-US" sz="3600" dirty="0">
                <a:ea typeface="ＭＳ Ｐゴシック" charset="0"/>
              </a:rPr>
              <a:t>how the nose </a:t>
            </a:r>
            <a:r>
              <a:rPr lang="en-US" sz="3600" b="1" dirty="0">
                <a:ea typeface="ＭＳ Ｐゴシック" charset="0"/>
              </a:rPr>
              <a:t>detects</a:t>
            </a:r>
            <a:r>
              <a:rPr lang="en-US" sz="3600" dirty="0">
                <a:ea typeface="ＭＳ Ｐゴシック" charset="0"/>
              </a:rPr>
              <a:t> different molecules</a:t>
            </a:r>
          </a:p>
          <a:p>
            <a:pPr>
              <a:buFontTx/>
              <a:buChar char="•"/>
            </a:pPr>
            <a:r>
              <a:rPr lang="en-US" sz="3600" dirty="0">
                <a:ea typeface="ＭＳ Ｐゴシック" charset="0"/>
              </a:rPr>
              <a:t>about amino </a:t>
            </a:r>
            <a:r>
              <a:rPr lang="en-US" sz="3600" dirty="0" smtClean="0">
                <a:ea typeface="ＭＳ Ｐゴシック" charset="0"/>
              </a:rPr>
              <a:t>acids </a:t>
            </a:r>
            <a:r>
              <a:rPr lang="en-US" sz="3600" dirty="0">
                <a:ea typeface="ＭＳ Ｐゴシック" charset="0"/>
              </a:rPr>
              <a:t>and </a:t>
            </a:r>
            <a:r>
              <a:rPr lang="en-US" sz="3600" dirty="0" smtClean="0">
                <a:ea typeface="ＭＳ Ｐゴシック" charset="0"/>
              </a:rPr>
              <a:t>proteins</a:t>
            </a:r>
            <a:r>
              <a:rPr lang="en-US" sz="3600" dirty="0" smtClean="0">
                <a:ea typeface="ＭＳ Ｐゴシック" charset="0"/>
              </a:rPr>
              <a:t>*</a:t>
            </a:r>
          </a:p>
          <a:p>
            <a:pPr marL="0" indent="0">
              <a:buNone/>
            </a:pPr>
            <a:r>
              <a:rPr lang="en-US" sz="3600" dirty="0">
                <a:ea typeface="ＭＳ Ｐゴシック" charset="0"/>
              </a:rPr>
              <a:t> </a:t>
            </a:r>
            <a:r>
              <a:rPr lang="en-US" sz="3600" dirty="0" smtClean="0">
                <a:ea typeface="ＭＳ Ｐゴシック" charset="0"/>
              </a:rPr>
              <a:t>                                     *if time permits</a:t>
            </a:r>
            <a:endParaRPr lang="en-US" sz="3600" dirty="0">
              <a:ea typeface="ＭＳ Ｐゴシック" charset="0"/>
            </a:endParaRPr>
          </a:p>
        </p:txBody>
      </p:sp>
    </p:spTree>
    <p:extLst>
      <p:ext uri="{BB962C8B-B14F-4D97-AF65-F5344CB8AC3E}">
        <p14:creationId xmlns:p14="http://schemas.microsoft.com/office/powerpoint/2010/main" val="17907360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charset="0"/>
                <a:ea typeface="ＭＳ Ｐゴシック" charset="0"/>
              </a:rPr>
              <a:t>Lesson 28: Sniffing Around</a:t>
            </a:r>
            <a:endParaRPr lang="en-US" dirty="0"/>
          </a:p>
        </p:txBody>
      </p:sp>
      <p:sp>
        <p:nvSpPr>
          <p:cNvPr id="7" name="Content Placeholder 6"/>
          <p:cNvSpPr>
            <a:spLocks noGrp="1"/>
          </p:cNvSpPr>
          <p:nvPr>
            <p:ph idx="1"/>
          </p:nvPr>
        </p:nvSpPr>
        <p:spPr/>
        <p:txBody>
          <a:bodyPr>
            <a:normAutofit/>
          </a:bodyPr>
          <a:lstStyle/>
          <a:p>
            <a:pPr marL="0" indent="0">
              <a:buNone/>
            </a:pPr>
            <a:r>
              <a:rPr lang="en-US" sz="4000" b="1" dirty="0">
                <a:ea typeface="ＭＳ Ｐゴシック" charset="0"/>
              </a:rPr>
              <a:t>Molecular Formulas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857" y="2667000"/>
            <a:ext cx="6480286" cy="2852838"/>
          </a:xfrm>
          <a:prstGeom prst="rect">
            <a:avLst/>
          </a:prstGeom>
        </p:spPr>
      </p:pic>
    </p:spTree>
    <p:extLst>
      <p:ext uri="{BB962C8B-B14F-4D97-AF65-F5344CB8AC3E}">
        <p14:creationId xmlns:p14="http://schemas.microsoft.com/office/powerpoint/2010/main" val="13843200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Good smells?</a:t>
            </a:r>
            <a:endParaRPr lang="en-US" dirty="0"/>
          </a:p>
        </p:txBody>
      </p:sp>
      <p:pic>
        <p:nvPicPr>
          <p:cNvPr id="6" name="Content Placeholder 5"/>
          <p:cNvPicPr>
            <a:picLocks noGrp="1" noChangeAspect="1"/>
          </p:cNvPicPr>
          <p:nvPr>
            <p:ph sz="quarter" idx="14"/>
          </p:nvPr>
        </p:nvPicPr>
        <p:blipFill>
          <a:blip r:embed="rId3" cstate="print">
            <a:extLst>
              <a:ext uri="{28A0092B-C50C-407E-A947-70E740481C1C}">
                <a14:useLocalDpi xmlns:a14="http://schemas.microsoft.com/office/drawing/2010/main" val="0"/>
              </a:ext>
            </a:extLst>
          </a:blip>
          <a:stretch>
            <a:fillRect/>
          </a:stretch>
        </p:blipFill>
        <p:spPr>
          <a:xfrm>
            <a:off x="3657600" y="53806"/>
            <a:ext cx="4953000" cy="7003103"/>
          </a:xfrm>
        </p:spPr>
      </p:pic>
    </p:spTree>
    <p:extLst>
      <p:ext uri="{BB962C8B-B14F-4D97-AF65-F5344CB8AC3E}">
        <p14:creationId xmlns:p14="http://schemas.microsoft.com/office/powerpoint/2010/main" val="3892688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charset="0"/>
                <a:ea typeface="ＭＳ Ｐゴシック" charset="0"/>
              </a:rPr>
              <a:t>ChemCatalyst</a:t>
            </a:r>
            <a:endParaRPr lang="en-US" dirty="0"/>
          </a:p>
        </p:txBody>
      </p:sp>
      <p:sp>
        <p:nvSpPr>
          <p:cNvPr id="7" name="Content Placeholder 6"/>
          <p:cNvSpPr>
            <a:spLocks noGrp="1"/>
          </p:cNvSpPr>
          <p:nvPr>
            <p:ph idx="1"/>
          </p:nvPr>
        </p:nvSpPr>
        <p:spPr/>
        <p:txBody>
          <a:bodyPr>
            <a:normAutofit/>
          </a:bodyPr>
          <a:lstStyle/>
          <a:p>
            <a:pPr marL="514350" indent="-514350">
              <a:buFont typeface="+mj-lt"/>
              <a:buAutoNum type="arabicPeriod"/>
            </a:pPr>
            <a:r>
              <a:rPr lang="en-US" sz="3200" dirty="0" smtClean="0">
                <a:ea typeface="ＭＳ Ｐゴシック" charset="0"/>
              </a:rPr>
              <a:t>What </a:t>
            </a:r>
            <a:r>
              <a:rPr lang="en-US" sz="3200" dirty="0">
                <a:ea typeface="ＭＳ Ｐゴシック" charset="0"/>
              </a:rPr>
              <a:t>do you think is happening when you smell something</a:t>
            </a:r>
            <a:r>
              <a:rPr lang="en-US" sz="3200" dirty="0" smtClean="0">
                <a:ea typeface="ＭＳ Ｐゴシック" charset="0"/>
              </a:rPr>
              <a:t>?</a:t>
            </a:r>
          </a:p>
          <a:p>
            <a:pPr marL="514350" indent="-514350">
              <a:buFont typeface="+mj-lt"/>
              <a:buAutoNum type="arabicPeriod"/>
            </a:pPr>
            <a:endParaRPr lang="en-US" sz="3200" dirty="0">
              <a:ea typeface="ＭＳ Ｐゴシック" charset="0"/>
            </a:endParaRPr>
          </a:p>
          <a:p>
            <a:pPr marL="514350" indent="-514350">
              <a:buFont typeface="+mj-lt"/>
              <a:buAutoNum type="arabicPeriod"/>
            </a:pPr>
            <a:endParaRPr lang="en-US" sz="3200" dirty="0">
              <a:ea typeface="ＭＳ Ｐゴシック" charset="0"/>
            </a:endParaRPr>
          </a:p>
          <a:p>
            <a:pPr marL="514350" indent="-514350">
              <a:buFont typeface="+mj-lt"/>
              <a:buAutoNum type="arabicPeriod"/>
            </a:pPr>
            <a:r>
              <a:rPr lang="en-US" sz="3200" dirty="0" smtClean="0">
                <a:ea typeface="ＭＳ Ｐゴシック" charset="0"/>
              </a:rPr>
              <a:t>Why </a:t>
            </a:r>
            <a:r>
              <a:rPr lang="en-US" sz="3200" dirty="0">
                <a:ea typeface="ＭＳ Ｐゴシック" charset="0"/>
              </a:rPr>
              <a:t>do you think we have a sense of smell</a:t>
            </a:r>
            <a:r>
              <a:rPr lang="en-US" sz="3200" dirty="0" smtClean="0">
                <a:ea typeface="ＭＳ Ｐゴシック" charset="0"/>
              </a:rPr>
              <a:t>?</a:t>
            </a:r>
            <a:endParaRPr lang="en-US" sz="3200" dirty="0">
              <a:ea typeface="ＭＳ Ｐゴシック" charset="0"/>
            </a:endParaRPr>
          </a:p>
        </p:txBody>
      </p:sp>
    </p:spTree>
    <p:extLst>
      <p:ext uri="{BB962C8B-B14F-4D97-AF65-F5344CB8AC3E}">
        <p14:creationId xmlns:p14="http://schemas.microsoft.com/office/powerpoint/2010/main" val="2268609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charset="0"/>
                <a:ea typeface="ＭＳ Ｐゴシック" charset="0"/>
              </a:rPr>
              <a:t>Key Question</a:t>
            </a:r>
            <a:endParaRPr lang="en-US" dirty="0"/>
          </a:p>
        </p:txBody>
      </p:sp>
      <p:sp>
        <p:nvSpPr>
          <p:cNvPr id="7" name="Content Placeholder 6"/>
          <p:cNvSpPr>
            <a:spLocks noGrp="1"/>
          </p:cNvSpPr>
          <p:nvPr>
            <p:ph idx="1"/>
          </p:nvPr>
        </p:nvSpPr>
        <p:spPr/>
        <p:txBody>
          <a:bodyPr>
            <a:normAutofit/>
          </a:bodyPr>
          <a:lstStyle/>
          <a:p>
            <a:pPr marL="0" indent="0">
              <a:buNone/>
            </a:pPr>
            <a:r>
              <a:rPr lang="en-US" sz="4400" dirty="0">
                <a:ea typeface="ＭＳ Ｐゴシック" charset="0"/>
              </a:rPr>
              <a:t>What does chemistry have to do with </a:t>
            </a:r>
            <a:r>
              <a:rPr lang="en-US" sz="4400" b="1" dirty="0">
                <a:ea typeface="ＭＳ Ｐゴシック" charset="0"/>
              </a:rPr>
              <a:t>smell</a:t>
            </a:r>
            <a:r>
              <a:rPr lang="en-US" sz="4400" dirty="0">
                <a:ea typeface="ＭＳ Ｐゴシック" charset="0"/>
              </a:rPr>
              <a:t>?</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3200400"/>
            <a:ext cx="2667000" cy="2702879"/>
          </a:xfrm>
          <a:prstGeom prst="rect">
            <a:avLst/>
          </a:prstGeom>
        </p:spPr>
      </p:pic>
    </p:spTree>
    <p:extLst>
      <p:ext uri="{BB962C8B-B14F-4D97-AF65-F5344CB8AC3E}">
        <p14:creationId xmlns:p14="http://schemas.microsoft.com/office/powerpoint/2010/main" val="15681991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charset="0"/>
                <a:ea typeface="ＭＳ Ｐゴシック" charset="0"/>
              </a:rPr>
              <a:t>You will be able to:</a:t>
            </a:r>
            <a:endParaRPr lang="en-US" dirty="0"/>
          </a:p>
        </p:txBody>
      </p:sp>
      <p:sp>
        <p:nvSpPr>
          <p:cNvPr id="7" name="Content Placeholder 6"/>
          <p:cNvSpPr>
            <a:spLocks noGrp="1"/>
          </p:cNvSpPr>
          <p:nvPr>
            <p:ph idx="1"/>
          </p:nvPr>
        </p:nvSpPr>
        <p:spPr/>
        <p:txBody>
          <a:bodyPr>
            <a:normAutofit/>
          </a:bodyPr>
          <a:lstStyle/>
          <a:p>
            <a:pPr marL="457200" lvl="1">
              <a:buFont typeface="Arial" pitchFamily="34" charset="0"/>
              <a:buChar char="•"/>
            </a:pPr>
            <a:r>
              <a:rPr lang="en-US" sz="4000" dirty="0">
                <a:ea typeface="ＭＳ Ｐゴシック" charset="0"/>
              </a:rPr>
              <a:t>detect patterns in chemical formulas and relate these patterns to a </a:t>
            </a:r>
            <a:r>
              <a:rPr lang="en-US" sz="4000" b="1" dirty="0">
                <a:ea typeface="ＭＳ Ｐゴシック" charset="0"/>
              </a:rPr>
              <a:t>molecular property</a:t>
            </a:r>
            <a:r>
              <a:rPr lang="en-US" sz="4000" dirty="0">
                <a:ea typeface="ＭＳ Ｐゴシック" charset="0"/>
              </a:rPr>
              <a:t>.</a:t>
            </a:r>
          </a:p>
          <a:p>
            <a:pPr marL="457200" lvl="1">
              <a:buFont typeface="Arial" pitchFamily="34" charset="0"/>
              <a:buChar char="•"/>
            </a:pPr>
            <a:r>
              <a:rPr lang="en-US" sz="4000" dirty="0">
                <a:ea typeface="ＭＳ Ｐゴシック" charset="0"/>
              </a:rPr>
              <a:t>create a </a:t>
            </a:r>
            <a:r>
              <a:rPr lang="en-US" sz="4000" b="1" dirty="0">
                <a:ea typeface="ＭＳ Ｐゴシック" charset="0"/>
              </a:rPr>
              <a:t>hypothesis</a:t>
            </a:r>
            <a:r>
              <a:rPr lang="en-US" sz="4000" dirty="0">
                <a:ea typeface="ＭＳ Ｐゴシック" charset="0"/>
              </a:rPr>
              <a:t> based on analysis of data</a:t>
            </a:r>
            <a:r>
              <a:rPr lang="en-US" sz="4000" dirty="0" smtClean="0">
                <a:ea typeface="ＭＳ Ｐゴシック" charset="0"/>
              </a:rPr>
              <a:t>.</a:t>
            </a:r>
            <a:endParaRPr lang="en-US" sz="4000" dirty="0">
              <a:ea typeface="ＭＳ Ｐゴシック" charset="0"/>
            </a:endParaRPr>
          </a:p>
        </p:txBody>
      </p:sp>
    </p:spTree>
    <p:extLst>
      <p:ext uri="{BB962C8B-B14F-4D97-AF65-F5344CB8AC3E}">
        <p14:creationId xmlns:p14="http://schemas.microsoft.com/office/powerpoint/2010/main" val="5196646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charset="0"/>
                <a:ea typeface="ＭＳ Ｐゴシック" charset="0"/>
              </a:rPr>
              <a:t>Prepare for the </a:t>
            </a:r>
            <a:r>
              <a:rPr lang="en-US" dirty="0" smtClean="0">
                <a:latin typeface="Arial" charset="0"/>
                <a:ea typeface="ＭＳ Ｐゴシック" charset="0"/>
              </a:rPr>
              <a:t>Activity (1 of 2)</a:t>
            </a:r>
            <a:endParaRPr lang="en-US" dirty="0"/>
          </a:p>
        </p:txBody>
      </p:sp>
      <p:sp>
        <p:nvSpPr>
          <p:cNvPr id="7" name="Content Placeholder 6"/>
          <p:cNvSpPr>
            <a:spLocks noGrp="1"/>
          </p:cNvSpPr>
          <p:nvPr>
            <p:ph idx="1"/>
          </p:nvPr>
        </p:nvSpPr>
        <p:spPr/>
        <p:txBody>
          <a:bodyPr>
            <a:normAutofit/>
          </a:bodyPr>
          <a:lstStyle/>
          <a:p>
            <a:pPr marL="0" indent="0">
              <a:buNone/>
            </a:pPr>
            <a:r>
              <a:rPr lang="en-US" sz="3600" dirty="0">
                <a:ea typeface="ＭＳ Ｐゴシック" charset="0"/>
              </a:rPr>
              <a:t>Work in groups of four</a:t>
            </a:r>
            <a:r>
              <a:rPr lang="en-US" sz="3600" dirty="0" smtClean="0">
                <a:ea typeface="ＭＳ Ｐゴシック" charset="0"/>
              </a:rPr>
              <a:t>.</a:t>
            </a:r>
            <a:endParaRPr lang="en-US" sz="3600" i="1" dirty="0">
              <a:ea typeface="ＭＳ Ｐゴシック" charset="0"/>
            </a:endParaRPr>
          </a:p>
          <a:p>
            <a:pPr marL="0" indent="0">
              <a:buNone/>
            </a:pPr>
            <a:r>
              <a:rPr lang="en-US" sz="3600" b="1" u="sng" dirty="0">
                <a:ea typeface="ＭＳ Ｐゴシック" charset="0"/>
              </a:rPr>
              <a:t>Molecular formula</a:t>
            </a:r>
            <a:r>
              <a:rPr lang="en-US" sz="3600" b="1" dirty="0">
                <a:ea typeface="ＭＳ Ｐゴシック" charset="0"/>
              </a:rPr>
              <a:t>:</a:t>
            </a:r>
            <a:r>
              <a:rPr lang="en-US" sz="3600" dirty="0">
                <a:ea typeface="ＭＳ Ｐゴシック" charset="0"/>
              </a:rPr>
              <a:t> The chemical formula of a </a:t>
            </a:r>
            <a:r>
              <a:rPr lang="en-US" sz="3600" b="1" dirty="0">
                <a:ea typeface="ＭＳ Ｐゴシック" charset="0"/>
              </a:rPr>
              <a:t>molecular substance</a:t>
            </a:r>
            <a:r>
              <a:rPr lang="en-US" sz="3600" dirty="0">
                <a:ea typeface="ＭＳ Ｐゴシック" charset="0"/>
              </a:rPr>
              <a:t>, showing the </a:t>
            </a:r>
            <a:r>
              <a:rPr lang="en-US" sz="3600" b="1" dirty="0">
                <a:ea typeface="ＭＳ Ｐゴシック" charset="0"/>
              </a:rPr>
              <a:t>types</a:t>
            </a:r>
            <a:r>
              <a:rPr lang="en-US" sz="3600" dirty="0">
                <a:ea typeface="ＭＳ Ｐゴシック" charset="0"/>
              </a:rPr>
              <a:t> of atoms in each molecule and the </a:t>
            </a:r>
            <a:r>
              <a:rPr lang="en-US" sz="3600" b="1" dirty="0">
                <a:ea typeface="ＭＳ Ｐゴシック" charset="0"/>
              </a:rPr>
              <a:t>ratios</a:t>
            </a:r>
            <a:r>
              <a:rPr lang="en-US" sz="3600" dirty="0">
                <a:ea typeface="ＭＳ Ｐゴシック" charset="0"/>
              </a:rPr>
              <a:t> of those atoms to one another.</a:t>
            </a:r>
          </a:p>
        </p:txBody>
      </p:sp>
    </p:spTree>
    <p:extLst>
      <p:ext uri="{BB962C8B-B14F-4D97-AF65-F5344CB8AC3E}">
        <p14:creationId xmlns:p14="http://schemas.microsoft.com/office/powerpoint/2010/main" val="32666454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latin typeface="Arial" charset="0"/>
                <a:ea typeface="ＭＳ Ｐゴシック" charset="0"/>
              </a:rPr>
              <a:t>Prepare for the </a:t>
            </a:r>
            <a:r>
              <a:rPr lang="en-US" dirty="0" smtClean="0">
                <a:latin typeface="Arial" charset="0"/>
                <a:ea typeface="ＭＳ Ｐゴシック" charset="0"/>
              </a:rPr>
              <a:t>Activity (2 of 2)</a:t>
            </a:r>
            <a:endParaRPr lang="en-US" dirty="0"/>
          </a:p>
        </p:txBody>
      </p:sp>
      <p:sp>
        <p:nvSpPr>
          <p:cNvPr id="7" name="Content Placeholder 6"/>
          <p:cNvSpPr>
            <a:spLocks noGrp="1"/>
          </p:cNvSpPr>
          <p:nvPr>
            <p:ph idx="1"/>
          </p:nvPr>
        </p:nvSpPr>
        <p:spPr>
          <a:xfrm>
            <a:off x="247305" y="1492832"/>
            <a:ext cx="4477096" cy="4710535"/>
          </a:xfrm>
        </p:spPr>
        <p:txBody>
          <a:bodyPr>
            <a:normAutofit/>
          </a:bodyPr>
          <a:lstStyle/>
          <a:p>
            <a:pPr marL="0" indent="0">
              <a:buNone/>
            </a:pPr>
            <a:r>
              <a:rPr lang="en-US" sz="3200" dirty="0">
                <a:ea typeface="ＭＳ Ｐゴシック" charset="0"/>
              </a:rPr>
              <a:t>Chemicals may have very strong odors or be caustic. When smelling, </a:t>
            </a:r>
            <a:r>
              <a:rPr lang="en-US" sz="3200" dirty="0" smtClean="0">
                <a:ea typeface="ＭＳ Ｐゴシック" charset="0"/>
              </a:rPr>
              <a:t>don’</a:t>
            </a:r>
            <a:r>
              <a:rPr lang="en-US" altLang="ja-JP" sz="3200" dirty="0" smtClean="0">
                <a:ea typeface="ＭＳ Ｐゴシック" charset="0"/>
              </a:rPr>
              <a:t>t </a:t>
            </a:r>
            <a:r>
              <a:rPr lang="en-US" altLang="ja-JP" sz="3200" dirty="0">
                <a:ea typeface="ＭＳ Ｐゴシック" charset="0"/>
              </a:rPr>
              <a:t>sniff directly from the container. Instead, use a wafting technique (use your hand to draw air toward you).</a:t>
            </a:r>
            <a:endParaRPr lang="en-US" sz="3200" dirty="0">
              <a:ea typeface="ＭＳ Ｐゴシック"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0" y="1676400"/>
            <a:ext cx="3276600" cy="4351997"/>
          </a:xfrm>
          <a:prstGeom prst="rect">
            <a:avLst/>
          </a:prstGeom>
        </p:spPr>
      </p:pic>
    </p:spTree>
    <p:extLst>
      <p:ext uri="{BB962C8B-B14F-4D97-AF65-F5344CB8AC3E}">
        <p14:creationId xmlns:p14="http://schemas.microsoft.com/office/powerpoint/2010/main" val="8782148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bergerinvitels3e_lectureslides_ch01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bergerinvitels3e_lectureslides_ch01_final</Template>
  <TotalTime>8180</TotalTime>
  <Words>1173</Words>
  <Application>Microsoft Office PowerPoint</Application>
  <PresentationFormat>On-screen Show (4:3)</PresentationFormat>
  <Paragraphs>112</Paragraphs>
  <Slides>17</Slides>
  <Notes>9</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ＭＳ Ｐゴシック</vt:lpstr>
      <vt:lpstr>Arial</vt:lpstr>
      <vt:lpstr>Arial Black</vt:lpstr>
      <vt:lpstr>Calibri</vt:lpstr>
      <vt:lpstr>Century Gothic</vt:lpstr>
      <vt:lpstr>Courier New</vt:lpstr>
      <vt:lpstr>Wingdings</vt:lpstr>
      <vt:lpstr>bergerinvitels3e_lectureslides_ch01_final</vt:lpstr>
      <vt:lpstr>LIVING BY CHEMISTRY</vt:lpstr>
      <vt:lpstr>In this unit you will learn:</vt:lpstr>
      <vt:lpstr>Lesson 28: Sniffing Around</vt:lpstr>
      <vt:lpstr>Good smells?</vt:lpstr>
      <vt:lpstr>ChemCatalyst</vt:lpstr>
      <vt:lpstr>Key Question</vt:lpstr>
      <vt:lpstr>You will be able to:</vt:lpstr>
      <vt:lpstr>Prepare for the Activity (1 of 2)</vt:lpstr>
      <vt:lpstr>Prepare for the Activity (2 of 2)</vt:lpstr>
      <vt:lpstr>Your Conclusions</vt:lpstr>
      <vt:lpstr>Patterns found in the Activity</vt:lpstr>
      <vt:lpstr>Patterns found in the Activity – Teacher Only</vt:lpstr>
      <vt:lpstr>Hypothesis</vt:lpstr>
      <vt:lpstr>Discussion Notes</vt:lpstr>
      <vt:lpstr>Wrap Up</vt:lpstr>
      <vt:lpstr>Check-In</vt:lpstr>
      <vt:lpstr>Lesson 28 Bookwork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28: Sniffing Around</dc:title>
  <dc:creator>Stacy</dc:creator>
  <cp:lastModifiedBy>Elizabeth Robbins</cp:lastModifiedBy>
  <cp:revision>753</cp:revision>
  <dcterms:created xsi:type="dcterms:W3CDTF">2015-10-23T14:29:37Z</dcterms:created>
  <dcterms:modified xsi:type="dcterms:W3CDTF">2019-12-16T15:47:57Z</dcterms:modified>
</cp:coreProperties>
</file>