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91" r:id="rId2"/>
    <p:sldId id="315" r:id="rId3"/>
    <p:sldId id="335" r:id="rId4"/>
    <p:sldId id="334" r:id="rId5"/>
    <p:sldId id="318" r:id="rId6"/>
    <p:sldId id="319" r:id="rId7"/>
    <p:sldId id="299" r:id="rId8"/>
    <p:sldId id="297" r:id="rId9"/>
    <p:sldId id="336" r:id="rId10"/>
    <p:sldId id="337" r:id="rId11"/>
    <p:sldId id="338" r:id="rId12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4D5"/>
    <a:srgbClr val="F8EEBD"/>
    <a:srgbClr val="FFEEBD"/>
    <a:srgbClr val="0000CC"/>
    <a:srgbClr val="C82E32"/>
    <a:srgbClr val="FEEEA3"/>
    <a:srgbClr val="FFEBBC"/>
    <a:srgbClr val="E0E0E0"/>
    <a:srgbClr val="D6E6E9"/>
    <a:srgbClr val="CDE6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78" autoAdjust="0"/>
    <p:restoredTop sz="94667" autoAdjust="0"/>
  </p:normalViewPr>
  <p:slideViewPr>
    <p:cSldViewPr snapToGrid="0">
      <p:cViewPr>
        <p:scale>
          <a:sx n="109" d="100"/>
          <a:sy n="109" d="100"/>
        </p:scale>
        <p:origin x="-90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>
              <a:defRPr/>
            </a:pPr>
            <a:fld id="{E1AD4102-2E10-48C2-A5BB-1214FA25FDA7}" type="datetimeFigureOut">
              <a:rPr lang="en-US"/>
              <a:pPr>
                <a:defRPr/>
              </a:pPr>
              <a:t>3/16/2017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>
              <a:defRPr/>
            </a:pPr>
            <a:fld id="{78010BF5-6671-46CF-9CD6-23FD0ADD48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3116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fld id="{E164FC2C-01A2-4944-AB28-77A6A23698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0483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77315C-2445-43A5-B0CB-B09E4D8A003A}" type="slidenum">
              <a:rPr lang="en-US" smtClean="0">
                <a:ea typeface="ＭＳ Ｐゴシック" pitchFamily="34" charset="-128"/>
              </a:rPr>
              <a:pPr/>
              <a:t>1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252203-9A36-4E99-A298-0731A03B3CDB}" type="slidenum">
              <a:rPr lang="en-US" smtClean="0">
                <a:latin typeface="Arial" pitchFamily="34" charset="0"/>
                <a:ea typeface="MS PGothic" pitchFamily="34" charset="-128"/>
              </a:rPr>
              <a:pPr/>
              <a:t>10</a:t>
            </a:fld>
            <a:endParaRPr lang="en-US" dirty="0" smtClean="0"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252203-9A36-4E99-A298-0731A03B3CDB}" type="slidenum">
              <a:rPr lang="en-US" smtClean="0">
                <a:latin typeface="Arial" pitchFamily="34" charset="0"/>
                <a:ea typeface="MS PGothic" pitchFamily="34" charset="-128"/>
              </a:rPr>
              <a:pPr/>
              <a:t>11</a:t>
            </a:fld>
            <a:endParaRPr lang="en-US" dirty="0" smtClean="0"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3A7105-9602-45BA-ACA1-A1618F5B7AB7}" type="slidenum">
              <a:rPr lang="en-US" smtClean="0">
                <a:ea typeface="ＭＳ Ｐゴシック" pitchFamily="34" charset="-128"/>
              </a:rPr>
              <a:pPr/>
              <a:t>2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p.463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3A7105-9602-45BA-ACA1-A1618F5B7AB7}" type="slidenum">
              <a:rPr lang="en-US" smtClean="0">
                <a:ea typeface="ＭＳ Ｐゴシック" pitchFamily="34" charset="-128"/>
              </a:rPr>
              <a:pPr/>
              <a:t>3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p.463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3A7105-9602-45BA-ACA1-A1618F5B7AB7}" type="slidenum">
              <a:rPr lang="en-US" smtClean="0">
                <a:ea typeface="ＭＳ Ｐゴシック" pitchFamily="34" charset="-128"/>
              </a:rPr>
              <a:pPr/>
              <a:t>4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p.463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D3787E-8322-4B54-8951-F0FF75A10D57}" type="slidenum">
              <a:rPr lang="en-US" smtClean="0">
                <a:ea typeface="ＭＳ Ｐゴシック" pitchFamily="34" charset="-128"/>
              </a:rPr>
              <a:pPr/>
              <a:t>5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DF2CCF-3632-458F-B7FD-A7E31A080A92}" type="slidenum">
              <a:rPr lang="en-US" smtClean="0">
                <a:ea typeface="ＭＳ Ｐゴシック" pitchFamily="34" charset="-128"/>
              </a:rPr>
              <a:pPr/>
              <a:t>6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B338BB-56C1-405C-82E1-E5F4E72F4A0A}" type="slidenum">
              <a:rPr lang="en-US" smtClean="0">
                <a:ea typeface="ＭＳ Ｐゴシック" pitchFamily="34" charset="-128"/>
              </a:rPr>
              <a:pPr/>
              <a:t>7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2B5F73-A7DF-4C93-AD2A-08A4164B6DE3}" type="slidenum">
              <a:rPr lang="en-US" smtClean="0">
                <a:ea typeface="ＭＳ Ｐゴシック" pitchFamily="34" charset="-128"/>
              </a:rPr>
              <a:pPr/>
              <a:t>8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252203-9A36-4E99-A298-0731A03B3CDB}" type="slidenum">
              <a:rPr lang="en-US" smtClean="0">
                <a:latin typeface="Arial" pitchFamily="34" charset="0"/>
                <a:ea typeface="MS PGothic" pitchFamily="34" charset="-128"/>
              </a:rPr>
              <a:pPr/>
              <a:t>9</a:t>
            </a:fld>
            <a:endParaRPr lang="en-US" dirty="0" smtClean="0"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9940F-8774-435A-BBB6-40696627F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331AB-6E24-4034-8D45-0EB41D9629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D62FF-DB7E-4789-A8D3-929A70C4E6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A5108-F0F6-4098-A9F1-C6C49D14CD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87AB5B-F935-4756-AEA1-DB95244F9E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32EDCA-35EF-436A-911C-6288B5B634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BFEB7-3561-4386-9FF9-0ECA49EB77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310D4-65C3-4505-BE37-6EF8C7CADC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10996-E763-4F8C-BCEF-B9EA79D861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6A2C4-537F-44C4-AC04-C4D875A8E1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306E18-D65E-4F03-A78E-07BDB9FB36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FD601-2E0C-41E3-ACF9-D839832706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986D87-2393-4F37-9EC7-2DB008F770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38CA1-788B-4F24-A7C3-FD617C3959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72E18-EE4A-477B-9BB9-6C9CF0C30D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276D8-C547-49A2-81B1-5977F35B44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3ABC2F-51DE-42AE-BF65-B892591A6E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9D598-685F-4719-94B3-50D3B66494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7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charset="-128"/>
              </a:defRPr>
            </a:lvl1pPr>
          </a:lstStyle>
          <a:p>
            <a:pPr>
              <a:defRPr/>
            </a:pPr>
            <a:fld id="{2642B8D1-AB61-4BB7-A4D4-8C2D8CC010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1" name="Group 9"/>
          <p:cNvGrpSpPr>
            <a:grpSpLocks/>
          </p:cNvGrpSpPr>
          <p:nvPr userDrawn="1"/>
        </p:nvGrpSpPr>
        <p:grpSpPr bwMode="auto">
          <a:xfrm>
            <a:off x="7772400" y="5486400"/>
            <a:ext cx="1371600" cy="1371600"/>
            <a:chOff x="4896" y="3456"/>
            <a:chExt cx="864" cy="864"/>
          </a:xfrm>
        </p:grpSpPr>
        <p:pic>
          <p:nvPicPr>
            <p:cNvPr id="1032" name="Picture 7" descr="spine icon"/>
            <p:cNvPicPr>
              <a:picLocks noChangeAspect="1" noChangeArrowheads="1"/>
            </p:cNvPicPr>
            <p:nvPr userDrawn="1"/>
          </p:nvPicPr>
          <p:blipFill>
            <a:blip r:embed="rId2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896" y="3456"/>
              <a:ext cx="864" cy="8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" name="Rectangle 8"/>
            <p:cNvSpPr>
              <a:spLocks noChangeArrowheads="1"/>
            </p:cNvSpPr>
            <p:nvPr userDrawn="1"/>
          </p:nvSpPr>
          <p:spPr bwMode="auto">
            <a:xfrm>
              <a:off x="4940" y="3725"/>
              <a:ext cx="775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400">
                  <a:solidFill>
                    <a:srgbClr val="C82E32"/>
                  </a:solidFill>
                  <a:latin typeface="Times New Roman" charset="0"/>
                  <a:ea typeface="ＭＳ Ｐゴシック" charset="-128"/>
                </a:rPr>
                <a:t>Intermolecular</a:t>
              </a:r>
            </a:p>
            <a:p>
              <a:pPr algn="ctr">
                <a:defRPr/>
              </a:pPr>
              <a:r>
                <a:rPr lang="en-US" sz="1400">
                  <a:solidFill>
                    <a:srgbClr val="C82E32"/>
                  </a:solidFill>
                  <a:latin typeface="Times New Roman" charset="0"/>
                  <a:ea typeface="ＭＳ Ｐゴシック" charset="-128"/>
                </a:rPr>
                <a:t>Forces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5" r:id="rId2"/>
    <p:sldLayoutId id="2147483664" r:id="rId3"/>
    <p:sldLayoutId id="2147483663" r:id="rId4"/>
    <p:sldLayoutId id="2147483662" r:id="rId5"/>
    <p:sldLayoutId id="2147483661" r:id="rId6"/>
    <p:sldLayoutId id="2147483660" r:id="rId7"/>
    <p:sldLayoutId id="2147483659" r:id="rId8"/>
    <p:sldLayoutId id="2147483658" r:id="rId9"/>
    <p:sldLayoutId id="2147483657" r:id="rId10"/>
    <p:sldLayoutId id="2147483656" r:id="rId11"/>
    <p:sldLayoutId id="2147483655" r:id="rId12"/>
    <p:sldLayoutId id="2147483654" r:id="rId13"/>
    <p:sldLayoutId id="2147483653" r:id="rId14"/>
    <p:sldLayoutId id="2147483652" r:id="rId15"/>
    <p:sldLayoutId id="2147483651" r:id="rId16"/>
    <p:sldLayoutId id="2147483650" r:id="rId17"/>
    <p:sldLayoutId id="2147483649" r:id="rId18"/>
  </p:sldLayoutIdLst>
  <p:transition spd="slow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82E3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82E3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82E3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82E3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82E3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82E3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82E3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82E3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82E3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C82E3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800">
          <a:solidFill>
            <a:srgbClr val="C82E32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C82E32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82E32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C82E32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C82E32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C82E32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C82E32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C82E3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8" name="Picture 10" descr="11_2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04" r="804" b="5446"/>
          <a:stretch>
            <a:fillRect/>
          </a:stretch>
        </p:blipFill>
        <p:spPr>
          <a:xfrm>
            <a:off x="4116" y="1816278"/>
            <a:ext cx="9139884" cy="4976407"/>
          </a:xfrm>
          <a:noFill/>
        </p:spPr>
      </p:pic>
      <p:sp>
        <p:nvSpPr>
          <p:cNvPr id="23" name="Rectangle 22"/>
          <p:cNvSpPr/>
          <p:nvPr/>
        </p:nvSpPr>
        <p:spPr bwMode="auto">
          <a:xfrm rot="5400000">
            <a:off x="4648200" y="5836920"/>
            <a:ext cx="391886" cy="1650274"/>
          </a:xfrm>
          <a:prstGeom prst="rect">
            <a:avLst/>
          </a:prstGeom>
          <a:solidFill>
            <a:srgbClr val="FFF7E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1567543" y="3566160"/>
            <a:ext cx="391886" cy="1123406"/>
          </a:xfrm>
          <a:prstGeom prst="rect">
            <a:avLst/>
          </a:prstGeom>
          <a:solidFill>
            <a:srgbClr val="FFF7E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70067" y="6273225"/>
            <a:ext cx="2647408" cy="584775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CC"/>
                </a:solidFill>
              </a:rPr>
              <a:t>Temperature</a:t>
            </a:r>
            <a:endParaRPr lang="en-US" sz="3200" b="1" dirty="0">
              <a:solidFill>
                <a:srgbClr val="0000CC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 rot="16200000">
            <a:off x="771033" y="3878689"/>
            <a:ext cx="2098113" cy="584775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CC"/>
                </a:solidFill>
              </a:rPr>
              <a:t>Pressure</a:t>
            </a:r>
            <a:endParaRPr lang="en-US" sz="3200" b="1" dirty="0">
              <a:solidFill>
                <a:srgbClr val="0000CC"/>
              </a:solidFill>
            </a:endParaRPr>
          </a:p>
        </p:txBody>
      </p:sp>
      <p:sp>
        <p:nvSpPr>
          <p:cNvPr id="36867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1149545" y="703210"/>
            <a:ext cx="6348547" cy="1125592"/>
          </a:xfrm>
        </p:spPr>
        <p:txBody>
          <a:bodyPr/>
          <a:lstStyle/>
          <a:p>
            <a:pPr marL="274320" indent="-274320" eaLnBrk="1" hangingPunct="1"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represent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00CC"/>
                </a:solidFill>
              </a:rPr>
              <a:t>phases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dependent on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00CC"/>
                </a:solidFill>
              </a:rPr>
              <a:t>pressure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and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00CC"/>
                </a:solidFill>
              </a:rPr>
              <a:t>temperature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6872" name="Rectangle 2"/>
          <p:cNvSpPr>
            <a:spLocks noChangeArrowheads="1"/>
          </p:cNvSpPr>
          <p:nvPr/>
        </p:nvSpPr>
        <p:spPr bwMode="auto">
          <a:xfrm>
            <a:off x="267784" y="26126"/>
            <a:ext cx="3899263" cy="74458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3600" b="1" u="sng" dirty="0">
                <a:solidFill>
                  <a:srgbClr val="0000CC"/>
                </a:solidFill>
              </a:rPr>
              <a:t>Phase </a:t>
            </a:r>
            <a:r>
              <a:rPr lang="en-US" sz="3600" b="1" u="sng" dirty="0" smtClean="0">
                <a:solidFill>
                  <a:srgbClr val="0000CC"/>
                </a:solidFill>
              </a:rPr>
              <a:t>Diagrams</a:t>
            </a:r>
            <a:r>
              <a:rPr lang="en-US" sz="3600" dirty="0" smtClean="0"/>
              <a:t>: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2242456" y="3391987"/>
            <a:ext cx="1136469" cy="584775"/>
          </a:xfrm>
          <a:prstGeom prst="rect">
            <a:avLst/>
          </a:prstGeom>
          <a:solidFill>
            <a:schemeClr val="bg1"/>
          </a:solidFill>
          <a:ln w="2540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CC"/>
                </a:solidFill>
              </a:rPr>
              <a:t>solid</a:t>
            </a:r>
            <a:endParaRPr lang="en-US" sz="3200" b="1" dirty="0">
              <a:solidFill>
                <a:srgbClr val="0000CC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49780" y="2616924"/>
            <a:ext cx="1341122" cy="584775"/>
          </a:xfrm>
          <a:prstGeom prst="rect">
            <a:avLst/>
          </a:prstGeom>
          <a:solidFill>
            <a:schemeClr val="bg1"/>
          </a:solidFill>
          <a:ln w="2540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CC"/>
                </a:solidFill>
              </a:rPr>
              <a:t>liquid</a:t>
            </a:r>
            <a:endParaRPr lang="en-US" sz="3200" b="1" dirty="0">
              <a:solidFill>
                <a:srgbClr val="0000CC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68240" y="4863737"/>
            <a:ext cx="1053738" cy="584775"/>
          </a:xfrm>
          <a:prstGeom prst="rect">
            <a:avLst/>
          </a:prstGeom>
          <a:solidFill>
            <a:schemeClr val="bg1"/>
          </a:solidFill>
          <a:ln w="2540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CC"/>
                </a:solidFill>
              </a:rPr>
              <a:t>gas</a:t>
            </a:r>
            <a:endParaRPr lang="en-US" sz="3200" b="1" dirty="0">
              <a:solidFill>
                <a:srgbClr val="0000CC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 bwMode="auto">
          <a:xfrm flipV="1">
            <a:off x="2155371" y="1894114"/>
            <a:ext cx="0" cy="4467499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flipV="1">
            <a:off x="2144486" y="6348549"/>
            <a:ext cx="4974771" cy="2176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Freeform 8"/>
          <p:cNvSpPr>
            <a:spLocks/>
          </p:cNvSpPr>
          <p:nvPr/>
        </p:nvSpPr>
        <p:spPr bwMode="auto">
          <a:xfrm>
            <a:off x="3492907" y="2286000"/>
            <a:ext cx="2829516" cy="2873235"/>
          </a:xfrm>
          <a:custGeom>
            <a:avLst/>
            <a:gdLst/>
            <a:ahLst/>
            <a:cxnLst>
              <a:cxn ang="0">
                <a:pos x="0" y="1446"/>
              </a:cxn>
              <a:cxn ang="0">
                <a:pos x="1706" y="0"/>
              </a:cxn>
            </a:cxnLst>
            <a:rect l="0" t="0" r="r" b="b"/>
            <a:pathLst>
              <a:path w="1706" h="1446">
                <a:moveTo>
                  <a:pt x="0" y="1446"/>
                </a:moveTo>
                <a:cubicBezTo>
                  <a:pt x="1065" y="1261"/>
                  <a:pt x="1706" y="0"/>
                  <a:pt x="1706" y="0"/>
                </a:cubicBezTo>
              </a:path>
            </a:pathLst>
          </a:custGeom>
          <a:noFill/>
          <a:ln w="50800" cap="flat">
            <a:solidFill>
              <a:srgbClr val="0000CC"/>
            </a:solidFill>
            <a:prstDash val="solid"/>
            <a:round/>
            <a:headEnd type="oval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Freeform 8"/>
          <p:cNvSpPr>
            <a:spLocks/>
          </p:cNvSpPr>
          <p:nvPr/>
        </p:nvSpPr>
        <p:spPr bwMode="auto">
          <a:xfrm>
            <a:off x="2208392" y="5146766"/>
            <a:ext cx="1266328" cy="1170709"/>
          </a:xfrm>
          <a:custGeom>
            <a:avLst/>
            <a:gdLst/>
            <a:ahLst/>
            <a:cxnLst>
              <a:cxn ang="0">
                <a:pos x="0" y="1446"/>
              </a:cxn>
              <a:cxn ang="0">
                <a:pos x="1706" y="0"/>
              </a:cxn>
            </a:cxnLst>
            <a:rect l="0" t="0" r="r" b="b"/>
            <a:pathLst>
              <a:path w="1706" h="1446">
                <a:moveTo>
                  <a:pt x="0" y="1446"/>
                </a:moveTo>
                <a:cubicBezTo>
                  <a:pt x="1065" y="1261"/>
                  <a:pt x="1706" y="0"/>
                  <a:pt x="1706" y="0"/>
                </a:cubicBezTo>
              </a:path>
            </a:pathLst>
          </a:custGeom>
          <a:noFill/>
          <a:ln w="50800" cap="flat">
            <a:solidFill>
              <a:srgbClr val="0000CC"/>
            </a:solidFill>
            <a:prstDash val="solid"/>
            <a:round/>
            <a:headEnd type="oval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29" name="Straight Connector 28"/>
          <p:cNvCxnSpPr/>
          <p:nvPr/>
        </p:nvCxnSpPr>
        <p:spPr bwMode="auto">
          <a:xfrm flipV="1">
            <a:off x="3461657" y="1907177"/>
            <a:ext cx="744583" cy="3239589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4" grpId="0"/>
      <p:bldP spid="36867" grpId="0" build="p"/>
      <p:bldP spid="8" grpId="0" animBg="1"/>
      <p:bldP spid="9" grpId="0" animBg="1"/>
      <p:bldP spid="10" grpId="0" animBg="1"/>
      <p:bldP spid="25" grpId="0" animBg="1"/>
      <p:bldP spid="2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9062" name="Rectangle 6"/>
          <p:cNvSpPr>
            <a:spLocks noChangeArrowheads="1"/>
          </p:cNvSpPr>
          <p:nvPr/>
        </p:nvSpPr>
        <p:spPr bwMode="auto">
          <a:xfrm>
            <a:off x="372290" y="2061754"/>
            <a:ext cx="1182189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963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873312"/>
            <a:ext cx="9143999" cy="3385179"/>
          </a:xfrm>
        </p:spPr>
        <p:txBody>
          <a:bodyPr/>
          <a:lstStyle/>
          <a:p>
            <a:pPr marL="457200" lvl="1" indent="-457200" eaLnBrk="1" hangingPunct="1">
              <a:spcBef>
                <a:spcPts val="0"/>
              </a:spcBef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2.	Which point is the boiling point?</a:t>
            </a:r>
          </a:p>
          <a:p>
            <a:pPr marL="731520" lvl="3" indent="-274320" eaLnBrk="1" hangingPunct="1">
              <a:spcBef>
                <a:spcPts val="1200"/>
              </a:spcBef>
              <a:spcAft>
                <a:spcPts val="600"/>
              </a:spcAft>
              <a:buFont typeface="Arial" pitchFamily="34" charset="0"/>
              <a:buAutoNum type="alphaUcPeriod"/>
            </a:pPr>
            <a:r>
              <a:rPr lang="en-US" sz="2800" dirty="0" smtClean="0">
                <a:solidFill>
                  <a:schemeClr val="tx1"/>
                </a:solidFill>
              </a:rPr>
              <a:t>  </a:t>
            </a:r>
            <a:r>
              <a:rPr lang="en-US" sz="3200" dirty="0" smtClean="0">
                <a:solidFill>
                  <a:schemeClr val="tx1"/>
                </a:solidFill>
              </a:rPr>
              <a:t>1	</a:t>
            </a:r>
          </a:p>
          <a:p>
            <a:pPr marL="731520" lvl="3" indent="-274320" eaLnBrk="1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AutoNum type="alphaUcPeriod"/>
            </a:pPr>
            <a:r>
              <a:rPr lang="en-US" sz="3200" dirty="0" smtClean="0">
                <a:solidFill>
                  <a:schemeClr val="tx1"/>
                </a:solidFill>
              </a:rPr>
              <a:t>  2	</a:t>
            </a:r>
          </a:p>
          <a:p>
            <a:pPr marL="731520" lvl="3" indent="-274320" eaLnBrk="1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AutoNum type="alphaUcPeriod"/>
            </a:pPr>
            <a:r>
              <a:rPr lang="en-US" sz="3200" dirty="0" smtClean="0">
                <a:solidFill>
                  <a:schemeClr val="tx1"/>
                </a:solidFill>
              </a:rPr>
              <a:t>  3</a:t>
            </a:r>
          </a:p>
          <a:p>
            <a:pPr marL="731520" lvl="3" indent="-274320" eaLnBrk="1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AutoNum type="alphaUcPeriod"/>
            </a:pPr>
            <a:r>
              <a:rPr lang="en-US" sz="3200" dirty="0" smtClean="0">
                <a:solidFill>
                  <a:schemeClr val="tx1"/>
                </a:solidFill>
              </a:rPr>
              <a:t>  4</a:t>
            </a:r>
          </a:p>
          <a:p>
            <a:pPr marL="731520" lvl="3" indent="-274320" eaLnBrk="1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AutoNum type="alphaUcPeriod"/>
            </a:pPr>
            <a:r>
              <a:rPr lang="en-US" sz="3200" dirty="0" smtClean="0">
                <a:solidFill>
                  <a:schemeClr val="tx1"/>
                </a:solidFill>
              </a:rPr>
              <a:t>  5</a:t>
            </a:r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title"/>
          </p:nvPr>
        </p:nvSpPr>
        <p:spPr>
          <a:xfrm>
            <a:off x="346162" y="215537"/>
            <a:ext cx="2579914" cy="529046"/>
          </a:xfrm>
        </p:spPr>
        <p:txBody>
          <a:bodyPr/>
          <a:lstStyle/>
          <a:p>
            <a:pPr algn="l" eaLnBrk="1" hangingPunct="1"/>
            <a:r>
              <a:rPr lang="en-US" sz="3200" b="1" dirty="0" smtClean="0">
                <a:solidFill>
                  <a:schemeClr val="tx1"/>
                </a:solidFill>
              </a:rPr>
              <a:t>Quick Quiz.</a:t>
            </a:r>
          </a:p>
        </p:txBody>
      </p:sp>
      <p:pic>
        <p:nvPicPr>
          <p:cNvPr id="5" name="irc_mi" descr="http://0.tqn.com/d/chemistry/1/0/r/e/1/PCQ-01.png"/>
          <p:cNvPicPr/>
          <p:nvPr/>
        </p:nvPicPr>
        <p:blipFill>
          <a:blip r:embed="rId3" cstate="print"/>
          <a:srcRect t="21600" b="3600"/>
          <a:stretch>
            <a:fillRect/>
          </a:stretch>
        </p:blipFill>
        <p:spPr bwMode="auto">
          <a:xfrm>
            <a:off x="2233749" y="1672046"/>
            <a:ext cx="6910251" cy="5185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4016917" y="1863362"/>
            <a:ext cx="616041" cy="584775"/>
          </a:xfrm>
          <a:prstGeom prst="rect">
            <a:avLst/>
          </a:prstGeom>
          <a:solidFill>
            <a:srgbClr val="FFF4D5"/>
          </a:solidFill>
          <a:ln w="9525">
            <a:solidFill>
              <a:srgbClr val="000000"/>
            </a:solidFill>
            <a:prstDash val="lgDash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X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6704146" y="2387239"/>
            <a:ext cx="616041" cy="584775"/>
          </a:xfrm>
          <a:prstGeom prst="rect">
            <a:avLst/>
          </a:prstGeom>
          <a:solidFill>
            <a:srgbClr val="FFF4D5"/>
          </a:solidFill>
          <a:ln w="9525">
            <a:solidFill>
              <a:srgbClr val="000000"/>
            </a:solidFill>
            <a:prstDash val="lgDash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Y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7665809" y="4323398"/>
            <a:ext cx="616041" cy="584775"/>
          </a:xfrm>
          <a:prstGeom prst="rect">
            <a:avLst/>
          </a:prstGeom>
          <a:solidFill>
            <a:srgbClr val="FFF4D5"/>
          </a:solidFill>
          <a:ln w="9525">
            <a:solidFill>
              <a:srgbClr val="000000"/>
            </a:solidFill>
            <a:prstDash val="lgDash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Z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5215482" y="2702786"/>
            <a:ext cx="2936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1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7822338" y="2654074"/>
            <a:ext cx="2936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2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262572" y="4461147"/>
            <a:ext cx="2921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3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4784088" y="3950880"/>
            <a:ext cx="2921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4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8295730" y="1536380"/>
            <a:ext cx="2921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5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Oval 7"/>
          <p:cNvSpPr>
            <a:spLocks noChangeAspect="1" noChangeArrowheads="1"/>
          </p:cNvSpPr>
          <p:nvPr/>
        </p:nvSpPr>
        <p:spPr bwMode="auto">
          <a:xfrm>
            <a:off x="8105495" y="3015108"/>
            <a:ext cx="161127" cy="189015"/>
          </a:xfrm>
          <a:prstGeom prst="ellipse">
            <a:avLst/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6" name="Oval 8"/>
          <p:cNvSpPr>
            <a:spLocks noChangeAspect="1" noChangeArrowheads="1"/>
          </p:cNvSpPr>
          <p:nvPr/>
        </p:nvSpPr>
        <p:spPr bwMode="auto">
          <a:xfrm>
            <a:off x="8352873" y="2028181"/>
            <a:ext cx="161127" cy="189016"/>
          </a:xfrm>
          <a:prstGeom prst="ellipse">
            <a:avLst/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7" name="Oval 9"/>
          <p:cNvSpPr>
            <a:spLocks noChangeAspect="1" noChangeArrowheads="1"/>
          </p:cNvSpPr>
          <p:nvPr/>
        </p:nvSpPr>
        <p:spPr bwMode="auto">
          <a:xfrm>
            <a:off x="5514877" y="3009120"/>
            <a:ext cx="161127" cy="189015"/>
          </a:xfrm>
          <a:prstGeom prst="ellipse">
            <a:avLst/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Oval 10"/>
          <p:cNvSpPr>
            <a:spLocks noChangeAspect="1" noChangeArrowheads="1"/>
          </p:cNvSpPr>
          <p:nvPr/>
        </p:nvSpPr>
        <p:spPr bwMode="auto">
          <a:xfrm>
            <a:off x="5010595" y="4421542"/>
            <a:ext cx="161127" cy="189015"/>
          </a:xfrm>
          <a:prstGeom prst="ellipse">
            <a:avLst/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9" name="Oval 11"/>
          <p:cNvSpPr>
            <a:spLocks noChangeAspect="1" noChangeArrowheads="1"/>
          </p:cNvSpPr>
          <p:nvPr/>
        </p:nvSpPr>
        <p:spPr bwMode="auto">
          <a:xfrm>
            <a:off x="4528631" y="4840868"/>
            <a:ext cx="161127" cy="189016"/>
          </a:xfrm>
          <a:prstGeom prst="ellipse">
            <a:avLst/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9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090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09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709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09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906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9062" name="Rectangle 6"/>
          <p:cNvSpPr>
            <a:spLocks noChangeArrowheads="1"/>
          </p:cNvSpPr>
          <p:nvPr/>
        </p:nvSpPr>
        <p:spPr bwMode="auto">
          <a:xfrm>
            <a:off x="398416" y="2649583"/>
            <a:ext cx="1979024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963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873312"/>
            <a:ext cx="9143999" cy="2927979"/>
          </a:xfrm>
        </p:spPr>
        <p:txBody>
          <a:bodyPr/>
          <a:lstStyle/>
          <a:p>
            <a:pPr marL="457200" lvl="1" indent="-457200" eaLnBrk="1" hangingPunct="1">
              <a:spcBef>
                <a:spcPts val="0"/>
              </a:spcBef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3.	Point 4 is the ___________ point.</a:t>
            </a:r>
          </a:p>
          <a:p>
            <a:pPr marL="731520" lvl="3" indent="-274320" eaLnBrk="1" hangingPunct="1">
              <a:spcBef>
                <a:spcPts val="1200"/>
              </a:spcBef>
              <a:spcAft>
                <a:spcPts val="600"/>
              </a:spcAft>
              <a:buFont typeface="Arial" pitchFamily="34" charset="0"/>
              <a:buAutoNum type="alphaUcPeriod"/>
            </a:pPr>
            <a:r>
              <a:rPr lang="en-US" sz="2800" dirty="0" smtClean="0">
                <a:solidFill>
                  <a:schemeClr val="tx1"/>
                </a:solidFill>
              </a:rPr>
              <a:t>  </a:t>
            </a:r>
            <a:r>
              <a:rPr lang="en-US" sz="3200" dirty="0" smtClean="0">
                <a:solidFill>
                  <a:schemeClr val="tx1"/>
                </a:solidFill>
              </a:rPr>
              <a:t>freezing	</a:t>
            </a:r>
          </a:p>
          <a:p>
            <a:pPr marL="731520" lvl="3" indent="-274320" eaLnBrk="1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AutoNum type="alphaUcPeriod"/>
            </a:pPr>
            <a:r>
              <a:rPr lang="en-US" sz="3200" dirty="0" smtClean="0">
                <a:solidFill>
                  <a:schemeClr val="tx1"/>
                </a:solidFill>
              </a:rPr>
              <a:t>  melting	</a:t>
            </a:r>
          </a:p>
          <a:p>
            <a:pPr marL="731520" lvl="3" indent="-274320" eaLnBrk="1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AutoNum type="alphaUcPeriod"/>
            </a:pPr>
            <a:r>
              <a:rPr lang="en-US" sz="3200" dirty="0" smtClean="0">
                <a:solidFill>
                  <a:schemeClr val="tx1"/>
                </a:solidFill>
              </a:rPr>
              <a:t>  triple</a:t>
            </a:r>
          </a:p>
          <a:p>
            <a:pPr marL="731520" lvl="3" indent="-274320" eaLnBrk="1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AutoNum type="alphaUcPeriod"/>
            </a:pPr>
            <a:r>
              <a:rPr lang="en-US" sz="3200" dirty="0" smtClean="0">
                <a:solidFill>
                  <a:schemeClr val="tx1"/>
                </a:solidFill>
              </a:rPr>
              <a:t>  critical</a:t>
            </a:r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title"/>
          </p:nvPr>
        </p:nvSpPr>
        <p:spPr>
          <a:xfrm>
            <a:off x="346162" y="215537"/>
            <a:ext cx="2579914" cy="529046"/>
          </a:xfrm>
        </p:spPr>
        <p:txBody>
          <a:bodyPr/>
          <a:lstStyle/>
          <a:p>
            <a:pPr algn="l" eaLnBrk="1" hangingPunct="1"/>
            <a:r>
              <a:rPr lang="en-US" sz="3200" b="1" dirty="0" smtClean="0">
                <a:solidFill>
                  <a:schemeClr val="tx1"/>
                </a:solidFill>
              </a:rPr>
              <a:t>Quick Quiz.</a:t>
            </a:r>
          </a:p>
        </p:txBody>
      </p:sp>
      <p:pic>
        <p:nvPicPr>
          <p:cNvPr id="5" name="irc_mi" descr="http://0.tqn.com/d/chemistry/1/0/r/e/1/PCQ-01.png"/>
          <p:cNvPicPr/>
          <p:nvPr/>
        </p:nvPicPr>
        <p:blipFill>
          <a:blip r:embed="rId3" cstate="print"/>
          <a:srcRect l="9120" t="21600" b="3600"/>
          <a:stretch>
            <a:fillRect/>
          </a:stretch>
        </p:blipFill>
        <p:spPr bwMode="auto">
          <a:xfrm>
            <a:off x="2863963" y="1672046"/>
            <a:ext cx="6280037" cy="5185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4016917" y="1863362"/>
            <a:ext cx="616041" cy="584775"/>
          </a:xfrm>
          <a:prstGeom prst="rect">
            <a:avLst/>
          </a:prstGeom>
          <a:solidFill>
            <a:srgbClr val="FFF4D5"/>
          </a:solidFill>
          <a:ln w="9525">
            <a:solidFill>
              <a:srgbClr val="000000"/>
            </a:solidFill>
            <a:prstDash val="lgDash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X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6704146" y="2387239"/>
            <a:ext cx="616041" cy="584775"/>
          </a:xfrm>
          <a:prstGeom prst="rect">
            <a:avLst/>
          </a:prstGeom>
          <a:solidFill>
            <a:srgbClr val="FFF4D5"/>
          </a:solidFill>
          <a:ln w="9525">
            <a:solidFill>
              <a:srgbClr val="000000"/>
            </a:solidFill>
            <a:prstDash val="lgDash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Y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7665809" y="4323398"/>
            <a:ext cx="616041" cy="584775"/>
          </a:xfrm>
          <a:prstGeom prst="rect">
            <a:avLst/>
          </a:prstGeom>
          <a:solidFill>
            <a:srgbClr val="FFF4D5"/>
          </a:solidFill>
          <a:ln w="9525">
            <a:solidFill>
              <a:srgbClr val="000000"/>
            </a:solidFill>
            <a:prstDash val="lgDash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Z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5215482" y="2702786"/>
            <a:ext cx="2936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1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7822338" y="2654074"/>
            <a:ext cx="2936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2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262572" y="4461147"/>
            <a:ext cx="2921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3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4784088" y="3950880"/>
            <a:ext cx="2921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4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8295730" y="1536380"/>
            <a:ext cx="2921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5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Oval 7"/>
          <p:cNvSpPr>
            <a:spLocks noChangeAspect="1" noChangeArrowheads="1"/>
          </p:cNvSpPr>
          <p:nvPr/>
        </p:nvSpPr>
        <p:spPr bwMode="auto">
          <a:xfrm>
            <a:off x="8105495" y="3015108"/>
            <a:ext cx="161127" cy="189015"/>
          </a:xfrm>
          <a:prstGeom prst="ellipse">
            <a:avLst/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6" name="Oval 8"/>
          <p:cNvSpPr>
            <a:spLocks noChangeAspect="1" noChangeArrowheads="1"/>
          </p:cNvSpPr>
          <p:nvPr/>
        </p:nvSpPr>
        <p:spPr bwMode="auto">
          <a:xfrm>
            <a:off x="8352873" y="2028181"/>
            <a:ext cx="161127" cy="189016"/>
          </a:xfrm>
          <a:prstGeom prst="ellipse">
            <a:avLst/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7" name="Oval 9"/>
          <p:cNvSpPr>
            <a:spLocks noChangeAspect="1" noChangeArrowheads="1"/>
          </p:cNvSpPr>
          <p:nvPr/>
        </p:nvSpPr>
        <p:spPr bwMode="auto">
          <a:xfrm>
            <a:off x="5514877" y="3009120"/>
            <a:ext cx="161127" cy="189015"/>
          </a:xfrm>
          <a:prstGeom prst="ellipse">
            <a:avLst/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Oval 10"/>
          <p:cNvSpPr>
            <a:spLocks noChangeAspect="1" noChangeArrowheads="1"/>
          </p:cNvSpPr>
          <p:nvPr/>
        </p:nvSpPr>
        <p:spPr bwMode="auto">
          <a:xfrm>
            <a:off x="5010595" y="4421542"/>
            <a:ext cx="161127" cy="189015"/>
          </a:xfrm>
          <a:prstGeom prst="ellipse">
            <a:avLst/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9" name="Oval 11"/>
          <p:cNvSpPr>
            <a:spLocks noChangeAspect="1" noChangeArrowheads="1"/>
          </p:cNvSpPr>
          <p:nvPr/>
        </p:nvSpPr>
        <p:spPr bwMode="auto">
          <a:xfrm>
            <a:off x="4528631" y="4840868"/>
            <a:ext cx="161127" cy="189016"/>
          </a:xfrm>
          <a:prstGeom prst="ellipse">
            <a:avLst/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9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090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09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709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09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906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0" descr="11_2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04" r="804" b="5446"/>
          <a:stretch>
            <a:fillRect/>
          </a:stretch>
        </p:blipFill>
        <p:spPr>
          <a:xfrm>
            <a:off x="4116" y="1816278"/>
            <a:ext cx="9139884" cy="4976407"/>
          </a:xfrm>
          <a:noFill/>
        </p:spPr>
      </p:pic>
      <p:sp>
        <p:nvSpPr>
          <p:cNvPr id="20" name="Rectangle 19"/>
          <p:cNvSpPr/>
          <p:nvPr/>
        </p:nvSpPr>
        <p:spPr bwMode="auto">
          <a:xfrm>
            <a:off x="3709851" y="5316583"/>
            <a:ext cx="1162595" cy="300446"/>
          </a:xfrm>
          <a:prstGeom prst="rect">
            <a:avLst/>
          </a:prstGeom>
          <a:solidFill>
            <a:srgbClr val="FFEEB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6" name="Rectangle 15"/>
          <p:cNvSpPr/>
          <p:nvPr/>
        </p:nvSpPr>
        <p:spPr bwMode="auto">
          <a:xfrm rot="5400000">
            <a:off x="4648200" y="5836920"/>
            <a:ext cx="391886" cy="1650274"/>
          </a:xfrm>
          <a:prstGeom prst="rect">
            <a:avLst/>
          </a:prstGeom>
          <a:solidFill>
            <a:srgbClr val="FFF7E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1567543" y="3566160"/>
            <a:ext cx="391886" cy="1123406"/>
          </a:xfrm>
          <a:prstGeom prst="rect">
            <a:avLst/>
          </a:prstGeom>
          <a:solidFill>
            <a:srgbClr val="FFF7E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29393" y="3326672"/>
            <a:ext cx="1136469" cy="584775"/>
          </a:xfrm>
          <a:prstGeom prst="rect">
            <a:avLst/>
          </a:prstGeom>
          <a:solidFill>
            <a:srgbClr val="D6E6E9"/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solid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4315095" y="2682239"/>
            <a:ext cx="1341122" cy="584775"/>
          </a:xfrm>
          <a:prstGeom prst="rect">
            <a:avLst/>
          </a:prstGeom>
          <a:solidFill>
            <a:srgbClr val="B6DDF2"/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liquid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5229500" y="5020493"/>
            <a:ext cx="1053738" cy="584775"/>
          </a:xfrm>
          <a:prstGeom prst="rect">
            <a:avLst/>
          </a:prstGeom>
          <a:solidFill>
            <a:srgbClr val="FFEEBD"/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gas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3270067" y="6273225"/>
            <a:ext cx="2647408" cy="584775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Temperature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 rot="16200000">
            <a:off x="771033" y="3878689"/>
            <a:ext cx="2098113" cy="584775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Pressure</a:t>
            </a:r>
            <a:endParaRPr lang="en-US" sz="3200" dirty="0"/>
          </a:p>
        </p:txBody>
      </p:sp>
      <p:sp>
        <p:nvSpPr>
          <p:cNvPr id="37893" name="Oval 5"/>
          <p:cNvSpPr>
            <a:spLocks noChangeArrowheads="1"/>
          </p:cNvSpPr>
          <p:nvPr/>
        </p:nvSpPr>
        <p:spPr bwMode="auto">
          <a:xfrm rot="-2354091">
            <a:off x="3082834" y="4742817"/>
            <a:ext cx="776585" cy="791438"/>
          </a:xfrm>
          <a:prstGeom prst="ellips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5"/>
          <p:cNvSpPr>
            <a:spLocks noChangeAspect="1" noChangeArrowheads="1"/>
          </p:cNvSpPr>
          <p:nvPr/>
        </p:nvSpPr>
        <p:spPr bwMode="auto">
          <a:xfrm rot="-2354091">
            <a:off x="3372822" y="5058226"/>
            <a:ext cx="186380" cy="189945"/>
          </a:xfrm>
          <a:prstGeom prst="ellipse">
            <a:avLst/>
          </a:prstGeom>
          <a:solidFill>
            <a:srgbClr val="0000CC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923218" y="4994364"/>
            <a:ext cx="1380309" cy="1077218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CC"/>
                </a:solidFill>
              </a:rPr>
              <a:t>triple point</a:t>
            </a:r>
            <a:endParaRPr lang="en-US" sz="3200" b="1" dirty="0">
              <a:solidFill>
                <a:srgbClr val="0000CC"/>
              </a:solidFill>
            </a:endParaRPr>
          </a:p>
        </p:txBody>
      </p:sp>
      <p:cxnSp>
        <p:nvCxnSpPr>
          <p:cNvPr id="22" name="Straight Arrow Connector 21"/>
          <p:cNvCxnSpPr>
            <a:endCxn id="18" idx="4"/>
          </p:cNvCxnSpPr>
          <p:nvPr/>
        </p:nvCxnSpPr>
        <p:spPr bwMode="auto">
          <a:xfrm flipH="1" flipV="1">
            <a:off x="3526082" y="5226760"/>
            <a:ext cx="627907" cy="29882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arrow" w="lg" len="lg"/>
          </a:ln>
          <a:effectLst/>
        </p:spPr>
      </p:cxnSp>
      <p:sp>
        <p:nvSpPr>
          <p:cNvPr id="134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81295" y="315672"/>
            <a:ext cx="8236131" cy="1199615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u="sng" dirty="0" smtClean="0">
                <a:solidFill>
                  <a:srgbClr val="0000CC"/>
                </a:solidFill>
              </a:rPr>
              <a:t>Triple Point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i="1" dirty="0" smtClean="0">
                <a:solidFill>
                  <a:schemeClr val="tx1"/>
                </a:solidFill>
              </a:rPr>
              <a:t>A</a:t>
            </a:r>
            <a:r>
              <a:rPr lang="en-US" dirty="0" smtClean="0">
                <a:solidFill>
                  <a:schemeClr val="tx1"/>
                </a:solidFill>
              </a:rPr>
              <a:t>):</a:t>
            </a:r>
          </a:p>
          <a:p>
            <a:pPr marL="182880" indent="-182880" eaLnBrk="1" hangingPunct="1">
              <a:spcBef>
                <a:spcPts val="0"/>
              </a:spcBef>
              <a:buSzPct val="80000"/>
            </a:pPr>
            <a:r>
              <a:rPr lang="en-US" dirty="0" smtClean="0">
                <a:solidFill>
                  <a:schemeClr val="tx1"/>
                </a:solidFill>
              </a:rPr>
              <a:t>T &amp; P with </a:t>
            </a:r>
            <a:r>
              <a:rPr lang="en-US" b="1" dirty="0" smtClean="0">
                <a:solidFill>
                  <a:srgbClr val="0000CC"/>
                </a:solidFill>
              </a:rPr>
              <a:t>all 3 states</a:t>
            </a:r>
            <a:r>
              <a:rPr lang="en-US" dirty="0" smtClean="0">
                <a:solidFill>
                  <a:schemeClr val="tx1"/>
                </a:solidFill>
              </a:rPr>
              <a:t> exist in </a:t>
            </a:r>
            <a:r>
              <a:rPr lang="en-US" b="1" dirty="0" smtClean="0">
                <a:solidFill>
                  <a:srgbClr val="0000CC"/>
                </a:solidFill>
              </a:rPr>
              <a:t>equilibrium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6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3" grpId="0" animBg="1"/>
      <p:bldP spid="18" grpId="0" animBg="1"/>
      <p:bldP spid="19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0" descr="11_2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04" r="804" b="5446"/>
          <a:stretch>
            <a:fillRect/>
          </a:stretch>
        </p:blipFill>
        <p:spPr>
          <a:xfrm>
            <a:off x="4116" y="1816278"/>
            <a:ext cx="9139884" cy="4976407"/>
          </a:xfrm>
          <a:noFill/>
        </p:spPr>
      </p:pic>
      <p:sp>
        <p:nvSpPr>
          <p:cNvPr id="21" name="Rectangle 20"/>
          <p:cNvSpPr/>
          <p:nvPr/>
        </p:nvSpPr>
        <p:spPr bwMode="auto">
          <a:xfrm>
            <a:off x="6335486" y="1920240"/>
            <a:ext cx="753292" cy="26125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492239" y="2168435"/>
            <a:ext cx="603504" cy="404948"/>
          </a:xfrm>
          <a:prstGeom prst="rect">
            <a:avLst/>
          </a:prstGeom>
          <a:solidFill>
            <a:srgbClr val="F8EEB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6" name="Rectangle 15"/>
          <p:cNvSpPr/>
          <p:nvPr/>
        </p:nvSpPr>
        <p:spPr bwMode="auto">
          <a:xfrm rot="5400000">
            <a:off x="4648200" y="5836920"/>
            <a:ext cx="391886" cy="1650274"/>
          </a:xfrm>
          <a:prstGeom prst="rect">
            <a:avLst/>
          </a:prstGeom>
          <a:solidFill>
            <a:srgbClr val="FFF7E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1567543" y="3566160"/>
            <a:ext cx="391886" cy="1123406"/>
          </a:xfrm>
          <a:prstGeom prst="rect">
            <a:avLst/>
          </a:prstGeom>
          <a:solidFill>
            <a:srgbClr val="FFF7E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29393" y="3326672"/>
            <a:ext cx="1136469" cy="584775"/>
          </a:xfrm>
          <a:prstGeom prst="rect">
            <a:avLst/>
          </a:prstGeom>
          <a:solidFill>
            <a:srgbClr val="D6E6E9"/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solid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4315095" y="2682239"/>
            <a:ext cx="1341122" cy="584775"/>
          </a:xfrm>
          <a:prstGeom prst="rect">
            <a:avLst/>
          </a:prstGeom>
          <a:solidFill>
            <a:srgbClr val="B6DDF2"/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liquid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5229500" y="5020493"/>
            <a:ext cx="1053738" cy="584775"/>
          </a:xfrm>
          <a:prstGeom prst="rect">
            <a:avLst/>
          </a:prstGeom>
          <a:solidFill>
            <a:srgbClr val="FFEEBD"/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gas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3270067" y="6273225"/>
            <a:ext cx="2647408" cy="584775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Temperature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 rot="16200000">
            <a:off x="771033" y="3878689"/>
            <a:ext cx="2098113" cy="584775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Pressure</a:t>
            </a:r>
            <a:endParaRPr lang="en-US" sz="3200" dirty="0"/>
          </a:p>
        </p:txBody>
      </p:sp>
      <p:sp>
        <p:nvSpPr>
          <p:cNvPr id="37893" name="Oval 5"/>
          <p:cNvSpPr>
            <a:spLocks noChangeArrowheads="1"/>
          </p:cNvSpPr>
          <p:nvPr/>
        </p:nvSpPr>
        <p:spPr bwMode="auto">
          <a:xfrm rot="-2354091">
            <a:off x="5917474" y="1855926"/>
            <a:ext cx="776585" cy="791438"/>
          </a:xfrm>
          <a:prstGeom prst="ellips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5"/>
          <p:cNvSpPr>
            <a:spLocks noChangeAspect="1" noChangeArrowheads="1"/>
          </p:cNvSpPr>
          <p:nvPr/>
        </p:nvSpPr>
        <p:spPr bwMode="auto">
          <a:xfrm rot="-2354091">
            <a:off x="6207462" y="2171335"/>
            <a:ext cx="186380" cy="189945"/>
          </a:xfrm>
          <a:prstGeom prst="ellipse">
            <a:avLst/>
          </a:prstGeom>
          <a:solidFill>
            <a:srgbClr val="0000CC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2" name="Straight Arrow Connector 21"/>
          <p:cNvCxnSpPr>
            <a:endCxn id="18" idx="3"/>
          </p:cNvCxnSpPr>
          <p:nvPr/>
        </p:nvCxnSpPr>
        <p:spPr bwMode="auto">
          <a:xfrm flipV="1">
            <a:off x="6244046" y="2360002"/>
            <a:ext cx="48042" cy="86652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arrow" w="lg" len="lg"/>
          </a:ln>
          <a:effectLst/>
        </p:spPr>
      </p:cxnSp>
      <p:sp>
        <p:nvSpPr>
          <p:cNvPr id="134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2700" y="67475"/>
            <a:ext cx="8608420" cy="1826639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u="sng" dirty="0" smtClean="0">
                <a:solidFill>
                  <a:srgbClr val="0000CC"/>
                </a:solidFill>
              </a:rPr>
              <a:t>Critical Point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i="1" dirty="0" smtClean="0">
                <a:solidFill>
                  <a:schemeClr val="tx1"/>
                </a:solidFill>
              </a:rPr>
              <a:t>B</a:t>
            </a:r>
            <a:r>
              <a:rPr lang="en-US" dirty="0" smtClean="0">
                <a:solidFill>
                  <a:schemeClr val="tx1"/>
                </a:solidFill>
              </a:rPr>
              <a:t>):</a:t>
            </a:r>
          </a:p>
          <a:p>
            <a:pPr marL="182880" indent="-182880" eaLnBrk="1" hangingPunct="1">
              <a:spcBef>
                <a:spcPts val="0"/>
              </a:spcBef>
              <a:buClr>
                <a:schemeClr val="tx1"/>
              </a:buClr>
              <a:buSzPct val="80000"/>
            </a:pPr>
            <a:r>
              <a:rPr lang="en-US" b="1" dirty="0" smtClean="0">
                <a:solidFill>
                  <a:srgbClr val="0000CC"/>
                </a:solidFill>
              </a:rPr>
              <a:t>above 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rgbClr val="0000CC"/>
                </a:solidFill>
              </a:rPr>
              <a:t>no liquid</a:t>
            </a:r>
            <a:r>
              <a:rPr lang="en-US" dirty="0" smtClean="0">
                <a:solidFill>
                  <a:schemeClr val="tx1"/>
                </a:solidFill>
              </a:rPr>
              <a:t> can exist (too energized)</a:t>
            </a:r>
          </a:p>
          <a:p>
            <a:pPr marL="182880" indent="-182880" eaLnBrk="1" hangingPunct="1">
              <a:spcBef>
                <a:spcPts val="0"/>
              </a:spcBef>
              <a:buClr>
                <a:schemeClr val="tx1"/>
              </a:buClr>
              <a:buSzPct val="80000"/>
            </a:pPr>
            <a:r>
              <a:rPr lang="en-US" b="1" dirty="0" smtClean="0">
                <a:solidFill>
                  <a:srgbClr val="0000CC"/>
                </a:solidFill>
              </a:rPr>
              <a:t>above 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rgbClr val="0000CC"/>
                </a:solidFill>
              </a:rPr>
              <a:t>no gas</a:t>
            </a:r>
            <a:r>
              <a:rPr lang="en-US" dirty="0" smtClean="0">
                <a:solidFill>
                  <a:schemeClr val="tx1"/>
                </a:solidFill>
              </a:rPr>
              <a:t> can exist (too compressed)</a:t>
            </a:r>
          </a:p>
        </p:txBody>
      </p:sp>
      <p:cxnSp>
        <p:nvCxnSpPr>
          <p:cNvPr id="28" name="Straight Connector 27"/>
          <p:cNvCxnSpPr/>
          <p:nvPr/>
        </p:nvCxnSpPr>
        <p:spPr bwMode="auto">
          <a:xfrm>
            <a:off x="6294456" y="2207365"/>
            <a:ext cx="837864" cy="258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 flipV="1">
            <a:off x="6303167" y="1920240"/>
            <a:ext cx="6193" cy="321959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18" idx="3"/>
          </p:cNvCxnSpPr>
          <p:nvPr/>
        </p:nvCxnSpPr>
        <p:spPr bwMode="auto">
          <a:xfrm>
            <a:off x="6292088" y="2360002"/>
            <a:ext cx="4209" cy="3975484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bg1">
                <a:lumMod val="50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5634452" y="3191692"/>
            <a:ext cx="1497867" cy="1077218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CC"/>
                </a:solidFill>
              </a:rPr>
              <a:t>critical point</a:t>
            </a:r>
            <a:endParaRPr lang="en-US" sz="3200" b="1" dirty="0">
              <a:solidFill>
                <a:srgbClr val="0000CC"/>
              </a:solidFill>
            </a:endParaRPr>
          </a:p>
        </p:txBody>
      </p:sp>
      <p:cxnSp>
        <p:nvCxnSpPr>
          <p:cNvPr id="41" name="Straight Connector 40"/>
          <p:cNvCxnSpPr/>
          <p:nvPr/>
        </p:nvCxnSpPr>
        <p:spPr bwMode="auto">
          <a:xfrm rot="5400000">
            <a:off x="4184614" y="265593"/>
            <a:ext cx="4209" cy="3975484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bg1">
                <a:lumMod val="50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4911633" y="52252"/>
            <a:ext cx="3370217" cy="584775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supercritical fluid</a:t>
            </a:r>
            <a:endParaRPr lang="en-US" sz="3200" i="1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2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700"/>
                            </p:stCondLst>
                            <p:childTnLst>
                              <p:par>
                                <p:cTn id="2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7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0" grpId="0" animBg="1"/>
      <p:bldP spid="37893" grpId="0" animBg="1"/>
      <p:bldP spid="18" grpId="0" animBg="1"/>
      <p:bldP spid="19" grpId="0"/>
      <p:bldP spid="4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0" descr="11_2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04" r="804" b="5446"/>
          <a:stretch>
            <a:fillRect/>
          </a:stretch>
        </p:blipFill>
        <p:spPr>
          <a:xfrm>
            <a:off x="4116" y="1816278"/>
            <a:ext cx="9139884" cy="4976407"/>
          </a:xfrm>
          <a:noFill/>
        </p:spPr>
      </p:pic>
      <p:sp>
        <p:nvSpPr>
          <p:cNvPr id="16" name="Rectangle 15"/>
          <p:cNvSpPr/>
          <p:nvPr/>
        </p:nvSpPr>
        <p:spPr bwMode="auto">
          <a:xfrm rot="5400000">
            <a:off x="4648200" y="5836920"/>
            <a:ext cx="391886" cy="1650274"/>
          </a:xfrm>
          <a:prstGeom prst="rect">
            <a:avLst/>
          </a:prstGeom>
          <a:solidFill>
            <a:srgbClr val="FFF7E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1567543" y="3566160"/>
            <a:ext cx="391886" cy="1123406"/>
          </a:xfrm>
          <a:prstGeom prst="rect">
            <a:avLst/>
          </a:prstGeom>
          <a:solidFill>
            <a:srgbClr val="FFF7E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37896" name="Freeform 8"/>
          <p:cNvSpPr>
            <a:spLocks/>
          </p:cNvSpPr>
          <p:nvPr/>
        </p:nvSpPr>
        <p:spPr bwMode="auto">
          <a:xfrm>
            <a:off x="3492907" y="2286000"/>
            <a:ext cx="2829516" cy="2873235"/>
          </a:xfrm>
          <a:custGeom>
            <a:avLst/>
            <a:gdLst/>
            <a:ahLst/>
            <a:cxnLst>
              <a:cxn ang="0">
                <a:pos x="0" y="1446"/>
              </a:cxn>
              <a:cxn ang="0">
                <a:pos x="1706" y="0"/>
              </a:cxn>
            </a:cxnLst>
            <a:rect l="0" t="0" r="r" b="b"/>
            <a:pathLst>
              <a:path w="1706" h="1446">
                <a:moveTo>
                  <a:pt x="0" y="1446"/>
                </a:moveTo>
                <a:cubicBezTo>
                  <a:pt x="1065" y="1261"/>
                  <a:pt x="1706" y="0"/>
                  <a:pt x="1706" y="0"/>
                </a:cubicBezTo>
              </a:path>
            </a:pathLst>
          </a:custGeom>
          <a:noFill/>
          <a:ln w="50800" cap="flat">
            <a:solidFill>
              <a:srgbClr val="FF0000"/>
            </a:solidFill>
            <a:prstDash val="solid"/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229393" y="3326672"/>
            <a:ext cx="1136469" cy="584775"/>
          </a:xfrm>
          <a:prstGeom prst="rect">
            <a:avLst/>
          </a:prstGeom>
          <a:solidFill>
            <a:srgbClr val="D6E6E9"/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solid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4315095" y="2682239"/>
            <a:ext cx="1341122" cy="584775"/>
          </a:xfrm>
          <a:prstGeom prst="rect">
            <a:avLst/>
          </a:prstGeom>
          <a:solidFill>
            <a:srgbClr val="B6DDF2"/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liquid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5229500" y="5020493"/>
            <a:ext cx="1053738" cy="584775"/>
          </a:xfrm>
          <a:prstGeom prst="rect">
            <a:avLst/>
          </a:prstGeom>
          <a:solidFill>
            <a:srgbClr val="FFEEBD"/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gas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3270067" y="6273225"/>
            <a:ext cx="2647408" cy="584775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Temperature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 rot="16200000">
            <a:off x="771033" y="3878689"/>
            <a:ext cx="2098113" cy="584775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Pressure</a:t>
            </a:r>
            <a:endParaRPr lang="en-US" sz="3200" dirty="0"/>
          </a:p>
        </p:txBody>
      </p:sp>
      <p:sp>
        <p:nvSpPr>
          <p:cNvPr id="37893" name="Oval 5"/>
          <p:cNvSpPr>
            <a:spLocks noChangeArrowheads="1"/>
          </p:cNvSpPr>
          <p:nvPr/>
        </p:nvSpPr>
        <p:spPr bwMode="auto">
          <a:xfrm rot="-2354091">
            <a:off x="2629008" y="2675227"/>
            <a:ext cx="4833065" cy="2308921"/>
          </a:xfrm>
          <a:prstGeom prst="ellips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542108" y="185057"/>
            <a:ext cx="8040189" cy="163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7472" indent="-342900"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sz="3200" b="1" u="sng" dirty="0" smtClean="0">
                <a:solidFill>
                  <a:srgbClr val="0000CC"/>
                </a:solidFill>
              </a:rPr>
              <a:t>liquid-vapor equilibrium</a:t>
            </a:r>
            <a:r>
              <a:rPr lang="en-US" sz="3200" dirty="0" smtClean="0"/>
              <a:t> (</a:t>
            </a:r>
            <a:r>
              <a:rPr lang="en-US" sz="3200" i="1" dirty="0" smtClean="0"/>
              <a:t>AB</a:t>
            </a:r>
            <a:r>
              <a:rPr lang="en-US" sz="3200" dirty="0" smtClean="0"/>
              <a:t> line):</a:t>
            </a:r>
            <a:endParaRPr lang="en-US" sz="3200" dirty="0"/>
          </a:p>
          <a:p>
            <a:pPr marL="347472" indent="-342900" eaLnBrk="1" hangingPunct="1">
              <a:spcBef>
                <a:spcPts val="0"/>
              </a:spcBef>
              <a:buFontTx/>
              <a:buChar char="•"/>
            </a:pPr>
            <a:r>
              <a:rPr lang="en-US" sz="3200" dirty="0" smtClean="0"/>
              <a:t>every point </a:t>
            </a:r>
            <a:r>
              <a:rPr lang="en-US" sz="3200" dirty="0"/>
              <a:t>along </a:t>
            </a:r>
            <a:r>
              <a:rPr lang="en-US" sz="3200" dirty="0" smtClean="0"/>
              <a:t>line </a:t>
            </a:r>
            <a:r>
              <a:rPr lang="en-US" sz="3200" dirty="0"/>
              <a:t>is the </a:t>
            </a:r>
            <a:r>
              <a:rPr lang="en-US" sz="3200" b="1" dirty="0">
                <a:solidFill>
                  <a:srgbClr val="0000CC"/>
                </a:solidFill>
              </a:rPr>
              <a:t>boiling </a:t>
            </a:r>
            <a:r>
              <a:rPr lang="en-US" sz="3200" b="1" dirty="0" smtClean="0">
                <a:solidFill>
                  <a:srgbClr val="0000CC"/>
                </a:solidFill>
              </a:rPr>
              <a:t>point</a:t>
            </a:r>
            <a:r>
              <a:rPr lang="en-US" sz="3200" dirty="0" smtClean="0"/>
              <a:t> </a:t>
            </a:r>
            <a:r>
              <a:rPr lang="en-US" sz="3200" i="1" dirty="0" smtClean="0"/>
              <a:t>(at </a:t>
            </a:r>
            <a:r>
              <a:rPr lang="en-US" sz="3200" i="1" dirty="0"/>
              <a:t>that </a:t>
            </a:r>
            <a:r>
              <a:rPr lang="en-US" sz="3200" i="1" dirty="0" smtClean="0"/>
              <a:t>pressure)</a:t>
            </a:r>
            <a:endParaRPr lang="en-US" sz="3200" dirty="0"/>
          </a:p>
        </p:txBody>
      </p:sp>
      <p:cxnSp>
        <p:nvCxnSpPr>
          <p:cNvPr id="21" name="Straight Arrow Connector 20"/>
          <p:cNvCxnSpPr/>
          <p:nvPr/>
        </p:nvCxnSpPr>
        <p:spPr bwMode="auto">
          <a:xfrm flipV="1">
            <a:off x="4114801" y="4232366"/>
            <a:ext cx="1436916" cy="2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lg" len="lg"/>
          </a:ln>
          <a:effectLst>
            <a:outerShdw dir="5400000" sx="1000" sy="1000" algn="ctr" rotWithShape="0">
              <a:schemeClr val="bg1"/>
            </a:outerShdw>
          </a:effectLst>
        </p:spPr>
      </p:cxnSp>
      <p:sp>
        <p:nvSpPr>
          <p:cNvPr id="25" name="TextBox 24"/>
          <p:cNvSpPr txBox="1"/>
          <p:nvPr/>
        </p:nvSpPr>
        <p:spPr>
          <a:xfrm>
            <a:off x="3657595" y="4428312"/>
            <a:ext cx="1541417" cy="584775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=P , ↑T</a:t>
            </a:r>
            <a:endParaRPr lang="en-US" sz="3200" b="1" dirty="0"/>
          </a:p>
        </p:txBody>
      </p:sp>
      <p:cxnSp>
        <p:nvCxnSpPr>
          <p:cNvPr id="27" name="Straight Arrow Connector 26"/>
          <p:cNvCxnSpPr/>
          <p:nvPr/>
        </p:nvCxnSpPr>
        <p:spPr bwMode="auto">
          <a:xfrm rot="5400000" flipV="1">
            <a:off x="5037909" y="3326675"/>
            <a:ext cx="1436916" cy="2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lg" len="lg"/>
          </a:ln>
          <a:effectLst>
            <a:outerShdw dir="5400000" sx="1000" sy="1000" algn="ctr" rotWithShape="0">
              <a:schemeClr val="bg1"/>
            </a:outerShdw>
          </a:effectLst>
        </p:spPr>
      </p:cxnSp>
      <p:sp>
        <p:nvSpPr>
          <p:cNvPr id="28" name="TextBox 27"/>
          <p:cNvSpPr txBox="1"/>
          <p:nvPr/>
        </p:nvSpPr>
        <p:spPr>
          <a:xfrm>
            <a:off x="5952306" y="2908665"/>
            <a:ext cx="696689" cy="1077218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=T↓P</a:t>
            </a:r>
            <a:endParaRPr lang="en-US" sz="3200" b="1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10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6" grpId="0" animBg="1"/>
      <p:bldP spid="37893" grpId="0" animBg="1"/>
      <p:bldP spid="19" grpId="0" build="p"/>
      <p:bldP spid="25" grpId="0" animBg="1"/>
      <p:bldP spid="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0" descr="11_2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04" r="804" b="5446"/>
          <a:stretch>
            <a:fillRect/>
          </a:stretch>
        </p:blipFill>
        <p:spPr>
          <a:xfrm>
            <a:off x="4116" y="1816278"/>
            <a:ext cx="9139884" cy="4976407"/>
          </a:xfrm>
          <a:noFill/>
        </p:spPr>
      </p:pic>
      <p:sp>
        <p:nvSpPr>
          <p:cNvPr id="10" name="TextBox 9"/>
          <p:cNvSpPr txBox="1"/>
          <p:nvPr/>
        </p:nvSpPr>
        <p:spPr>
          <a:xfrm>
            <a:off x="2229393" y="3326672"/>
            <a:ext cx="1136469" cy="584775"/>
          </a:xfrm>
          <a:prstGeom prst="rect">
            <a:avLst/>
          </a:prstGeom>
          <a:solidFill>
            <a:srgbClr val="D6E6E9"/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solid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4315095" y="2682239"/>
            <a:ext cx="1341122" cy="584775"/>
          </a:xfrm>
          <a:prstGeom prst="rect">
            <a:avLst/>
          </a:prstGeom>
          <a:solidFill>
            <a:srgbClr val="B6DDF2"/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liquid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5229500" y="5020493"/>
            <a:ext cx="1053738" cy="584775"/>
          </a:xfrm>
          <a:prstGeom prst="rect">
            <a:avLst/>
          </a:prstGeom>
          <a:solidFill>
            <a:srgbClr val="FFEEBD"/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gas</a:t>
            </a:r>
            <a:endParaRPr lang="en-US" sz="3200" dirty="0"/>
          </a:p>
        </p:txBody>
      </p:sp>
      <p:sp>
        <p:nvSpPr>
          <p:cNvPr id="40965" name="Oval 6"/>
          <p:cNvSpPr>
            <a:spLocks noChangeArrowheads="1"/>
          </p:cNvSpPr>
          <p:nvPr/>
        </p:nvSpPr>
        <p:spPr bwMode="auto">
          <a:xfrm rot="890648">
            <a:off x="3321395" y="1742358"/>
            <a:ext cx="981736" cy="3857247"/>
          </a:xfrm>
          <a:prstGeom prst="ellips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Line 8"/>
          <p:cNvSpPr>
            <a:spLocks noChangeShapeType="1"/>
          </p:cNvSpPr>
          <p:nvPr/>
        </p:nvSpPr>
        <p:spPr bwMode="auto">
          <a:xfrm flipV="1">
            <a:off x="3464934" y="2194559"/>
            <a:ext cx="675992" cy="2964678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/>
            <a:tailEnd type="oval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 rot="5400000">
            <a:off x="4648200" y="5836920"/>
            <a:ext cx="391886" cy="1650274"/>
          </a:xfrm>
          <a:prstGeom prst="rect">
            <a:avLst/>
          </a:prstGeom>
          <a:solidFill>
            <a:srgbClr val="FFF7E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567543" y="3566160"/>
            <a:ext cx="391886" cy="1123406"/>
          </a:xfrm>
          <a:prstGeom prst="rect">
            <a:avLst/>
          </a:prstGeom>
          <a:solidFill>
            <a:srgbClr val="FFF7E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70067" y="6273225"/>
            <a:ext cx="2647408" cy="584775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Temperature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771033" y="3878689"/>
            <a:ext cx="2098113" cy="584775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Pressure</a:t>
            </a:r>
            <a:endParaRPr lang="en-US" sz="3200" dirty="0"/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542109" y="185057"/>
            <a:ext cx="8210006" cy="163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sz="3200" b="1" u="sng" dirty="0" smtClean="0">
                <a:solidFill>
                  <a:srgbClr val="0000CC"/>
                </a:solidFill>
              </a:rPr>
              <a:t>solid-liquid equilibrium</a:t>
            </a:r>
            <a:r>
              <a:rPr lang="en-US" sz="3200" dirty="0" smtClean="0"/>
              <a:t> (</a:t>
            </a:r>
            <a:r>
              <a:rPr lang="en-US" sz="3200" i="1" dirty="0" smtClean="0"/>
              <a:t>AD</a:t>
            </a:r>
            <a:r>
              <a:rPr lang="en-US" sz="3200" dirty="0" smtClean="0"/>
              <a:t> line):</a:t>
            </a:r>
            <a:endParaRPr lang="en-US" sz="3200" dirty="0"/>
          </a:p>
          <a:p>
            <a:pPr marL="342900" indent="-342900" eaLnBrk="1" hangingPunct="1">
              <a:spcBef>
                <a:spcPts val="0"/>
              </a:spcBef>
              <a:buFontTx/>
              <a:buChar char="•"/>
            </a:pPr>
            <a:r>
              <a:rPr lang="en-US" sz="3200" dirty="0" smtClean="0"/>
              <a:t>every point </a:t>
            </a:r>
            <a:r>
              <a:rPr lang="en-US" sz="3200" dirty="0"/>
              <a:t>along </a:t>
            </a:r>
            <a:r>
              <a:rPr lang="en-US" sz="3200" dirty="0" smtClean="0"/>
              <a:t>line </a:t>
            </a:r>
            <a:r>
              <a:rPr lang="en-US" sz="3200" dirty="0"/>
              <a:t>is the </a:t>
            </a:r>
            <a:r>
              <a:rPr lang="en-US" sz="3200" b="1" dirty="0" smtClean="0">
                <a:solidFill>
                  <a:srgbClr val="0000CC"/>
                </a:solidFill>
              </a:rPr>
              <a:t>melting point</a:t>
            </a:r>
          </a:p>
          <a:p>
            <a:pPr marL="342900" indent="-342900" eaLnBrk="1" hangingPunct="1">
              <a:spcBef>
                <a:spcPts val="0"/>
              </a:spcBef>
            </a:pPr>
            <a:r>
              <a:rPr lang="en-US" sz="3200" i="1" dirty="0" smtClean="0"/>
              <a:t>   (at </a:t>
            </a:r>
            <a:r>
              <a:rPr lang="en-US" sz="3200" i="1" dirty="0"/>
              <a:t>that </a:t>
            </a:r>
            <a:r>
              <a:rPr lang="en-US" sz="3200" i="1" dirty="0" smtClean="0"/>
              <a:t>pressure)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5773781" y="1201783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/>
              <a:t>(freezing)</a:t>
            </a:r>
            <a:endParaRPr lang="en-US" sz="2800" i="1" dirty="0"/>
          </a:p>
        </p:txBody>
      </p:sp>
      <p:cxnSp>
        <p:nvCxnSpPr>
          <p:cNvPr id="20" name="Straight Arrow Connector 19"/>
          <p:cNvCxnSpPr/>
          <p:nvPr/>
        </p:nvCxnSpPr>
        <p:spPr bwMode="auto">
          <a:xfrm>
            <a:off x="3135086" y="3278777"/>
            <a:ext cx="1463040" cy="26126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lg" len="lg"/>
          </a:ln>
          <a:effectLst>
            <a:outerShdw dir="5400000" sx="1000" sy="1000" algn="ctr" rotWithShape="0">
              <a:schemeClr val="bg1"/>
            </a:outerShdw>
          </a:effectLst>
        </p:spPr>
      </p:cxnSp>
      <p:sp>
        <p:nvSpPr>
          <p:cNvPr id="21" name="TextBox 20"/>
          <p:cNvSpPr txBox="1"/>
          <p:nvPr/>
        </p:nvSpPr>
        <p:spPr>
          <a:xfrm>
            <a:off x="2926076" y="2390506"/>
            <a:ext cx="1541417" cy="584775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=P , ↑T</a:t>
            </a:r>
            <a:endParaRPr lang="en-US" sz="3200" b="1" dirty="0"/>
          </a:p>
        </p:txBody>
      </p:sp>
      <p:cxnSp>
        <p:nvCxnSpPr>
          <p:cNvPr id="22" name="Straight Arrow Connector 21"/>
          <p:cNvCxnSpPr/>
          <p:nvPr/>
        </p:nvCxnSpPr>
        <p:spPr bwMode="auto">
          <a:xfrm>
            <a:off x="3735977" y="3448594"/>
            <a:ext cx="0" cy="1423852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lg" len="lg"/>
          </a:ln>
          <a:effectLst>
            <a:outerShdw dir="5400000" sx="1000" sy="1000" algn="ctr" rotWithShape="0">
              <a:schemeClr val="bg1"/>
            </a:outerShdw>
          </a:effectLst>
        </p:spPr>
      </p:cxnSp>
      <p:sp>
        <p:nvSpPr>
          <p:cNvPr id="23" name="TextBox 22"/>
          <p:cNvSpPr txBox="1"/>
          <p:nvPr/>
        </p:nvSpPr>
        <p:spPr>
          <a:xfrm>
            <a:off x="2764966" y="3888382"/>
            <a:ext cx="696689" cy="1077218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=T↓P</a:t>
            </a:r>
            <a:endParaRPr lang="en-US" sz="3200" b="1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10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480"/>
                            </p:stCondLst>
                            <p:childTnLst>
                              <p:par>
                                <p:cTn id="2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980"/>
                            </p:stCondLst>
                            <p:childTnLst>
                              <p:par>
                                <p:cTn id="3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 animBg="1"/>
      <p:bldP spid="40968" grpId="0" animBg="1"/>
      <p:bldP spid="18" grpId="0" uiExpand="1" build="p"/>
      <p:bldP spid="19" grpId="0"/>
      <p:bldP spid="21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0" descr="11_2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04" r="804" b="5446"/>
          <a:stretch>
            <a:fillRect/>
          </a:stretch>
        </p:blipFill>
        <p:spPr>
          <a:xfrm>
            <a:off x="4116" y="1816278"/>
            <a:ext cx="9139884" cy="4976407"/>
          </a:xfrm>
          <a:noFill/>
        </p:spPr>
      </p:pic>
      <p:sp>
        <p:nvSpPr>
          <p:cNvPr id="13" name="Rectangle 12"/>
          <p:cNvSpPr/>
          <p:nvPr/>
        </p:nvSpPr>
        <p:spPr bwMode="auto">
          <a:xfrm rot="5400000">
            <a:off x="4648200" y="5836920"/>
            <a:ext cx="391886" cy="1650274"/>
          </a:xfrm>
          <a:prstGeom prst="rect">
            <a:avLst/>
          </a:prstGeom>
          <a:solidFill>
            <a:srgbClr val="FFF7E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70067" y="6273225"/>
            <a:ext cx="2647408" cy="584775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Temperature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2229393" y="3326672"/>
            <a:ext cx="1136469" cy="584775"/>
          </a:xfrm>
          <a:prstGeom prst="rect">
            <a:avLst/>
          </a:prstGeom>
          <a:solidFill>
            <a:srgbClr val="D6E6E9"/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solid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4315095" y="2682239"/>
            <a:ext cx="1341122" cy="584775"/>
          </a:xfrm>
          <a:prstGeom prst="rect">
            <a:avLst/>
          </a:prstGeom>
          <a:solidFill>
            <a:srgbClr val="B6DDF2"/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liquid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5229500" y="5020493"/>
            <a:ext cx="1053738" cy="584775"/>
          </a:xfrm>
          <a:prstGeom prst="rect">
            <a:avLst/>
          </a:prstGeom>
          <a:solidFill>
            <a:srgbClr val="FFEEBD"/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gas</a:t>
            </a:r>
            <a:endParaRPr lang="en-US" sz="3200" dirty="0"/>
          </a:p>
        </p:txBody>
      </p:sp>
      <p:sp>
        <p:nvSpPr>
          <p:cNvPr id="41989" name="Oval 6"/>
          <p:cNvSpPr>
            <a:spLocks noChangeArrowheads="1"/>
          </p:cNvSpPr>
          <p:nvPr/>
        </p:nvSpPr>
        <p:spPr bwMode="auto">
          <a:xfrm rot="-2635042">
            <a:off x="1763916" y="5123027"/>
            <a:ext cx="2260344" cy="1278332"/>
          </a:xfrm>
          <a:prstGeom prst="ellips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2" name="Freeform 8"/>
          <p:cNvSpPr>
            <a:spLocks/>
          </p:cNvSpPr>
          <p:nvPr/>
        </p:nvSpPr>
        <p:spPr bwMode="auto">
          <a:xfrm>
            <a:off x="2233749" y="5204776"/>
            <a:ext cx="1227907" cy="1104583"/>
          </a:xfrm>
          <a:custGeom>
            <a:avLst/>
            <a:gdLst/>
            <a:ahLst/>
            <a:cxnLst>
              <a:cxn ang="0">
                <a:pos x="0" y="1446"/>
              </a:cxn>
              <a:cxn ang="0">
                <a:pos x="1706" y="0"/>
              </a:cxn>
            </a:cxnLst>
            <a:rect l="0" t="0" r="r" b="b"/>
            <a:pathLst>
              <a:path w="1706" h="1446">
                <a:moveTo>
                  <a:pt x="0" y="1446"/>
                </a:moveTo>
                <a:cubicBezTo>
                  <a:pt x="1065" y="1261"/>
                  <a:pt x="1706" y="0"/>
                  <a:pt x="1706" y="0"/>
                </a:cubicBezTo>
              </a:path>
            </a:pathLst>
          </a:custGeom>
          <a:noFill/>
          <a:ln w="50800" cap="flat">
            <a:solidFill>
              <a:srgbClr val="FF0000"/>
            </a:solidFill>
            <a:prstDash val="solid"/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1567543" y="3566160"/>
            <a:ext cx="391886" cy="1123406"/>
          </a:xfrm>
          <a:prstGeom prst="rect">
            <a:avLst/>
          </a:prstGeom>
          <a:solidFill>
            <a:srgbClr val="FFF7E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 rot="16200000">
            <a:off x="771033" y="3878689"/>
            <a:ext cx="2098113" cy="584775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Pressure</a:t>
            </a:r>
            <a:endParaRPr lang="en-US" sz="3200" dirty="0"/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202470" y="106679"/>
            <a:ext cx="8993778" cy="1669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82880" indent="-182880"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sz="3200" b="1" u="sng" dirty="0" smtClean="0">
                <a:solidFill>
                  <a:srgbClr val="0000CC"/>
                </a:solidFill>
              </a:rPr>
              <a:t>solid-gas equilibrium</a:t>
            </a:r>
            <a:r>
              <a:rPr lang="en-US" sz="3200" dirty="0" smtClean="0"/>
              <a:t> (</a:t>
            </a:r>
            <a:r>
              <a:rPr lang="en-US" sz="3200" i="1" dirty="0" smtClean="0"/>
              <a:t>AC</a:t>
            </a:r>
            <a:r>
              <a:rPr lang="en-US" sz="3200" dirty="0" smtClean="0"/>
              <a:t> line):</a:t>
            </a:r>
          </a:p>
          <a:p>
            <a:pPr marL="182880" indent="-182880" eaLnBrk="1" hangingPunct="1">
              <a:spcBef>
                <a:spcPts val="0"/>
              </a:spcBef>
              <a:buSzPct val="80000"/>
              <a:buFontTx/>
              <a:buChar char="•"/>
            </a:pPr>
            <a:r>
              <a:rPr lang="en-US" sz="3200" dirty="0" smtClean="0"/>
              <a:t>every point is </a:t>
            </a:r>
            <a:r>
              <a:rPr lang="en-US" sz="3200" b="1" dirty="0" smtClean="0">
                <a:solidFill>
                  <a:srgbClr val="0000CC"/>
                </a:solidFill>
              </a:rPr>
              <a:t>sublimation point</a:t>
            </a:r>
          </a:p>
          <a:p>
            <a:pPr marL="182880" indent="-182880" eaLnBrk="1" hangingPunct="1">
              <a:spcBef>
                <a:spcPts val="0"/>
              </a:spcBef>
              <a:buSzPct val="80000"/>
              <a:buFontTx/>
              <a:buChar char="•"/>
            </a:pPr>
            <a:r>
              <a:rPr lang="en-US" sz="3200" dirty="0" smtClean="0"/>
              <a:t>below A liquid cannot exist at such low pressure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10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9" grpId="0" animBg="1"/>
      <p:bldP spid="4199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6" name="Picture 7" descr="11_27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3793" b="24972"/>
          <a:stretch>
            <a:fillRect/>
          </a:stretch>
        </p:blipFill>
        <p:spPr>
          <a:xfrm>
            <a:off x="2996403" y="1031970"/>
            <a:ext cx="6147597" cy="5328756"/>
          </a:xfrm>
          <a:noFill/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84902" y="41730"/>
            <a:ext cx="4892040" cy="624477"/>
          </a:xfrm>
        </p:spPr>
        <p:txBody>
          <a:bodyPr/>
          <a:lstStyle/>
          <a:p>
            <a:pPr algn="l" eaLnBrk="1" hangingPunct="1"/>
            <a:r>
              <a:rPr lang="en-US" sz="3200" u="sng" dirty="0" smtClean="0">
                <a:solidFill>
                  <a:schemeClr val="tx1"/>
                </a:solidFill>
              </a:rPr>
              <a:t>Phase Diagram of </a:t>
            </a:r>
            <a:r>
              <a:rPr lang="en-US" sz="3200" b="1" u="sng" dirty="0" smtClean="0">
                <a:solidFill>
                  <a:srgbClr val="0000CC"/>
                </a:solidFill>
              </a:rPr>
              <a:t>CO</a:t>
            </a:r>
            <a:r>
              <a:rPr lang="en-US" sz="3200" b="1" u="sng" baseline="-25000" dirty="0" smtClean="0">
                <a:solidFill>
                  <a:srgbClr val="0000CC"/>
                </a:solidFill>
              </a:rPr>
              <a:t>2</a:t>
            </a:r>
            <a:r>
              <a:rPr lang="en-US" sz="3200" baseline="-25000" dirty="0" smtClean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238203" y="0"/>
            <a:ext cx="3657602" cy="1071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eaLnBrk="1" hangingPunct="1">
              <a:spcBef>
                <a:spcPts val="0"/>
              </a:spcBef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low critical point</a:t>
            </a:r>
          </a:p>
          <a:p>
            <a:pPr lvl="0" algn="ctr" eaLnBrk="1" hangingPunct="1">
              <a:spcBef>
                <a:spcPts val="0"/>
              </a:spcBef>
            </a:pPr>
            <a:r>
              <a:rPr lang="en-US" sz="3200" kern="0" dirty="0" smtClean="0">
                <a:latin typeface="+mn-lt"/>
                <a:ea typeface="+mn-ea"/>
              </a:rPr>
              <a:t>(</a:t>
            </a:r>
            <a:r>
              <a:rPr lang="en-US" sz="3200" u="sng" kern="0" dirty="0" smtClean="0">
                <a:solidFill>
                  <a:srgbClr val="FF0000"/>
                </a:solidFill>
                <a:latin typeface="+mn-lt"/>
                <a:ea typeface="+mn-ea"/>
              </a:rPr>
              <a:t>31.1</a:t>
            </a:r>
            <a:r>
              <a:rPr lang="en-US" sz="3200" u="sng" kern="0" baseline="30000" dirty="0" smtClean="0">
                <a:solidFill>
                  <a:srgbClr val="FF0000"/>
                </a:solidFill>
                <a:latin typeface="+mn-lt"/>
                <a:ea typeface="+mn-ea"/>
              </a:rPr>
              <a:t>o</a:t>
            </a:r>
            <a:r>
              <a:rPr lang="en-US" sz="3200" u="sng" kern="0" dirty="0" smtClean="0">
                <a:solidFill>
                  <a:srgbClr val="FF0000"/>
                </a:solidFill>
                <a:latin typeface="+mn-lt"/>
                <a:ea typeface="+mn-ea"/>
              </a:rPr>
              <a:t>C</a:t>
            </a:r>
            <a:r>
              <a:rPr lang="en-US" sz="3200" kern="0" dirty="0" smtClean="0">
                <a:solidFill>
                  <a:srgbClr val="FF0000"/>
                </a:solidFill>
                <a:latin typeface="+mn-lt"/>
                <a:ea typeface="+mn-ea"/>
              </a:rPr>
              <a:t> </a:t>
            </a:r>
            <a:r>
              <a:rPr lang="en-US" sz="3200" kern="0" dirty="0" smtClean="0">
                <a:latin typeface="+mn-lt"/>
                <a:ea typeface="+mn-ea"/>
              </a:rPr>
              <a:t>&amp;</a:t>
            </a:r>
            <a:r>
              <a:rPr lang="en-US" sz="3200" kern="0" dirty="0" smtClean="0">
                <a:solidFill>
                  <a:srgbClr val="FF0000"/>
                </a:solidFill>
                <a:latin typeface="+mn-lt"/>
                <a:ea typeface="+mn-ea"/>
              </a:rPr>
              <a:t> </a:t>
            </a:r>
            <a:r>
              <a:rPr lang="en-US" sz="3200" u="sng" kern="0" dirty="0" smtClean="0">
                <a:solidFill>
                  <a:srgbClr val="FF0000"/>
                </a:solidFill>
                <a:latin typeface="+mn-lt"/>
                <a:ea typeface="+mn-ea"/>
              </a:rPr>
              <a:t>73 atm</a:t>
            </a:r>
            <a:r>
              <a:rPr lang="en-US" sz="3200" kern="0" dirty="0" smtClean="0">
                <a:latin typeface="+mn-lt"/>
                <a:ea typeface="+mn-ea"/>
              </a:rPr>
              <a:t>)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1705" y="4977617"/>
            <a:ext cx="3370217" cy="1553812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FontTx/>
              <a:buNone/>
            </a:pPr>
            <a:r>
              <a:rPr lang="en-US" dirty="0" smtClean="0">
                <a:solidFill>
                  <a:schemeClr val="tx1"/>
                </a:solidFill>
              </a:rPr>
              <a:t>CO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rgbClr val="0000CC"/>
                </a:solidFill>
              </a:rPr>
              <a:t>sublimes</a:t>
            </a:r>
            <a:r>
              <a:rPr lang="en-US" dirty="0" smtClean="0">
                <a:solidFill>
                  <a:schemeClr val="tx1"/>
                </a:solidFill>
              </a:rPr>
              <a:t> at </a:t>
            </a:r>
            <a:r>
              <a:rPr lang="en-US" i="1" dirty="0" smtClean="0">
                <a:solidFill>
                  <a:schemeClr val="tx1"/>
                </a:solidFill>
              </a:rPr>
              <a:t>normal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pressures</a:t>
            </a:r>
          </a:p>
          <a:p>
            <a:pPr marL="0" indent="0" algn="ctr" eaLnBrk="1" hangingPunct="1">
              <a:spcBef>
                <a:spcPts val="0"/>
              </a:spcBef>
              <a:buFontTx/>
              <a:buNone/>
            </a:pPr>
            <a:r>
              <a:rPr lang="en-US" dirty="0" smtClean="0">
                <a:solidFill>
                  <a:schemeClr val="tx1"/>
                </a:solidFill>
              </a:rPr>
              <a:t>(1 atm)</a:t>
            </a: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4428311" y="4598125"/>
            <a:ext cx="1463040" cy="26126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0000CC"/>
            </a:solidFill>
            <a:prstDash val="solid"/>
            <a:round/>
            <a:headEnd type="none" w="med" len="med"/>
            <a:tailEnd type="arrow" w="lg" len="lg"/>
          </a:ln>
          <a:effectLst>
            <a:outerShdw dir="5400000" sx="1000" sy="1000" algn="ctr" rotWithShape="0">
              <a:schemeClr val="bg1"/>
            </a:outerShdw>
          </a:effectLst>
        </p:spPr>
      </p:cxnSp>
      <p:sp>
        <p:nvSpPr>
          <p:cNvPr id="10" name="TextBox 9"/>
          <p:cNvSpPr txBox="1"/>
          <p:nvPr/>
        </p:nvSpPr>
        <p:spPr>
          <a:xfrm>
            <a:off x="4310739" y="3775167"/>
            <a:ext cx="1489170" cy="584775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=P , ↑T</a:t>
            </a:r>
            <a:endParaRPr lang="en-US" sz="3200" b="1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117562" y="783780"/>
            <a:ext cx="3513911" cy="2743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1" hangingPunct="1">
              <a:spcBef>
                <a:spcPts val="0"/>
              </a:spcBef>
            </a:pPr>
            <a:r>
              <a:rPr kumimoji="0" lang="en-US" sz="2800" i="0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supercritical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CO</a:t>
            </a:r>
            <a:r>
              <a:rPr kumimoji="0" lang="en-US" sz="2800" b="0" i="0" u="none" strike="noStrike" kern="0" cap="none" spc="0" normalizeH="0" baseline="-2500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   is a good               nonpolar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solvent    for                 nonpolar substances         (like caffeine)</a:t>
            </a:r>
          </a:p>
        </p:txBody>
      </p:sp>
      <p:pic>
        <p:nvPicPr>
          <p:cNvPr id="12" name="Picture 7" descr="11_2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9437" t="79909" b="13004"/>
          <a:stretch>
            <a:fillRect/>
          </a:stretch>
        </p:blipFill>
        <p:spPr bwMode="auto">
          <a:xfrm>
            <a:off x="2416630" y="6341603"/>
            <a:ext cx="6727370" cy="503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Arrow Connector 13"/>
          <p:cNvCxnSpPr/>
          <p:nvPr/>
        </p:nvCxnSpPr>
        <p:spPr bwMode="auto">
          <a:xfrm>
            <a:off x="7053943" y="1031966"/>
            <a:ext cx="1711234" cy="313508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lg" len="lg"/>
          </a:ln>
          <a:effectLst/>
        </p:spPr>
      </p:cxnSp>
      <p:pic>
        <p:nvPicPr>
          <p:cNvPr id="16" name="Picture 7" descr="11_2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9437" r="46897" b="24972"/>
          <a:stretch>
            <a:fillRect/>
          </a:stretch>
        </p:blipFill>
        <p:spPr bwMode="auto">
          <a:xfrm>
            <a:off x="2529841" y="1315000"/>
            <a:ext cx="487936" cy="5328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160"/>
                            </p:stCondLst>
                            <p:childTnLst>
                              <p:par>
                                <p:cTn id="30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44035" grpId="0" uiExpand="1" build="p"/>
      <p:bldP spid="10" grpId="0" animBg="1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2" name="Picture 8" descr="11_27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53793" b="21226"/>
          <a:stretch>
            <a:fillRect/>
          </a:stretch>
        </p:blipFill>
        <p:spPr>
          <a:xfrm>
            <a:off x="2495010" y="980714"/>
            <a:ext cx="6629583" cy="5499130"/>
          </a:xfrm>
          <a:noFill/>
        </p:spPr>
      </p:pic>
      <p:sp>
        <p:nvSpPr>
          <p:cNvPr id="2" name="TextBox 8"/>
          <p:cNvSpPr txBox="1">
            <a:spLocks noChangeArrowheads="1"/>
          </p:cNvSpPr>
          <p:nvPr/>
        </p:nvSpPr>
        <p:spPr bwMode="auto">
          <a:xfrm>
            <a:off x="134302" y="2331308"/>
            <a:ext cx="315753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00CC"/>
                </a:solidFill>
              </a:rPr>
              <a:t>liquid</a:t>
            </a:r>
            <a:r>
              <a:rPr lang="en-US" sz="3200" dirty="0" smtClean="0">
                <a:solidFill>
                  <a:srgbClr val="C82E32"/>
                </a:solidFill>
              </a:rPr>
              <a:t> </a:t>
            </a:r>
            <a:r>
              <a:rPr lang="en-US" sz="3200" dirty="0" smtClean="0"/>
              <a:t>more</a:t>
            </a:r>
            <a:r>
              <a:rPr lang="en-US" sz="3200" dirty="0" smtClean="0">
                <a:solidFill>
                  <a:srgbClr val="C82E32"/>
                </a:solidFill>
              </a:rPr>
              <a:t> </a:t>
            </a:r>
            <a:r>
              <a:rPr lang="en-US" sz="3200" b="1" dirty="0">
                <a:solidFill>
                  <a:srgbClr val="0000CC"/>
                </a:solidFill>
              </a:rPr>
              <a:t>dense</a:t>
            </a:r>
            <a:r>
              <a:rPr lang="en-US" sz="3200" dirty="0">
                <a:solidFill>
                  <a:srgbClr val="C82E32"/>
                </a:solidFill>
              </a:rPr>
              <a:t> </a:t>
            </a:r>
            <a:r>
              <a:rPr lang="en-US" sz="3200" dirty="0"/>
              <a:t>than</a:t>
            </a:r>
            <a:r>
              <a:rPr lang="en-US" sz="3200" dirty="0">
                <a:solidFill>
                  <a:srgbClr val="C82E32"/>
                </a:solidFill>
              </a:rPr>
              <a:t> </a:t>
            </a:r>
            <a:r>
              <a:rPr lang="en-US" sz="3200" b="1" dirty="0" smtClean="0">
                <a:solidFill>
                  <a:srgbClr val="0000CC"/>
                </a:solidFill>
              </a:rPr>
              <a:t>solid</a:t>
            </a:r>
            <a:r>
              <a:rPr lang="en-US" sz="3200" dirty="0" smtClean="0"/>
              <a:t>, so…</a:t>
            </a:r>
            <a:endParaRPr lang="en-US" sz="3200" dirty="0"/>
          </a:p>
        </p:txBody>
      </p:sp>
      <p:pic>
        <p:nvPicPr>
          <p:cNvPr id="17" name="Picture 8" descr="11_2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7931" t="79909" r="62069" b="13734"/>
          <a:stretch>
            <a:fillRect/>
          </a:stretch>
        </p:blipFill>
        <p:spPr bwMode="auto">
          <a:xfrm>
            <a:off x="5655570" y="6389292"/>
            <a:ext cx="2869332" cy="443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0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42605" y="552630"/>
            <a:ext cx="4925786" cy="557713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FontTx/>
              <a:buNone/>
            </a:pPr>
            <a:r>
              <a:rPr lang="en-US" b="1" dirty="0" smtClean="0">
                <a:solidFill>
                  <a:srgbClr val="0000CC"/>
                </a:solidFill>
              </a:rPr>
              <a:t>strong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rgbClr val="0000CC"/>
                </a:solidFill>
              </a:rPr>
              <a:t>IMAF’s 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b="1" dirty="0" smtClean="0">
                <a:solidFill>
                  <a:srgbClr val="0000CC"/>
                </a:solidFill>
              </a:rPr>
              <a:t>H-bonds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005738" y="1043576"/>
            <a:ext cx="129639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i="1" dirty="0" smtClean="0"/>
              <a:t>Why?</a:t>
            </a:r>
            <a:endParaRPr lang="en-US" sz="3200" b="1" i="1" dirty="0"/>
          </a:p>
        </p:txBody>
      </p:sp>
      <p:sp>
        <p:nvSpPr>
          <p:cNvPr id="12" name="Rectangle 11"/>
          <p:cNvSpPr/>
          <p:nvPr/>
        </p:nvSpPr>
        <p:spPr bwMode="auto">
          <a:xfrm rot="5400000">
            <a:off x="3080656" y="3890555"/>
            <a:ext cx="1045030" cy="735873"/>
          </a:xfrm>
          <a:prstGeom prst="rect">
            <a:avLst/>
          </a:prstGeom>
          <a:solidFill>
            <a:srgbClr val="FFF7E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82834" y="3997240"/>
            <a:ext cx="10319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0.006</a:t>
            </a: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08960" y="4245436"/>
            <a:ext cx="10319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atm</a:t>
            </a: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84902" y="41730"/>
            <a:ext cx="4892040" cy="624477"/>
          </a:xfrm>
        </p:spPr>
        <p:txBody>
          <a:bodyPr/>
          <a:lstStyle/>
          <a:p>
            <a:pPr algn="l" eaLnBrk="1" hangingPunct="1"/>
            <a:r>
              <a:rPr lang="en-US" sz="3200" u="sng" dirty="0" smtClean="0">
                <a:solidFill>
                  <a:schemeClr val="tx1"/>
                </a:solidFill>
              </a:rPr>
              <a:t>Phase Diagram of </a:t>
            </a:r>
            <a:r>
              <a:rPr lang="en-US" sz="3200" b="1" u="sng" dirty="0" smtClean="0">
                <a:solidFill>
                  <a:srgbClr val="0000CC"/>
                </a:solidFill>
              </a:rPr>
              <a:t>Water</a:t>
            </a:r>
            <a:r>
              <a:rPr lang="en-US" sz="3200" dirty="0" smtClean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5355770" y="0"/>
            <a:ext cx="3657602" cy="1071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eaLnBrk="1" hangingPunct="1">
              <a:spcBef>
                <a:spcPts val="0"/>
              </a:spcBef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high critical point</a:t>
            </a:r>
          </a:p>
          <a:p>
            <a:pPr lvl="0" algn="ctr" eaLnBrk="1" hangingPunct="1">
              <a:spcBef>
                <a:spcPts val="0"/>
              </a:spcBef>
            </a:pPr>
            <a:r>
              <a:rPr lang="en-US" sz="3200" kern="0" dirty="0" smtClean="0">
                <a:latin typeface="+mn-lt"/>
                <a:ea typeface="+mn-ea"/>
              </a:rPr>
              <a:t>(</a:t>
            </a:r>
            <a:r>
              <a:rPr lang="en-US" sz="3200" u="sng" kern="0" dirty="0" smtClean="0">
                <a:solidFill>
                  <a:srgbClr val="FF0000"/>
                </a:solidFill>
                <a:latin typeface="+mn-lt"/>
                <a:ea typeface="+mn-ea"/>
              </a:rPr>
              <a:t>374</a:t>
            </a:r>
            <a:r>
              <a:rPr lang="en-US" sz="3200" u="sng" kern="0" baseline="30000" dirty="0" smtClean="0">
                <a:solidFill>
                  <a:srgbClr val="FF0000"/>
                </a:solidFill>
                <a:latin typeface="+mn-lt"/>
                <a:ea typeface="+mn-ea"/>
              </a:rPr>
              <a:t>o</a:t>
            </a:r>
            <a:r>
              <a:rPr lang="en-US" sz="3200" u="sng" kern="0" dirty="0" smtClean="0">
                <a:solidFill>
                  <a:srgbClr val="FF0000"/>
                </a:solidFill>
                <a:latin typeface="+mn-lt"/>
                <a:ea typeface="+mn-ea"/>
              </a:rPr>
              <a:t>C</a:t>
            </a:r>
            <a:r>
              <a:rPr lang="en-US" sz="3200" kern="0" dirty="0" smtClean="0">
                <a:solidFill>
                  <a:srgbClr val="FF0000"/>
                </a:solidFill>
                <a:latin typeface="+mn-lt"/>
                <a:ea typeface="+mn-ea"/>
              </a:rPr>
              <a:t> </a:t>
            </a:r>
            <a:r>
              <a:rPr lang="en-US" sz="3200" kern="0" dirty="0" smtClean="0">
                <a:latin typeface="+mn-lt"/>
                <a:ea typeface="+mn-ea"/>
              </a:rPr>
              <a:t>&amp;</a:t>
            </a:r>
            <a:r>
              <a:rPr lang="en-US" sz="3200" kern="0" dirty="0" smtClean="0">
                <a:solidFill>
                  <a:srgbClr val="FF0000"/>
                </a:solidFill>
                <a:latin typeface="+mn-lt"/>
                <a:ea typeface="+mn-ea"/>
              </a:rPr>
              <a:t> </a:t>
            </a:r>
            <a:r>
              <a:rPr lang="en-US" sz="3200" u="sng" kern="0" dirty="0" smtClean="0">
                <a:solidFill>
                  <a:srgbClr val="FF0000"/>
                </a:solidFill>
                <a:latin typeface="+mn-lt"/>
                <a:ea typeface="+mn-ea"/>
              </a:rPr>
              <a:t>218 atm</a:t>
            </a:r>
            <a:r>
              <a:rPr lang="en-US" sz="3200" kern="0" dirty="0" smtClean="0">
                <a:latin typeface="+mn-lt"/>
                <a:ea typeface="+mn-ea"/>
              </a:rPr>
              <a:t>)</a:t>
            </a:r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7053943" y="1031966"/>
            <a:ext cx="1567543" cy="600891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lg" len="lg"/>
          </a:ln>
          <a:effectLst/>
        </p:spPr>
      </p:cxnSp>
      <p:sp>
        <p:nvSpPr>
          <p:cNvPr id="19" name="Rectangle 4"/>
          <p:cNvSpPr txBox="1">
            <a:spLocks noChangeArrowheads="1"/>
          </p:cNvSpPr>
          <p:nvPr/>
        </p:nvSpPr>
        <p:spPr bwMode="auto">
          <a:xfrm>
            <a:off x="142603" y="1179653"/>
            <a:ext cx="3292930" cy="1054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0"/>
              </a:spcBef>
            </a:pPr>
            <a:r>
              <a:rPr lang="en-US" sz="3200" kern="0" dirty="0" smtClean="0"/>
              <a:t>solid-liquid line of </a:t>
            </a:r>
            <a:r>
              <a:rPr kumimoji="0" lang="en-US" sz="3200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negative</a:t>
            </a:r>
            <a:r>
              <a:rPr kumimoji="0" lang="en-US" sz="32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slope</a:t>
            </a:r>
            <a:endParaRPr lang="en-US" sz="3200" kern="0" dirty="0" smtClean="0"/>
          </a:p>
        </p:txBody>
      </p:sp>
      <p:sp>
        <p:nvSpPr>
          <p:cNvPr id="20" name="Line 8"/>
          <p:cNvSpPr>
            <a:spLocks noChangeShapeType="1"/>
          </p:cNvSpPr>
          <p:nvPr/>
        </p:nvSpPr>
        <p:spPr bwMode="auto">
          <a:xfrm flipH="1" flipV="1">
            <a:off x="5773783" y="1123406"/>
            <a:ext cx="460477" cy="3160619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/>
            <a:tailEnd type="oval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551410" y="1783802"/>
            <a:ext cx="129639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i="1" dirty="0" smtClean="0"/>
              <a:t>Why?</a:t>
            </a:r>
            <a:endParaRPr lang="en-US" sz="3200" b="1" i="1" dirty="0"/>
          </a:p>
        </p:txBody>
      </p:sp>
      <p:cxnSp>
        <p:nvCxnSpPr>
          <p:cNvPr id="22" name="Straight Arrow Connector 21"/>
          <p:cNvCxnSpPr/>
          <p:nvPr/>
        </p:nvCxnSpPr>
        <p:spPr bwMode="auto">
          <a:xfrm>
            <a:off x="3435531" y="2076994"/>
            <a:ext cx="2429692" cy="431075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lg" len="lg"/>
          </a:ln>
          <a:effectLst/>
        </p:spPr>
      </p:cxnSp>
      <p:pic>
        <p:nvPicPr>
          <p:cNvPr id="25" name="Picture 14" descr="a-pool-of-water-border-vector-material_15-740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71968" b="3067"/>
          <a:stretch>
            <a:fillRect/>
          </a:stretch>
        </p:blipFill>
        <p:spPr bwMode="auto">
          <a:xfrm>
            <a:off x="13237" y="6335273"/>
            <a:ext cx="3417888" cy="502064"/>
          </a:xfrm>
          <a:prstGeom prst="rect">
            <a:avLst/>
          </a:prstGeom>
          <a:noFill/>
        </p:spPr>
      </p:pic>
      <p:pic>
        <p:nvPicPr>
          <p:cNvPr id="26" name="Picture 13" descr="ice_cube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49862" y="4730310"/>
            <a:ext cx="1655763" cy="1893888"/>
          </a:xfrm>
          <a:prstGeom prst="rect">
            <a:avLst/>
          </a:prstGeom>
          <a:noFill/>
        </p:spPr>
      </p:pic>
      <p:pic>
        <p:nvPicPr>
          <p:cNvPr id="27" name="Picture 15" descr="anvil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650" y="3920685"/>
            <a:ext cx="3287712" cy="1697038"/>
          </a:xfrm>
          <a:prstGeom prst="rect">
            <a:avLst/>
          </a:prstGeom>
          <a:noFill/>
        </p:spPr>
      </p:pic>
      <p:cxnSp>
        <p:nvCxnSpPr>
          <p:cNvPr id="35" name="Straight Arrow Connector 34"/>
          <p:cNvCxnSpPr/>
          <p:nvPr/>
        </p:nvCxnSpPr>
        <p:spPr bwMode="auto">
          <a:xfrm flipH="1" flipV="1">
            <a:off x="6065377" y="1594126"/>
            <a:ext cx="8852" cy="1475646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0000CC"/>
            </a:solidFill>
            <a:prstDash val="solid"/>
            <a:round/>
            <a:headEnd type="none" w="med" len="med"/>
            <a:tailEnd type="arrow" w="med" len="med"/>
          </a:ln>
          <a:effectLst>
            <a:outerShdw dir="5400000" sx="1000" sy="1000" algn="ctr" rotWithShape="0">
              <a:schemeClr val="bg1"/>
            </a:outerShdw>
          </a:effectLst>
        </p:spPr>
      </p:cxnSp>
      <p:cxnSp>
        <p:nvCxnSpPr>
          <p:cNvPr id="39" name="Straight Arrow Connector 38"/>
          <p:cNvCxnSpPr/>
          <p:nvPr/>
        </p:nvCxnSpPr>
        <p:spPr bwMode="auto">
          <a:xfrm flipH="1" flipV="1">
            <a:off x="6061023" y="3144255"/>
            <a:ext cx="8852" cy="109728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>
            <a:outerShdw dir="5400000" sx="1000" sy="1000" algn="ctr" rotWithShape="0">
              <a:schemeClr val="bg1"/>
            </a:outerShdw>
          </a:effectLst>
        </p:spPr>
      </p:cxnSp>
      <p:sp>
        <p:nvSpPr>
          <p:cNvPr id="40" name="TextBox 8"/>
          <p:cNvSpPr txBox="1">
            <a:spLocks noChangeArrowheads="1"/>
          </p:cNvSpPr>
          <p:nvPr/>
        </p:nvSpPr>
        <p:spPr bwMode="auto">
          <a:xfrm>
            <a:off x="3016835" y="5693288"/>
            <a:ext cx="211686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 smtClean="0"/>
              <a:t>melted by “squeezing”</a:t>
            </a:r>
            <a:endParaRPr lang="en-US" sz="2800" dirty="0"/>
          </a:p>
        </p:txBody>
      </p:sp>
      <p:pic>
        <p:nvPicPr>
          <p:cNvPr id="41" name="Picture 6" descr="http://galedc.com/uploads/b6c65e249cc18e03fb3783d6fff112fc7537.JPG"/>
          <p:cNvPicPr>
            <a:picLocks noChangeAspect="1" noChangeArrowheads="1"/>
          </p:cNvPicPr>
          <p:nvPr/>
        </p:nvPicPr>
        <p:blipFill>
          <a:blip r:embed="rId7" cstate="print"/>
          <a:srcRect l="3150" t="5052" r="56693" b="30310"/>
          <a:stretch>
            <a:fillRect/>
          </a:stretch>
        </p:blipFill>
        <p:spPr bwMode="auto">
          <a:xfrm>
            <a:off x="4130071" y="3018072"/>
            <a:ext cx="1314908" cy="1318795"/>
          </a:xfrm>
          <a:prstGeom prst="rect">
            <a:avLst/>
          </a:prstGeom>
          <a:noFill/>
        </p:spPr>
      </p:pic>
      <p:pic>
        <p:nvPicPr>
          <p:cNvPr id="42" name="Picture 6" descr="http://galedc.com/uploads/b6c65e249cc18e03fb3783d6fff112fc7537.JPG"/>
          <p:cNvPicPr>
            <a:picLocks noChangeAspect="1" noChangeArrowheads="1"/>
          </p:cNvPicPr>
          <p:nvPr/>
        </p:nvPicPr>
        <p:blipFill>
          <a:blip r:embed="rId7" cstate="print"/>
          <a:srcRect l="55118" t="5052" r="3150" b="30310"/>
          <a:stretch>
            <a:fillRect/>
          </a:stretch>
        </p:blipFill>
        <p:spPr bwMode="auto">
          <a:xfrm>
            <a:off x="6427023" y="1655184"/>
            <a:ext cx="1366447" cy="1318795"/>
          </a:xfrm>
          <a:prstGeom prst="rect">
            <a:avLst/>
          </a:prstGeom>
          <a:noFill/>
        </p:spPr>
      </p:pic>
      <p:sp>
        <p:nvSpPr>
          <p:cNvPr id="36" name="TextBox 35"/>
          <p:cNvSpPr txBox="1"/>
          <p:nvPr/>
        </p:nvSpPr>
        <p:spPr>
          <a:xfrm>
            <a:off x="6200500" y="2882539"/>
            <a:ext cx="696689" cy="1077218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=T↑P</a:t>
            </a:r>
            <a:endParaRPr lang="en-US" sz="3200" b="1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30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87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8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78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160"/>
                            </p:stCondLst>
                            <p:childTnLst>
                              <p:par>
                                <p:cTn id="65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660"/>
                            </p:stCondLst>
                            <p:childTnLst>
                              <p:par>
                                <p:cTn id="6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26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000"/>
                            </p:stCondLst>
                            <p:childTnLst>
                              <p:par>
                                <p:cTn id="104" presetID="42" presetClass="pat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8.33333E-7 4.44444E-6 L -8.33333E-7 0.17361 " pathEditMode="relative" rAng="0" ptsTypes="AA">
                                      <p:cBhvr>
                                        <p:cTn id="10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7"/>
                                    </p:animMotion>
                                  </p:childTnLst>
                                </p:cTn>
                              </p:par>
                              <p:par>
                                <p:cTn id="106" presetID="17" presetClass="exit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500"/>
                            </p:stCondLst>
                            <p:childTnLst>
                              <p:par>
                                <p:cTn id="1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7044" grpId="0" build="p"/>
      <p:bldP spid="5" grpId="0"/>
      <p:bldP spid="43011" grpId="0"/>
      <p:bldP spid="15" grpId="0"/>
      <p:bldP spid="19" grpId="0"/>
      <p:bldP spid="20" grpId="0" animBg="1"/>
      <p:bldP spid="21" grpId="0"/>
      <p:bldP spid="40" grpId="0"/>
      <p:bldP spid="3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9062" name="Rectangle 6"/>
          <p:cNvSpPr>
            <a:spLocks noChangeArrowheads="1"/>
          </p:cNvSpPr>
          <p:nvPr/>
        </p:nvSpPr>
        <p:spPr bwMode="auto">
          <a:xfrm>
            <a:off x="398416" y="2636519"/>
            <a:ext cx="1182189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963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873312"/>
            <a:ext cx="9143999" cy="3385179"/>
          </a:xfrm>
        </p:spPr>
        <p:txBody>
          <a:bodyPr/>
          <a:lstStyle/>
          <a:p>
            <a:pPr marL="457200" lvl="1" indent="-457200" eaLnBrk="1" hangingPunct="1">
              <a:spcBef>
                <a:spcPts val="0"/>
              </a:spcBef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1.	In the phase diagram, which region is the gas?</a:t>
            </a:r>
          </a:p>
          <a:p>
            <a:pPr marL="731520" lvl="3" indent="-274320" eaLnBrk="1" hangingPunct="1">
              <a:spcBef>
                <a:spcPts val="1200"/>
              </a:spcBef>
              <a:spcAft>
                <a:spcPts val="600"/>
              </a:spcAft>
              <a:buFont typeface="Arial" pitchFamily="34" charset="0"/>
              <a:buAutoNum type="alphaUcPeriod"/>
            </a:pPr>
            <a:r>
              <a:rPr lang="en-US" sz="2800" dirty="0" smtClean="0">
                <a:solidFill>
                  <a:schemeClr val="tx1"/>
                </a:solidFill>
              </a:rPr>
              <a:t>  </a:t>
            </a:r>
            <a:r>
              <a:rPr lang="en-US" sz="3200" dirty="0" smtClean="0">
                <a:solidFill>
                  <a:schemeClr val="tx1"/>
                </a:solidFill>
              </a:rPr>
              <a:t>X	</a:t>
            </a:r>
          </a:p>
          <a:p>
            <a:pPr marL="731520" lvl="3" indent="-274320" eaLnBrk="1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AutoNum type="alphaUcPeriod"/>
            </a:pPr>
            <a:r>
              <a:rPr lang="en-US" sz="3200" dirty="0" smtClean="0">
                <a:solidFill>
                  <a:schemeClr val="tx1"/>
                </a:solidFill>
              </a:rPr>
              <a:t>  Y	</a:t>
            </a:r>
          </a:p>
          <a:p>
            <a:pPr marL="731520" lvl="3" indent="-274320" eaLnBrk="1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AutoNum type="alphaUcPeriod"/>
            </a:pPr>
            <a:r>
              <a:rPr lang="en-US" sz="3200" dirty="0" smtClean="0">
                <a:solidFill>
                  <a:schemeClr val="tx1"/>
                </a:solidFill>
              </a:rPr>
              <a:t>  Z</a:t>
            </a:r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title"/>
          </p:nvPr>
        </p:nvSpPr>
        <p:spPr>
          <a:xfrm>
            <a:off x="346162" y="215537"/>
            <a:ext cx="2579914" cy="529046"/>
          </a:xfrm>
        </p:spPr>
        <p:txBody>
          <a:bodyPr/>
          <a:lstStyle/>
          <a:p>
            <a:pPr algn="l" eaLnBrk="1" hangingPunct="1"/>
            <a:r>
              <a:rPr lang="en-US" sz="3200" b="1" dirty="0" smtClean="0">
                <a:solidFill>
                  <a:schemeClr val="tx1"/>
                </a:solidFill>
              </a:rPr>
              <a:t>Quick Quiz!</a:t>
            </a:r>
          </a:p>
        </p:txBody>
      </p:sp>
      <p:pic>
        <p:nvPicPr>
          <p:cNvPr id="5" name="irc_mi" descr="http://0.tqn.com/d/chemistry/1/0/r/e/1/PCQ-01.png"/>
          <p:cNvPicPr/>
          <p:nvPr/>
        </p:nvPicPr>
        <p:blipFill>
          <a:blip r:embed="rId3" cstate="print"/>
          <a:srcRect t="21600" b="3600"/>
          <a:stretch>
            <a:fillRect/>
          </a:stretch>
        </p:blipFill>
        <p:spPr bwMode="auto">
          <a:xfrm>
            <a:off x="2233749" y="1672046"/>
            <a:ext cx="6910251" cy="5185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4016917" y="1863362"/>
            <a:ext cx="616041" cy="584775"/>
          </a:xfrm>
          <a:prstGeom prst="rect">
            <a:avLst/>
          </a:prstGeom>
          <a:solidFill>
            <a:srgbClr val="FFF4D5"/>
          </a:solidFill>
          <a:ln w="9525">
            <a:solidFill>
              <a:srgbClr val="000000"/>
            </a:solidFill>
            <a:prstDash val="lgDash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X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6704146" y="2387239"/>
            <a:ext cx="616041" cy="584775"/>
          </a:xfrm>
          <a:prstGeom prst="rect">
            <a:avLst/>
          </a:prstGeom>
          <a:solidFill>
            <a:srgbClr val="FFF4D5"/>
          </a:solidFill>
          <a:ln w="9525">
            <a:solidFill>
              <a:srgbClr val="000000"/>
            </a:solidFill>
            <a:prstDash val="lgDash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Y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7665809" y="4323398"/>
            <a:ext cx="616041" cy="584775"/>
          </a:xfrm>
          <a:prstGeom prst="rect">
            <a:avLst/>
          </a:prstGeom>
          <a:solidFill>
            <a:srgbClr val="FFF4D5"/>
          </a:solidFill>
          <a:ln w="9525">
            <a:solidFill>
              <a:srgbClr val="000000"/>
            </a:solidFill>
            <a:prstDash val="lgDash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Z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9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7090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09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709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09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9062" grpId="0" animBg="1"/>
      <p:bldP spid="68612" grpId="0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3773</TotalTime>
  <Words>304</Words>
  <Application>Microsoft Office PowerPoint</Application>
  <PresentationFormat>On-screen Show (4:3)</PresentationFormat>
  <Paragraphs>123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Phase Diagram of CO2 :</vt:lpstr>
      <vt:lpstr>Phase Diagram of Water:</vt:lpstr>
      <vt:lpstr>Quick Quiz!</vt:lpstr>
      <vt:lpstr>Quick Quiz.</vt:lpstr>
      <vt:lpstr>Quick Quiz.</vt:lpstr>
    </vt:vector>
  </TitlesOfParts>
  <Company>St. Charles 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11 Intermolecular Forces</dc:title>
  <dc:creator>John Bookstaver</dc:creator>
  <cp:lastModifiedBy>christine belmonte</cp:lastModifiedBy>
  <cp:revision>260</cp:revision>
  <dcterms:created xsi:type="dcterms:W3CDTF">2004-12-14T15:43:20Z</dcterms:created>
  <dcterms:modified xsi:type="dcterms:W3CDTF">2017-03-16T21:31:03Z</dcterms:modified>
</cp:coreProperties>
</file>