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343" r:id="rId2"/>
    <p:sldId id="344" r:id="rId3"/>
    <p:sldId id="339" r:id="rId4"/>
    <p:sldId id="348" r:id="rId5"/>
    <p:sldId id="271" r:id="rId6"/>
    <p:sldId id="341" r:id="rId7"/>
    <p:sldId id="349" r:id="rId8"/>
    <p:sldId id="346" r:id="rId9"/>
    <p:sldId id="347" r:id="rId10"/>
    <p:sldId id="350" r:id="rId11"/>
    <p:sldId id="351" r:id="rId12"/>
    <p:sldId id="352" r:id="rId13"/>
    <p:sldId id="353" r:id="rId14"/>
    <p:sldId id="354" r:id="rId15"/>
    <p:sldId id="355" r:id="rId16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6666FF"/>
    <a:srgbClr val="009900"/>
    <a:srgbClr val="FF0000"/>
    <a:srgbClr val="FFFF00"/>
    <a:srgbClr val="00CC00"/>
    <a:srgbClr val="FF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6BE11790-9F64-49B1-AEC0-12B56A9931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0C263712-EAC8-42FA-8C42-C7B0F2E14E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E7812-60C1-43ED-A307-B6AE9BE18110}" type="slidenum">
              <a:rPr lang="en-US"/>
              <a:pPr/>
              <a:t>1</a:t>
            </a:fld>
            <a:endParaRPr lang="en-US"/>
          </a:p>
        </p:txBody>
      </p:sp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3"/>
            <a:ext cx="9144000" cy="763587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124D00AB-1599-4BE9-A191-9ADC5E24954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8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627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42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7350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3" name="AutoShape 1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80438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IV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71499-000D-4FC2-A2A1-73E68AB70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96ED1-2D36-40AA-A7C4-C80A74405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7721600" cy="790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0105C7-3671-458F-8C24-3A6355678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96E1F-1158-4F9D-962D-151CBCD31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56CDE-8904-4B28-BDFF-B9E2DD5DF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56057-F9CE-4621-AA66-D434EEBBB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7EF04-0C68-41C8-BF65-234ED8998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6E638-2E63-40C5-A86E-08986E9A1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DD060-6992-4A77-BA39-D64B14C8D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8AD79-02C8-4D93-9B52-39AA231E0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30499-5122-40C1-83E2-DEF6A31B8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fld id="{C05D7A71-8384-4504-8216-B62C0E16D51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teacher\My%20Documents\Acc%20Chem\Ionic%20Compounds\Structure_of_Ionic_Compounds.as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II. Ionic Compounds</a:t>
            </a:r>
            <a:br>
              <a:rPr lang="en-US"/>
            </a:br>
            <a:r>
              <a:rPr lang="en-US">
                <a:latin typeface="Arial" charset="0"/>
              </a:rPr>
              <a:t>(p. 176 – 180, 203 – 211)</a:t>
            </a:r>
          </a:p>
        </p:txBody>
      </p:sp>
      <p:sp>
        <p:nvSpPr>
          <p:cNvPr id="241667" name="Rectangle 1027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6 </a:t>
            </a:r>
            <a:r>
              <a:rPr lang="en-US" dirty="0"/>
              <a:t>- Chemical Bonding</a:t>
            </a:r>
          </a:p>
        </p:txBody>
      </p:sp>
      <p:pic>
        <p:nvPicPr>
          <p:cNvPr id="241668" name="Picture 1028" descr="ion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75" y="4395788"/>
            <a:ext cx="3802063" cy="15970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241669" name="Rectangle 1029"/>
          <p:cNvSpPr>
            <a:spLocks noChangeArrowheads="1"/>
          </p:cNvSpPr>
          <p:nvPr/>
        </p:nvSpPr>
        <p:spPr bwMode="auto">
          <a:xfrm>
            <a:off x="1588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41670" name="Picture 1030" descr="NaCl-crys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394200"/>
            <a:ext cx="1673225" cy="16002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2060575" y="4208463"/>
            <a:ext cx="4151313" cy="5810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4363" y="1428750"/>
            <a:ext cx="8178800" cy="4629150"/>
          </a:xfrm>
        </p:spPr>
        <p:txBody>
          <a:bodyPr/>
          <a:lstStyle/>
          <a:p>
            <a:r>
              <a:rPr lang="en-US"/>
              <a:t>Compared with the energies of the atoms that form the ions, a crystal lattice has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a.  Zero potential energy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b. higher potential energy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c. lower potential energy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d. equal potential energy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1509713" y="3208338"/>
            <a:ext cx="4716462" cy="42068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42950" y="1428750"/>
            <a:ext cx="8178800" cy="4629150"/>
          </a:xfrm>
        </p:spPr>
        <p:txBody>
          <a:bodyPr/>
          <a:lstStyle/>
          <a:p>
            <a:r>
              <a:rPr lang="en-US"/>
              <a:t>Compared to solid ionic compounds, molecular compounds generally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a. have lower melting points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b. are more brittle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c. are harder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d. conduct electricity as liquids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1538288" y="3919538"/>
            <a:ext cx="5878512" cy="3905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0888" y="1400175"/>
            <a:ext cx="8178800" cy="4629150"/>
          </a:xfrm>
        </p:spPr>
        <p:txBody>
          <a:bodyPr/>
          <a:lstStyle/>
          <a:p>
            <a:r>
              <a:rPr lang="en-US"/>
              <a:t>The salts NaCl (s) and CaCl</a:t>
            </a:r>
            <a:r>
              <a:rPr lang="en-US" baseline="-25000"/>
              <a:t>2</a:t>
            </a:r>
            <a:r>
              <a:rPr lang="en-US"/>
              <a:t> (s) </a:t>
            </a:r>
          </a:p>
          <a:p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a. are good conductors of electricity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b. are positively charged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c. are held together by ionic bonds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d. Both (a) and (b)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1552575" y="3759200"/>
            <a:ext cx="2816225" cy="52228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7238" y="1457325"/>
            <a:ext cx="8178800" cy="4629150"/>
          </a:xfrm>
        </p:spPr>
        <p:txBody>
          <a:bodyPr/>
          <a:lstStyle/>
          <a:p>
            <a:r>
              <a:rPr lang="en-US"/>
              <a:t>A charged group of covalently bonded atoms is known as a(n)</a:t>
            </a:r>
          </a:p>
          <a:p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a. anion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b. polyatomic 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c. formula unit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d. cation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1973263" y="5195888"/>
            <a:ext cx="2759075" cy="682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93750" y="1471613"/>
            <a:ext cx="8178800" cy="4629150"/>
          </a:xfrm>
        </p:spPr>
        <p:txBody>
          <a:bodyPr/>
          <a:lstStyle/>
          <a:p>
            <a:r>
              <a:rPr lang="en-US"/>
              <a:t>Because strong attractive forces hold the layers in an ionic crystal in relatively fixed positions, ionic compounds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a. are hard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b. are brittle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c. are not electrical conductors as 		solids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d. all of the above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3008313" y="5354638"/>
            <a:ext cx="344487" cy="34448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42950" y="1928813"/>
            <a:ext cx="8178800" cy="4629150"/>
          </a:xfrm>
        </p:spPr>
        <p:txBody>
          <a:bodyPr/>
          <a:lstStyle/>
          <a:p>
            <a:r>
              <a:rPr lang="en-US"/>
              <a:t>In a crystal of sodium chloride, how many oppositely charged ions does each Na</a:t>
            </a:r>
            <a:r>
              <a:rPr lang="en-US" baseline="30000"/>
              <a:t>+</a:t>
            </a:r>
            <a:r>
              <a:rPr lang="en-US"/>
              <a:t> and Cl</a:t>
            </a:r>
            <a:r>
              <a:rPr lang="en-US" baseline="30000"/>
              <a:t>-</a:t>
            </a:r>
            <a:r>
              <a:rPr lang="en-US"/>
              <a:t> ion have clustered around it?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a. 1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b. 2			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c. 4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d. 6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0" y="250825"/>
            <a:ext cx="8863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3200">
                <a:latin typeface="Arial Black" pitchFamily="34" charset="0"/>
              </a:rPr>
              <a:t>Ionic Bonding forms Ionic Compounds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485775" y="1233488"/>
            <a:ext cx="8294688" cy="52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7338" indent="-287338" algn="l">
              <a:lnSpc>
                <a:spcPct val="90000"/>
              </a:lnSpc>
              <a:buFont typeface="Monotype Sorts" pitchFamily="2" charset="2"/>
              <a:buChar char="z"/>
            </a:pPr>
            <a:r>
              <a:rPr lang="en-US" sz="3600"/>
              <a:t>Anions and cations are held together by </a:t>
            </a:r>
            <a:r>
              <a:rPr lang="en-US" sz="3600" i="1"/>
              <a:t>opposite charges</a:t>
            </a:r>
            <a:r>
              <a:rPr lang="en-US" sz="3600"/>
              <a:t> (+ and -)</a:t>
            </a:r>
          </a:p>
          <a:p>
            <a:pPr marL="287338" indent="-287338" algn="l">
              <a:lnSpc>
                <a:spcPct val="90000"/>
              </a:lnSpc>
              <a:buFont typeface="Monotype Sorts" pitchFamily="2" charset="2"/>
              <a:buChar char="z"/>
            </a:pPr>
            <a:r>
              <a:rPr lang="en-US" sz="3600"/>
              <a:t>Ionic compounds are called </a:t>
            </a:r>
            <a:r>
              <a:rPr lang="en-US" sz="4800" b="1" u="sng">
                <a:solidFill>
                  <a:srgbClr val="FAFD00"/>
                </a:solidFill>
              </a:rPr>
              <a:t>salts</a:t>
            </a:r>
            <a:r>
              <a:rPr lang="en-US" sz="4800" b="1"/>
              <a:t>.</a:t>
            </a:r>
          </a:p>
          <a:p>
            <a:pPr marL="287338" indent="-287338" algn="l">
              <a:lnSpc>
                <a:spcPct val="90000"/>
              </a:lnSpc>
              <a:buFont typeface="Monotype Sorts" pitchFamily="2" charset="2"/>
              <a:buChar char="z"/>
            </a:pPr>
            <a:r>
              <a:rPr lang="en-US" sz="3600"/>
              <a:t>Simplest ratio of elements in an ionic compound is called the </a:t>
            </a:r>
            <a:r>
              <a:rPr lang="en-US" sz="3600" u="sng"/>
              <a:t>formula unit.</a:t>
            </a:r>
          </a:p>
          <a:p>
            <a:pPr marL="287338" indent="-287338" algn="l">
              <a:lnSpc>
                <a:spcPct val="90000"/>
              </a:lnSpc>
              <a:buFont typeface="Monotype Sorts" pitchFamily="2" charset="2"/>
              <a:buChar char="z"/>
            </a:pPr>
            <a:r>
              <a:rPr lang="en-US" sz="3600"/>
              <a:t>The bond is formed through the </a:t>
            </a:r>
            <a:r>
              <a:rPr lang="en-US" sz="3600">
                <a:solidFill>
                  <a:srgbClr val="FAFD00"/>
                </a:solidFill>
              </a:rPr>
              <a:t>transfer of electrons (lose and gain)</a:t>
            </a:r>
            <a:endParaRPr lang="en-US" sz="3600"/>
          </a:p>
          <a:p>
            <a:pPr marL="287338" indent="-287338" algn="l">
              <a:lnSpc>
                <a:spcPct val="90000"/>
              </a:lnSpc>
              <a:buFont typeface="Monotype Sorts" pitchFamily="2" charset="2"/>
              <a:buChar char="z"/>
            </a:pPr>
            <a:r>
              <a:rPr lang="en-US" sz="3600"/>
              <a:t>Electrons are transferred </a:t>
            </a:r>
            <a:r>
              <a:rPr lang="en-US" sz="3600" u="sng">
                <a:solidFill>
                  <a:srgbClr val="FAFD00"/>
                </a:solidFill>
              </a:rPr>
              <a:t>to achieve noble gas configuration.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40738" cy="790575"/>
          </a:xfrm>
        </p:spPr>
        <p:txBody>
          <a:bodyPr/>
          <a:lstStyle/>
          <a:p>
            <a:r>
              <a:rPr lang="en-US"/>
              <a:t>A. Energy of Bond Formation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6380163" cy="4629150"/>
          </a:xfrm>
        </p:spPr>
        <p:txBody>
          <a:bodyPr/>
          <a:lstStyle/>
          <a:p>
            <a:r>
              <a:rPr lang="en-US" b="1"/>
              <a:t>Lattice Energy</a:t>
            </a:r>
          </a:p>
          <a:p>
            <a:pPr lvl="1"/>
            <a:r>
              <a:rPr lang="en-US"/>
              <a:t>Energy released when one mole of an ionic crystalline compound is formed from gaseous ions</a:t>
            </a:r>
          </a:p>
        </p:txBody>
      </p:sp>
      <p:pic>
        <p:nvPicPr>
          <p:cNvPr id="2314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4233863"/>
            <a:ext cx="4533900" cy="23098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  <p:graphicFrame>
        <p:nvGraphicFramePr>
          <p:cNvPr id="265216" name="Object 0"/>
          <p:cNvGraphicFramePr>
            <a:graphicFrameLocks noChangeAspect="1"/>
          </p:cNvGraphicFramePr>
          <p:nvPr/>
        </p:nvGraphicFramePr>
        <p:xfrm>
          <a:off x="6602413" y="1668463"/>
          <a:ext cx="1971675" cy="2214562"/>
        </p:xfrm>
        <a:graphic>
          <a:graphicData uri="http://schemas.openxmlformats.org/presentationml/2006/ole">
            <p:oleObj spid="_x0000_s265216" name="Photo Editor Photo" r:id="rId4" imgW="1432381" imgH="1607619" progId="MSPhotoEd.3">
              <p:embed/>
            </p:oleObj>
          </a:graphicData>
        </a:graphic>
      </p:graphicFrame>
      <p:graphicFrame>
        <p:nvGraphicFramePr>
          <p:cNvPr id="265217" name="Object 1"/>
          <p:cNvGraphicFramePr>
            <a:graphicFrameLocks noChangeAspect="1"/>
          </p:cNvGraphicFramePr>
          <p:nvPr/>
        </p:nvGraphicFramePr>
        <p:xfrm>
          <a:off x="6589713" y="4233863"/>
          <a:ext cx="1998662" cy="2306637"/>
        </p:xfrm>
        <a:graphic>
          <a:graphicData uri="http://schemas.openxmlformats.org/presentationml/2006/ole">
            <p:oleObj spid="_x0000_s265217" name="Photo Editor Photo" r:id="rId5" imgW="1234547" imgH="1424762" progId="MSPhotoEd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2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Structure of Ionic Compounds</a:t>
            </a:r>
          </a:p>
        </p:txBody>
      </p:sp>
      <p:sp>
        <p:nvSpPr>
          <p:cNvPr id="247829" name="Rectangle 2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Coordination number for both the sodium and chlorine in salt is 6</a:t>
            </a:r>
          </a:p>
          <a:p>
            <a:r>
              <a:rPr lang="en-US" sz="2800"/>
              <a:t>Each ion is surrounded by 6 oppositely charged ions</a:t>
            </a:r>
          </a:p>
          <a:p>
            <a:r>
              <a:rPr lang="en-US" sz="2800"/>
              <a:t>Salt crystals have a cubic shape</a:t>
            </a:r>
          </a:p>
        </p:txBody>
      </p:sp>
      <p:pic>
        <p:nvPicPr>
          <p:cNvPr id="247832" name="Structure_of_Ionic_Compounds.asf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87400" y="2600325"/>
            <a:ext cx="3352800" cy="2286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985" fill="hold"/>
                                        <p:tgtEl>
                                          <p:spTgt spid="2478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783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78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478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83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Lewis Structures</a:t>
            </a:r>
          </a:p>
        </p:txBody>
      </p:sp>
      <p:sp>
        <p:nvSpPr>
          <p:cNvPr id="1587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b="1"/>
              <a:t>Covalent </a:t>
            </a:r>
            <a:r>
              <a:rPr lang="en-US"/>
              <a:t>– show sharing of e</a:t>
            </a:r>
            <a:r>
              <a:rPr lang="en-US" baseline="30000"/>
              <a:t>-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 b="1"/>
              <a:t>Ionic </a:t>
            </a:r>
            <a:r>
              <a:rPr lang="en-US"/>
              <a:t>– show transfer of e</a:t>
            </a:r>
            <a:r>
              <a:rPr lang="en-US" baseline="30000"/>
              <a:t>-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</p:txBody>
      </p:sp>
      <p:pic>
        <p:nvPicPr>
          <p:cNvPr id="158729" name="Picture 9"/>
          <p:cNvPicPr>
            <a:picLocks noChangeAspect="1" noChangeArrowheads="1"/>
          </p:cNvPicPr>
          <p:nvPr/>
        </p:nvPicPr>
        <p:blipFill>
          <a:blip r:embed="rId2" cstate="print">
            <a:lum contrast="54000"/>
          </a:blip>
          <a:srcRect/>
          <a:stretch>
            <a:fillRect/>
          </a:stretch>
        </p:blipFill>
        <p:spPr bwMode="auto">
          <a:xfrm>
            <a:off x="1079500" y="3570288"/>
            <a:ext cx="3006725" cy="20335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  <p:pic>
        <p:nvPicPr>
          <p:cNvPr id="158730" name="Picture 10"/>
          <p:cNvPicPr>
            <a:picLocks noChangeAspect="1" noChangeArrowheads="1"/>
          </p:cNvPicPr>
          <p:nvPr/>
        </p:nvPicPr>
        <p:blipFill>
          <a:blip r:embed="rId3" cstate="print">
            <a:lum contrast="54000"/>
          </a:blip>
          <a:srcRect/>
          <a:stretch>
            <a:fillRect/>
          </a:stretch>
        </p:blipFill>
        <p:spPr bwMode="auto">
          <a:xfrm>
            <a:off x="5167313" y="3368675"/>
            <a:ext cx="2897187" cy="24368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8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74" name="Object 2"/>
          <p:cNvGraphicFramePr>
            <a:graphicFrameLocks noChangeAspect="1"/>
          </p:cNvGraphicFramePr>
          <p:nvPr/>
        </p:nvGraphicFramePr>
        <p:xfrm>
          <a:off x="200025" y="3692525"/>
          <a:ext cx="8793163" cy="1573213"/>
        </p:xfrm>
        <a:graphic>
          <a:graphicData uri="http://schemas.openxmlformats.org/presentationml/2006/ole">
            <p:oleObj spid="_x0000_s233474" name="Photo Editor Photo" r:id="rId3" imgW="9371429" imgH="1676634" progId="MSPhotoEd.3">
              <p:embed/>
            </p:oleObj>
          </a:graphicData>
        </a:graphic>
      </p:graphicFrame>
      <p:sp>
        <p:nvSpPr>
          <p:cNvPr id="2334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Lewis Structures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b="1"/>
              <a:t>Covalent </a:t>
            </a:r>
            <a:r>
              <a:rPr lang="en-US"/>
              <a:t>– show sharing of e</a:t>
            </a:r>
            <a:r>
              <a:rPr lang="en-US" baseline="30000"/>
              <a:t>-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 b="1"/>
              <a:t>Ionic </a:t>
            </a:r>
            <a:r>
              <a:rPr lang="en-US"/>
              <a:t>– show transfer of e</a:t>
            </a:r>
            <a:r>
              <a:rPr lang="en-US" baseline="30000"/>
              <a:t>-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1509713" y="3251200"/>
            <a:ext cx="3570287" cy="39211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42950" y="1443038"/>
            <a:ext cx="8178800" cy="4629150"/>
          </a:xfrm>
        </p:spPr>
        <p:txBody>
          <a:bodyPr/>
          <a:lstStyle/>
          <a:p>
            <a:r>
              <a:rPr lang="en-US"/>
              <a:t>An ionic bond results from the electrical attraction between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a. cations and anions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b. atoms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c. dipoles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d. orbitals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1495425" y="5399088"/>
            <a:ext cx="2001838" cy="3778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2938" y="1428750"/>
            <a:ext cx="8178800" cy="4629150"/>
          </a:xfrm>
        </p:spPr>
        <p:txBody>
          <a:bodyPr/>
          <a:lstStyle/>
          <a:p>
            <a:r>
              <a:rPr lang="en-US"/>
              <a:t>The principle that states that atoms tend to form compounds in which each atom has 8 electrons in its highest occupied energy level is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a. the rule of eights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b. configuration rule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c. Avogadro’s principle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d. octet rule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1495425" y="3178175"/>
            <a:ext cx="2351088" cy="49371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50"/>
            <a:ext cx="8178800" cy="4629150"/>
          </a:xfrm>
        </p:spPr>
        <p:txBody>
          <a:bodyPr/>
          <a:lstStyle/>
          <a:p>
            <a:r>
              <a:rPr lang="en-US"/>
              <a:t>The notion for sodium chloride, NaCl, stands for one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a. formula unit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b. molecule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c. crystal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d. 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5387</TotalTime>
  <Words>299</Words>
  <Application>Microsoft Office PowerPoint</Application>
  <PresentationFormat>On-screen Show (4:3)</PresentationFormat>
  <Paragraphs>81</Paragraphs>
  <Slides>15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Times New Roman</vt:lpstr>
      <vt:lpstr>Arial Black</vt:lpstr>
      <vt:lpstr>Arial</vt:lpstr>
      <vt:lpstr>Monotype Sorts</vt:lpstr>
      <vt:lpstr>Arial Narrow</vt:lpstr>
      <vt:lpstr>Symbol</vt:lpstr>
      <vt:lpstr>Contemporary Portrait</vt:lpstr>
      <vt:lpstr>Microsoft Photo Editor 3.0 Photo</vt:lpstr>
      <vt:lpstr>II. Ionic Compounds (p. 176 – 180, 203 – 211)</vt:lpstr>
      <vt:lpstr>Slide 2</vt:lpstr>
      <vt:lpstr>A. Energy of Bond Formation</vt:lpstr>
      <vt:lpstr>Structure of Ionic Compounds</vt:lpstr>
      <vt:lpstr>B. Lewis Structures</vt:lpstr>
      <vt:lpstr>B. Lewis Structures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</vt:vector>
  </TitlesOfParts>
  <Company>Northside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Ionic Compounds</dc:title>
  <dc:creator>Mrs. Johannesson</dc:creator>
  <cp:lastModifiedBy>Elizabeth Ann Robbins</cp:lastModifiedBy>
  <cp:revision>172</cp:revision>
  <cp:lastPrinted>1999-10-07T15:36:46Z</cp:lastPrinted>
  <dcterms:created xsi:type="dcterms:W3CDTF">1999-10-06T14:47:50Z</dcterms:created>
  <dcterms:modified xsi:type="dcterms:W3CDTF">2013-03-12T00:15:32Z</dcterms:modified>
</cp:coreProperties>
</file>