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3"/>
  </p:notesMasterIdLst>
  <p:sldIdLst>
    <p:sldId id="346" r:id="rId2"/>
    <p:sldId id="334" r:id="rId3"/>
    <p:sldId id="349" r:id="rId4"/>
    <p:sldId id="336" r:id="rId5"/>
    <p:sldId id="337" r:id="rId6"/>
    <p:sldId id="338" r:id="rId7"/>
    <p:sldId id="339" r:id="rId8"/>
    <p:sldId id="340" r:id="rId9"/>
    <p:sldId id="348" r:id="rId10"/>
    <p:sldId id="353" r:id="rId11"/>
    <p:sldId id="352" r:id="rId12"/>
    <p:sldId id="350" r:id="rId13"/>
    <p:sldId id="341" r:id="rId14"/>
    <p:sldId id="342" r:id="rId15"/>
    <p:sldId id="343" r:id="rId16"/>
    <p:sldId id="335" r:id="rId17"/>
    <p:sldId id="351" r:id="rId18"/>
    <p:sldId id="344" r:id="rId19"/>
    <p:sldId id="345" r:id="rId20"/>
    <p:sldId id="354" r:id="rId21"/>
    <p:sldId id="34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dellelo" initials="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CC"/>
    <a:srgbClr val="322E05"/>
    <a:srgbClr val="630101"/>
    <a:srgbClr val="334952"/>
    <a:srgbClr val="136789"/>
    <a:srgbClr val="526B6B"/>
    <a:srgbClr val="3E3805"/>
    <a:srgbClr val="26380C"/>
    <a:srgbClr val="506028"/>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78285" autoAdjust="0"/>
  </p:normalViewPr>
  <p:slideViewPr>
    <p:cSldViewPr>
      <p:cViewPr>
        <p:scale>
          <a:sx n="57" d="100"/>
          <a:sy n="57" d="100"/>
        </p:scale>
        <p:origin x="18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7B491A9-5D56-A448-96C7-EB6CC08E6C9E}" type="slidenum">
              <a:rPr lang="en-US" altLang="en-US"/>
              <a:pPr/>
              <a:t>‹#›</a:t>
            </a:fld>
            <a:endParaRPr lang="en-US" altLang="en-US" dirty="0"/>
          </a:p>
        </p:txBody>
      </p:sp>
    </p:spTree>
    <p:extLst>
      <p:ext uri="{BB962C8B-B14F-4D97-AF65-F5344CB8AC3E}">
        <p14:creationId xmlns:p14="http://schemas.microsoft.com/office/powerpoint/2010/main" val="879097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Arial" charset="0"/>
                <a:ea typeface="ＭＳ Ｐゴシック" charset="0"/>
                <a:cs typeface="ＭＳ Ｐゴシック" charset="0"/>
              </a:rPr>
              <a:t>In this chapter, students will learn</a:t>
            </a:r>
            <a:endParaRPr lang="en-US" sz="1200" kern="1200" dirty="0" smtClean="0">
              <a:solidFill>
                <a:schemeClr val="tx1"/>
              </a:solidFill>
              <a:effectLst/>
              <a:latin typeface="Arial" charset="0"/>
              <a:ea typeface="ＭＳ Ｐゴシック" charset="0"/>
              <a:cs typeface="ＭＳ Ｐゴシック" charset="0"/>
            </a:endParaRPr>
          </a:p>
          <a:p>
            <a:pPr marL="171450" lvl="0" indent="-171450">
              <a:buFont typeface="Arial" panose="020B0604020202020204" pitchFamily="34" charset="0"/>
              <a:buChar char="•"/>
            </a:pPr>
            <a:r>
              <a:rPr lang="en-US" sz="1200" kern="1200" dirty="0" smtClean="0">
                <a:solidFill>
                  <a:schemeClr val="tx1"/>
                </a:solidFill>
                <a:effectLst/>
                <a:latin typeface="Arial" charset="0"/>
                <a:ea typeface="ＭＳ Ｐゴシック" charset="0"/>
                <a:cs typeface="ＭＳ Ｐゴシック" charset="0"/>
              </a:rPr>
              <a:t>definitions of the terms </a:t>
            </a:r>
            <a:r>
              <a:rPr lang="en-US" sz="1200" i="1" kern="1200" dirty="0" smtClean="0">
                <a:solidFill>
                  <a:schemeClr val="tx1"/>
                </a:solidFill>
                <a:effectLst/>
                <a:latin typeface="Arial" charset="0"/>
                <a:ea typeface="ＭＳ Ｐゴシック" charset="0"/>
                <a:cs typeface="ＭＳ Ｐゴシック" charset="0"/>
              </a:rPr>
              <a:t>solute, solvent, saturated solution, concentration, </a:t>
            </a:r>
            <a:r>
              <a:rPr lang="en-US" sz="1200" kern="1200" dirty="0" smtClean="0">
                <a:solidFill>
                  <a:schemeClr val="tx1"/>
                </a:solidFill>
                <a:effectLst/>
                <a:latin typeface="Arial" charset="0"/>
                <a:ea typeface="ＭＳ Ｐゴシック" charset="0"/>
                <a:cs typeface="ＭＳ Ｐゴシック" charset="0"/>
              </a:rPr>
              <a:t>and </a:t>
            </a:r>
            <a:r>
              <a:rPr lang="en-US" sz="1200" i="1" kern="1200" dirty="0" smtClean="0">
                <a:solidFill>
                  <a:schemeClr val="tx1"/>
                </a:solidFill>
                <a:effectLst/>
                <a:latin typeface="Arial" charset="0"/>
                <a:ea typeface="ＭＳ Ｐゴシック" charset="0"/>
                <a:cs typeface="ＭＳ Ｐゴシック" charset="0"/>
              </a:rPr>
              <a:t>molarity</a:t>
            </a:r>
            <a:endParaRPr lang="en-US" sz="1200" kern="1200" dirty="0" smtClean="0">
              <a:solidFill>
                <a:schemeClr val="tx1"/>
              </a:solidFill>
              <a:effectLst/>
              <a:latin typeface="Arial" charset="0"/>
              <a:ea typeface="ＭＳ Ｐゴシック" charset="0"/>
              <a:cs typeface="ＭＳ Ｐゴシック" charset="0"/>
            </a:endParaRPr>
          </a:p>
          <a:p>
            <a:pPr marL="171450" lvl="0" indent="-171450">
              <a:buFont typeface="Arial" panose="020B0604020202020204" pitchFamily="34" charset="0"/>
              <a:buChar char="•"/>
            </a:pPr>
            <a:r>
              <a:rPr lang="en-US" sz="1200" kern="1200" dirty="0" smtClean="0">
                <a:solidFill>
                  <a:schemeClr val="tx1"/>
                </a:solidFill>
                <a:effectLst/>
                <a:latin typeface="Arial" charset="0"/>
                <a:ea typeface="ＭＳ Ｐゴシック" charset="0"/>
                <a:cs typeface="ＭＳ Ｐゴシック" charset="0"/>
              </a:rPr>
              <a:t>how to create a solution with a specific molarity</a:t>
            </a:r>
          </a:p>
          <a:p>
            <a:pPr marL="171450" lvl="0" indent="-171450">
              <a:buFont typeface="Arial" panose="020B0604020202020204" pitchFamily="34" charset="0"/>
              <a:buChar char="•"/>
            </a:pPr>
            <a:r>
              <a:rPr lang="en-US" sz="1200" kern="1200" dirty="0" smtClean="0">
                <a:solidFill>
                  <a:schemeClr val="tx1"/>
                </a:solidFill>
                <a:effectLst/>
                <a:latin typeface="Arial" charset="0"/>
                <a:ea typeface="ＭＳ Ｐゴシック" charset="0"/>
                <a:cs typeface="ＭＳ Ｐゴシック" charset="0"/>
              </a:rPr>
              <a:t>how to calculate the number of moles or grams in a solution sample</a:t>
            </a:r>
          </a:p>
          <a:p>
            <a:pPr marL="171450" lvl="0" indent="-171450">
              <a:buFont typeface="Arial" panose="020B0604020202020204" pitchFamily="34" charset="0"/>
              <a:buChar char="•"/>
            </a:pPr>
            <a:r>
              <a:rPr lang="en-US" sz="1200" kern="1200" dirty="0" smtClean="0">
                <a:solidFill>
                  <a:schemeClr val="tx1"/>
                </a:solidFill>
                <a:effectLst/>
                <a:latin typeface="Arial" charset="0"/>
                <a:ea typeface="ＭＳ Ｐゴシック" charset="0"/>
                <a:cs typeface="ＭＳ Ｐゴシック" charset="0"/>
              </a:rPr>
              <a:t>the difference between number density and mass density in a solution</a:t>
            </a:r>
          </a:p>
          <a:p>
            <a:pPr marL="171450" lvl="0" indent="-171450">
              <a:buFont typeface="Arial" panose="020B0604020202020204" pitchFamily="34" charset="0"/>
              <a:buChar char="•"/>
            </a:pPr>
            <a:r>
              <a:rPr lang="en-US" sz="1200" kern="1200" dirty="0" smtClean="0">
                <a:solidFill>
                  <a:schemeClr val="tx1"/>
                </a:solidFill>
                <a:effectLst/>
                <a:latin typeface="Arial" charset="0"/>
                <a:ea typeface="ＭＳ Ｐゴシック" charset="0"/>
                <a:cs typeface="ＭＳ Ｐゴシック" charset="0"/>
              </a:rPr>
              <a:t>the proportional relationship between moles and liters</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a:t>
            </a:fld>
            <a:endParaRPr lang="en-US" altLang="en-US" dirty="0"/>
          </a:p>
        </p:txBody>
      </p:sp>
    </p:spTree>
    <p:extLst>
      <p:ext uri="{BB962C8B-B14F-4D97-AF65-F5344CB8AC3E}">
        <p14:creationId xmlns:p14="http://schemas.microsoft.com/office/powerpoint/2010/main" val="468164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ＭＳ Ｐゴシック" charset="0"/>
                <a:cs typeface="ＭＳ Ｐゴシック" charset="0"/>
              </a:rPr>
              <a:t>KEY IDEAS</a:t>
            </a:r>
            <a:endParaRPr lang="en-US" sz="1200" kern="1200" dirty="0" smtClean="0">
              <a:solidFill>
                <a:schemeClr val="tx1"/>
              </a:solidFill>
              <a:effectLst/>
              <a:latin typeface="Arial" charset="0"/>
              <a:ea typeface="ＭＳ Ｐゴシック" charset="0"/>
              <a:cs typeface="ＭＳ Ｐゴシック" charset="0"/>
            </a:endParaRPr>
          </a:p>
          <a:p>
            <a:r>
              <a:rPr lang="en-US" sz="1200" kern="1200" dirty="0" smtClean="0">
                <a:solidFill>
                  <a:schemeClr val="tx1"/>
                </a:solidFill>
                <a:effectLst/>
                <a:latin typeface="Arial" charset="0"/>
                <a:ea typeface="ＭＳ Ｐゴシック" charset="0"/>
                <a:cs typeface="ＭＳ Ｐゴシック" charset="0"/>
              </a:rPr>
              <a:t>A solution is a mixture of two or more substances that is uniform throughout. The dissolved substance is generally referred to as the </a:t>
            </a:r>
            <a:r>
              <a:rPr lang="en-US" sz="1200" i="1" kern="1200" dirty="0" smtClean="0">
                <a:solidFill>
                  <a:schemeClr val="tx1"/>
                </a:solidFill>
                <a:effectLst/>
                <a:latin typeface="Arial" charset="0"/>
                <a:ea typeface="ＭＳ Ｐゴシック" charset="0"/>
                <a:cs typeface="ＭＳ Ｐゴシック" charset="0"/>
              </a:rPr>
              <a:t>solute, </a:t>
            </a:r>
            <a:r>
              <a:rPr lang="en-US" sz="1200" kern="1200" dirty="0" smtClean="0">
                <a:solidFill>
                  <a:schemeClr val="tx1"/>
                </a:solidFill>
                <a:effectLst/>
                <a:latin typeface="Arial" charset="0"/>
                <a:ea typeface="ＭＳ Ｐゴシック" charset="0"/>
                <a:cs typeface="ＭＳ Ｐゴシック" charset="0"/>
              </a:rPr>
              <a:t>and the medium the substance is dissolved in is called the </a:t>
            </a:r>
            <a:r>
              <a:rPr lang="en-US" sz="1200" i="1" kern="1200" dirty="0" smtClean="0">
                <a:solidFill>
                  <a:schemeClr val="tx1"/>
                </a:solidFill>
                <a:effectLst/>
                <a:latin typeface="Arial" charset="0"/>
                <a:ea typeface="ＭＳ Ｐゴシック" charset="0"/>
                <a:cs typeface="ＭＳ Ｐゴシック" charset="0"/>
              </a:rPr>
              <a:t>solvent</a:t>
            </a:r>
            <a:r>
              <a:rPr lang="en-US" sz="1200" kern="1200" dirty="0" smtClean="0">
                <a:solidFill>
                  <a:schemeClr val="tx1"/>
                </a:solidFill>
                <a:effectLst/>
                <a:latin typeface="Arial" charset="0"/>
                <a:ea typeface="ＭＳ Ｐゴシック" charset="0"/>
                <a:cs typeface="ＭＳ Ｐゴシック" charset="0"/>
              </a:rPr>
              <a:t>. The concentration of a liquid solution is a measure of the number of moles of a dissolved substance per liter of solution. The concentration of a solution is a measure of number density, </a:t>
            </a:r>
            <a:r>
              <a:rPr lang="en-US" sz="1200" i="1" kern="1200" dirty="0" smtClean="0">
                <a:solidFill>
                  <a:schemeClr val="tx1"/>
                </a:solidFill>
                <a:effectLst/>
                <a:latin typeface="Arial" charset="0"/>
                <a:ea typeface="ＭＳ Ｐゴシック" charset="0"/>
                <a:cs typeface="ＭＳ Ｐゴシック" charset="0"/>
              </a:rPr>
              <a:t>n/V, </a:t>
            </a:r>
            <a:r>
              <a:rPr lang="en-US" sz="1200" kern="1200" dirty="0" smtClean="0">
                <a:solidFill>
                  <a:schemeClr val="tx1"/>
                </a:solidFill>
                <a:effectLst/>
                <a:latin typeface="Arial" charset="0"/>
                <a:ea typeface="ＭＳ Ｐゴシック" charset="0"/>
                <a:cs typeface="ＭＳ Ｐゴシック" charset="0"/>
              </a:rPr>
              <a:t>called the </a:t>
            </a:r>
            <a:r>
              <a:rPr lang="en-US" sz="1200" i="1" kern="1200" dirty="0" smtClean="0">
                <a:solidFill>
                  <a:schemeClr val="tx1"/>
                </a:solidFill>
                <a:effectLst/>
                <a:latin typeface="Arial" charset="0"/>
                <a:ea typeface="ＭＳ Ｐゴシック" charset="0"/>
                <a:cs typeface="ＭＳ Ｐゴシック" charset="0"/>
              </a:rPr>
              <a:t>molarity </a:t>
            </a:r>
            <a:r>
              <a:rPr lang="en-US" sz="1200" kern="1200" dirty="0" smtClean="0">
                <a:solidFill>
                  <a:schemeClr val="tx1"/>
                </a:solidFill>
                <a:effectLst/>
                <a:latin typeface="Arial" charset="0"/>
                <a:ea typeface="ＭＳ Ｐゴシック" charset="0"/>
                <a:cs typeface="ＭＳ Ｐゴシック" charset="0"/>
              </a:rPr>
              <a:t>of the solution.</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2</a:t>
            </a:fld>
            <a:endParaRPr lang="en-US" altLang="en-US" dirty="0"/>
          </a:p>
        </p:txBody>
      </p:sp>
    </p:spTree>
    <p:extLst>
      <p:ext uri="{BB962C8B-B14F-4D97-AF65-F5344CB8AC3E}">
        <p14:creationId xmlns:p14="http://schemas.microsoft.com/office/powerpoint/2010/main" val="3929605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3</a:t>
            </a:fld>
            <a:endParaRPr lang="en-US" altLang="en-US" dirty="0"/>
          </a:p>
        </p:txBody>
      </p:sp>
    </p:spTree>
    <p:extLst>
      <p:ext uri="{BB962C8B-B14F-4D97-AF65-F5344CB8AC3E}">
        <p14:creationId xmlns:p14="http://schemas.microsoft.com/office/powerpoint/2010/main" val="251715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Arial" charset="0"/>
                <a:ea typeface="ＭＳ Ｐゴシック" charset="0"/>
                <a:cs typeface="ＭＳ Ｐゴシック" charset="0"/>
              </a:rPr>
              <a:t>Sample answers: </a:t>
            </a:r>
            <a:r>
              <a:rPr lang="en-US" sz="1200" b="1" kern="1200" dirty="0" smtClean="0">
                <a:solidFill>
                  <a:schemeClr val="tx1"/>
                </a:solidFill>
                <a:effectLst/>
                <a:latin typeface="Arial" charset="0"/>
                <a:ea typeface="ＭＳ Ｐゴシック" charset="0"/>
                <a:cs typeface="ＭＳ Ｐゴシック" charset="0"/>
              </a:rPr>
              <a:t>1. </a:t>
            </a:r>
            <a:r>
              <a:rPr lang="en-US" sz="1200" kern="1200" dirty="0" smtClean="0">
                <a:solidFill>
                  <a:schemeClr val="tx1"/>
                </a:solidFill>
                <a:effectLst/>
                <a:latin typeface="Arial" charset="0"/>
                <a:ea typeface="ＭＳ Ｐゴシック" charset="0"/>
                <a:cs typeface="ＭＳ Ｐゴシック" charset="0"/>
              </a:rPr>
              <a:t>Some students may say the corn syrup has the most sugar because it looks syrupy. Some may say the solution that caused the bear to expand the most has the most sugar, while others may say the solution that caused the bear to shrink has the most sugar. </a:t>
            </a:r>
            <a:r>
              <a:rPr lang="en-US" sz="1200" b="1" kern="1200" dirty="0" smtClean="0">
                <a:solidFill>
                  <a:schemeClr val="tx1"/>
                </a:solidFill>
                <a:effectLst/>
                <a:latin typeface="Arial" charset="0"/>
                <a:ea typeface="ＭＳ Ｐゴシック" charset="0"/>
                <a:cs typeface="ＭＳ Ｐゴシック" charset="0"/>
              </a:rPr>
              <a:t>2. </a:t>
            </a:r>
            <a:r>
              <a:rPr lang="en-US" sz="1200" kern="1200" dirty="0" smtClean="0">
                <a:solidFill>
                  <a:schemeClr val="tx1"/>
                </a:solidFill>
                <a:effectLst/>
                <a:latin typeface="Arial" charset="0"/>
                <a:ea typeface="ＭＳ Ｐゴシック" charset="0"/>
                <a:cs typeface="ＭＳ Ｐゴシック" charset="0"/>
              </a:rPr>
              <a:t>Students may hypothesize that the bears changed size because water moved into them or because sugar moved into them. It is the water that is moving in or out of the bears.</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How would you describe the gummy bears?</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What do you think happened to the bears?</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How does the amount of sugar in each solution vary? Explain your thinking.</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Which solution do you think has the greatest number of sugar molecules per volume? Explain.</a:t>
            </a:r>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4</a:t>
            </a:fld>
            <a:endParaRPr lang="en-US" altLang="en-US" dirty="0"/>
          </a:p>
        </p:txBody>
      </p:sp>
    </p:spTree>
    <p:extLst>
      <p:ext uri="{BB962C8B-B14F-4D97-AF65-F5344CB8AC3E}">
        <p14:creationId xmlns:p14="http://schemas.microsoft.com/office/powerpoint/2010/main" val="1078149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smtClean="0">
                <a:solidFill>
                  <a:schemeClr val="tx1"/>
                </a:solidFill>
                <a:effectLst/>
                <a:latin typeface="Arial" charset="0"/>
                <a:ea typeface="ＭＳ Ｐゴシック" charset="0"/>
                <a:cs typeface="ＭＳ Ｐゴシック" charset="0"/>
              </a:rPr>
              <a:t>Answer: </a:t>
            </a:r>
            <a:r>
              <a:rPr lang="en-US" sz="1200" kern="1200" dirty="0" smtClean="0">
                <a:solidFill>
                  <a:schemeClr val="tx1"/>
                </a:solidFill>
                <a:effectLst/>
                <a:latin typeface="Arial" charset="0"/>
                <a:ea typeface="ＭＳ Ｐゴシック" charset="0"/>
                <a:cs typeface="ＭＳ Ｐゴシック" charset="0"/>
              </a:rPr>
              <a:t>Determine the number of moles of salt and divide by the volume of solution in liters: 10.0 g/58.45 g/</a:t>
            </a:r>
            <a:r>
              <a:rPr lang="en-US" sz="1200" kern="1200" dirty="0" err="1" smtClean="0">
                <a:solidFill>
                  <a:schemeClr val="tx1"/>
                </a:solidFill>
                <a:effectLst/>
                <a:latin typeface="Arial" charset="0"/>
                <a:ea typeface="ＭＳ Ｐゴシック" charset="0"/>
                <a:cs typeface="ＭＳ Ｐゴシック" charset="0"/>
              </a:rPr>
              <a:t>mol</a:t>
            </a:r>
            <a:r>
              <a:rPr lang="en-US" sz="1200" kern="1200" dirty="0" smtClean="0">
                <a:solidFill>
                  <a:schemeClr val="tx1"/>
                </a:solidFill>
                <a:effectLst/>
                <a:latin typeface="Arial" charset="0"/>
                <a:ea typeface="ＭＳ Ｐゴシック" charset="0"/>
                <a:cs typeface="ＭＳ Ｐゴシック" charset="0"/>
              </a:rPr>
              <a:t> </a:t>
            </a:r>
            <a:r>
              <a:rPr lang="en-US" sz="1200" kern="1200" dirty="0" smtClean="0">
                <a:solidFill>
                  <a:schemeClr val="tx1"/>
                </a:solidFill>
                <a:effectLst/>
                <a:latin typeface="Arial" charset="0"/>
                <a:ea typeface="ＭＳ Ｐゴシック" charset="0"/>
                <a:cs typeface="ＭＳ Ｐゴシック" charset="0"/>
              </a:rPr>
              <a:t>= 5 </a:t>
            </a:r>
            <a:r>
              <a:rPr lang="en-US" sz="1200" kern="1200" dirty="0" smtClean="0">
                <a:solidFill>
                  <a:schemeClr val="tx1"/>
                </a:solidFill>
                <a:effectLst/>
                <a:latin typeface="Arial" charset="0"/>
                <a:ea typeface="ＭＳ Ｐゴシック" charset="0"/>
                <a:cs typeface="ＭＳ Ｐゴシック" charset="0"/>
              </a:rPr>
              <a:t>0.17 </a:t>
            </a:r>
            <a:r>
              <a:rPr lang="en-US" sz="1200" kern="1200" dirty="0" err="1" smtClean="0">
                <a:solidFill>
                  <a:schemeClr val="tx1"/>
                </a:solidFill>
                <a:effectLst/>
                <a:latin typeface="Arial" charset="0"/>
                <a:ea typeface="ＭＳ Ｐゴシック" charset="0"/>
                <a:cs typeface="ＭＳ Ｐゴシック" charset="0"/>
              </a:rPr>
              <a:t>mol</a:t>
            </a:r>
            <a:r>
              <a:rPr lang="en-US" sz="1200" kern="1200" dirty="0" smtClean="0">
                <a:solidFill>
                  <a:schemeClr val="tx1"/>
                </a:solidFill>
                <a:effectLst/>
                <a:latin typeface="Arial" charset="0"/>
                <a:ea typeface="ＭＳ Ｐゴシック" charset="0"/>
                <a:cs typeface="ＭＳ Ｐゴシック" charset="0"/>
              </a:rPr>
              <a:t>;    </a:t>
            </a:r>
            <a:r>
              <a:rPr lang="en-US" sz="1200" kern="1200" dirty="0" smtClean="0">
                <a:solidFill>
                  <a:schemeClr val="tx1"/>
                </a:solidFill>
                <a:effectLst/>
                <a:latin typeface="Arial" charset="0"/>
                <a:ea typeface="ＭＳ Ｐゴシック" charset="0"/>
                <a:cs typeface="ＭＳ Ｐゴシック" charset="0"/>
              </a:rPr>
              <a:t>0.171 </a:t>
            </a:r>
            <a:r>
              <a:rPr lang="en-US" sz="1200" kern="1200" dirty="0" err="1" smtClean="0">
                <a:solidFill>
                  <a:schemeClr val="tx1"/>
                </a:solidFill>
                <a:effectLst/>
                <a:latin typeface="Arial" charset="0"/>
                <a:ea typeface="ＭＳ Ｐゴシック" charset="0"/>
                <a:cs typeface="ＭＳ Ｐゴシック" charset="0"/>
              </a:rPr>
              <a:t>mol</a:t>
            </a:r>
            <a:r>
              <a:rPr lang="en-US" sz="1200" kern="1200" dirty="0" smtClean="0">
                <a:solidFill>
                  <a:schemeClr val="tx1"/>
                </a:solidFill>
                <a:effectLst/>
                <a:latin typeface="Arial" charset="0"/>
                <a:ea typeface="ＭＳ Ｐゴシック" charset="0"/>
                <a:cs typeface="ＭＳ Ｐゴシック" charset="0"/>
              </a:rPr>
              <a:t>/0.50 </a:t>
            </a:r>
            <a:r>
              <a:rPr lang="en-US" sz="1200" kern="1200" dirty="0" smtClean="0">
                <a:solidFill>
                  <a:schemeClr val="tx1"/>
                </a:solidFill>
                <a:effectLst/>
                <a:latin typeface="Arial" charset="0"/>
                <a:ea typeface="ＭＳ Ｐゴシック" charset="0"/>
                <a:cs typeface="ＭＳ Ｐゴシック" charset="0"/>
              </a:rPr>
              <a:t>L= </a:t>
            </a:r>
            <a:r>
              <a:rPr lang="en-US" sz="1200" kern="1200" dirty="0" smtClean="0">
                <a:solidFill>
                  <a:schemeClr val="tx1"/>
                </a:solidFill>
                <a:effectLst/>
                <a:latin typeface="Arial" charset="0"/>
                <a:ea typeface="ＭＳ Ｐゴシック" charset="0"/>
                <a:cs typeface="ＭＳ Ｐゴシック" charset="0"/>
              </a:rPr>
              <a:t>5 0.34 </a:t>
            </a:r>
            <a:r>
              <a:rPr lang="en-US" sz="1200" kern="1200" dirty="0" err="1" smtClean="0">
                <a:solidFill>
                  <a:schemeClr val="tx1"/>
                </a:solidFill>
                <a:effectLst/>
                <a:latin typeface="Arial" charset="0"/>
                <a:ea typeface="ＭＳ Ｐゴシック" charset="0"/>
                <a:cs typeface="ＭＳ Ｐゴシック" charset="0"/>
              </a:rPr>
              <a:t>mol</a:t>
            </a:r>
            <a:r>
              <a:rPr lang="en-US" sz="1200" kern="1200" dirty="0" smtClean="0">
                <a:solidFill>
                  <a:schemeClr val="tx1"/>
                </a:solidFill>
                <a:effectLst/>
                <a:latin typeface="Arial" charset="0"/>
                <a:ea typeface="ＭＳ Ｐゴシック" charset="0"/>
                <a:cs typeface="ＭＳ Ｐゴシック" charset="0"/>
              </a:rPr>
              <a:t>/L, or 0.34 M.</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19</a:t>
            </a:fld>
            <a:endParaRPr lang="en-US" altLang="en-US" dirty="0"/>
          </a:p>
        </p:txBody>
      </p:sp>
    </p:spTree>
    <p:extLst>
      <p:ext uri="{BB962C8B-B14F-4D97-AF65-F5344CB8AC3E}">
        <p14:creationId xmlns:p14="http://schemas.microsoft.com/office/powerpoint/2010/main" val="1553559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smtClean="0">
                <a:solidFill>
                  <a:schemeClr val="tx1"/>
                </a:solidFill>
                <a:effectLst/>
                <a:latin typeface="Arial" charset="0"/>
                <a:ea typeface="ＭＳ Ｐゴシック" charset="0"/>
                <a:cs typeface="ＭＳ Ｐゴシック" charset="0"/>
              </a:rPr>
              <a:t>Answer: </a:t>
            </a:r>
            <a:r>
              <a:rPr lang="en-US" sz="1200" kern="1200" dirty="0" smtClean="0">
                <a:solidFill>
                  <a:schemeClr val="tx1"/>
                </a:solidFill>
                <a:effectLst/>
                <a:latin typeface="Arial" charset="0"/>
                <a:ea typeface="ＭＳ Ｐゴシック" charset="0"/>
                <a:cs typeface="ＭＳ Ｐゴシック" charset="0"/>
              </a:rPr>
              <a:t>Determine the number of moles of salt and divide by the volume of solution in liters: 10.0 g/58.45 g/mol </a:t>
            </a:r>
            <a:r>
              <a:rPr lang="en-US" sz="1200" kern="1200" dirty="0" smtClean="0">
                <a:solidFill>
                  <a:schemeClr val="tx1"/>
                </a:solidFill>
                <a:effectLst/>
                <a:latin typeface="Arial" charset="0"/>
                <a:ea typeface="ＭＳ Ｐゴシック" charset="0"/>
                <a:cs typeface="ＭＳ Ｐゴシック" charset="0"/>
              </a:rPr>
              <a:t>= 0.171 mol;    </a:t>
            </a:r>
            <a:r>
              <a:rPr lang="en-US" sz="1200" kern="1200" dirty="0" smtClean="0">
                <a:solidFill>
                  <a:schemeClr val="tx1"/>
                </a:solidFill>
                <a:effectLst/>
                <a:latin typeface="Arial" charset="0"/>
                <a:ea typeface="ＭＳ Ｐゴシック" charset="0"/>
                <a:cs typeface="ＭＳ Ｐゴシック" charset="0"/>
              </a:rPr>
              <a:t>0.171 mol/0.50 </a:t>
            </a:r>
            <a:r>
              <a:rPr lang="en-US" sz="1200" kern="1200" dirty="0" smtClean="0">
                <a:solidFill>
                  <a:schemeClr val="tx1"/>
                </a:solidFill>
                <a:effectLst/>
                <a:latin typeface="Arial" charset="0"/>
                <a:ea typeface="ＭＳ Ｐゴシック" charset="0"/>
                <a:cs typeface="ＭＳ Ｐゴシック" charset="0"/>
              </a:rPr>
              <a:t>L= </a:t>
            </a:r>
            <a:r>
              <a:rPr lang="en-US" sz="1200" kern="1200" dirty="0" smtClean="0">
                <a:solidFill>
                  <a:schemeClr val="tx1"/>
                </a:solidFill>
                <a:effectLst/>
                <a:latin typeface="Arial" charset="0"/>
                <a:ea typeface="ＭＳ Ｐゴシック" charset="0"/>
                <a:cs typeface="ＭＳ Ｐゴシック" charset="0"/>
              </a:rPr>
              <a:t>5 0.34 mol/L, or 0.34 M.</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20</a:t>
            </a:fld>
            <a:endParaRPr lang="en-US" altLang="en-US" dirty="0"/>
          </a:p>
        </p:txBody>
      </p:sp>
    </p:spTree>
    <p:extLst>
      <p:ext uri="{BB962C8B-B14F-4D97-AF65-F5344CB8AC3E}">
        <p14:creationId xmlns:p14="http://schemas.microsoft.com/office/powerpoint/2010/main" val="1623744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5"/>
          <p:cNvSpPr/>
          <p:nvPr/>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4057" y="64713"/>
            <a:ext cx="8735887" cy="1165974"/>
          </a:xfrm>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247304" y="1492832"/>
            <a:ext cx="8649393" cy="4710535"/>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630101"/>
              </a:buClr>
              <a:defRPr sz="2400">
                <a:latin typeface="Arial" pitchFamily="34" charset="0"/>
                <a:cs typeface="Arial" pitchFamily="34" charset="0"/>
              </a:defRPr>
            </a:lvl2pPr>
            <a:lvl3pPr marL="1257300" indent="-342900">
              <a:buClr>
                <a:srgbClr val="630101"/>
              </a:buClr>
              <a:buFont typeface="Wingdings" pitchFamily="2" charset="2"/>
              <a:buChar char="§"/>
              <a:defRPr sz="2200">
                <a:latin typeface="Arial" pitchFamily="34" charset="0"/>
                <a:cs typeface="Arial" pitchFamily="34" charset="0"/>
              </a:defRPr>
            </a:lvl3pPr>
            <a:lvl4pPr marL="1371600" indent="0">
              <a:buClr>
                <a:srgbClr val="630101"/>
              </a:buClr>
              <a:buFontTx/>
              <a:buNone/>
              <a:defRPr>
                <a:latin typeface="Arial" pitchFamily="34" charset="0"/>
                <a:cs typeface="Arial" pitchFamily="34" charset="0"/>
              </a:defRPr>
            </a:lvl4pPr>
            <a:lvl5pPr marL="1828800" indent="0">
              <a:buClr>
                <a:srgbClr val="630101"/>
              </a:buClr>
              <a:buFontTx/>
              <a:buNone/>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0"/>
          </p:nvPr>
        </p:nvSpPr>
        <p:spPr>
          <a:xfrm>
            <a:off x="533400" y="3810000"/>
            <a:ext cx="81534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26554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Caption">
    <p:spTree>
      <p:nvGrpSpPr>
        <p:cNvPr id="1" name=""/>
        <p:cNvGrpSpPr/>
        <p:nvPr/>
      </p:nvGrpSpPr>
      <p:grpSpPr>
        <a:xfrm>
          <a:off x="0" y="0"/>
          <a:ext cx="0" cy="0"/>
          <a:chOff x="0" y="0"/>
          <a:chExt cx="0" cy="0"/>
        </a:xfrm>
      </p:grpSpPr>
      <p:sp>
        <p:nvSpPr>
          <p:cNvPr id="10" name="Content Placeholder 2"/>
          <p:cNvSpPr>
            <a:spLocks noGrp="1"/>
          </p:cNvSpPr>
          <p:nvPr>
            <p:ph idx="1"/>
          </p:nvPr>
        </p:nvSpPr>
        <p:spPr>
          <a:xfrm>
            <a:off x="247304" y="1492833"/>
            <a:ext cx="8649393" cy="1478968"/>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136789"/>
              </a:buClr>
              <a:defRPr sz="2400">
                <a:latin typeface="Arial" pitchFamily="34" charset="0"/>
                <a:cs typeface="Arial" pitchFamily="34" charset="0"/>
              </a:defRPr>
            </a:lvl2pPr>
            <a:lvl3pPr marL="1143000" indent="-228600">
              <a:buClr>
                <a:srgbClr val="136789"/>
              </a:buClr>
              <a:buFont typeface="Wingdings" pitchFamily="2" charset="2"/>
              <a:buChar char="§"/>
              <a:defRPr sz="2200">
                <a:latin typeface="Arial" pitchFamily="34" charset="0"/>
                <a:cs typeface="Arial" pitchFamily="34" charset="0"/>
              </a:defRPr>
            </a:lvl3pPr>
            <a:lvl4pPr marL="1371600" indent="0">
              <a:buClr>
                <a:srgbClr val="136789"/>
              </a:buClr>
              <a:buFontTx/>
              <a:buNone/>
              <a:defRPr>
                <a:latin typeface="Arial" pitchFamily="34" charset="0"/>
                <a:cs typeface="Arial" pitchFamily="34" charset="0"/>
              </a:defRPr>
            </a:lvl4pPr>
            <a:lvl5pPr marL="1828800" indent="0">
              <a:buClr>
                <a:srgbClr val="136789"/>
              </a:buClr>
              <a:buFontTx/>
              <a:buNone/>
              <a:defRPr sz="1800">
                <a:latin typeface="Arial" pitchFamily="34" charset="0"/>
                <a:cs typeface="Arial" pitchFamily="34" charset="0"/>
              </a:defRPr>
            </a:lvl5pPr>
          </a:lstStyle>
          <a:p>
            <a:pPr lvl="0"/>
            <a:endParaRPr lang="en-US" dirty="0"/>
          </a:p>
        </p:txBody>
      </p:sp>
      <p:sp>
        <p:nvSpPr>
          <p:cNvPr id="6" name="Picture Placeholder 5"/>
          <p:cNvSpPr>
            <a:spLocks noGrp="1"/>
          </p:cNvSpPr>
          <p:nvPr>
            <p:ph type="pic" sz="quarter" idx="11"/>
          </p:nvPr>
        </p:nvSpPr>
        <p:spPr>
          <a:xfrm>
            <a:off x="838200" y="3200400"/>
            <a:ext cx="4267200" cy="1676400"/>
          </a:xfrm>
        </p:spPr>
        <p:txBody>
          <a:bodyPr/>
          <a:lstStyle/>
          <a:p>
            <a:endParaRPr lang="en-US" dirty="0"/>
          </a:p>
        </p:txBody>
      </p:sp>
      <p:sp>
        <p:nvSpPr>
          <p:cNvPr id="16" name="Table Placeholder 15"/>
          <p:cNvSpPr>
            <a:spLocks noGrp="1"/>
          </p:cNvSpPr>
          <p:nvPr>
            <p:ph type="tbl" sz="quarter" idx="12"/>
          </p:nvPr>
        </p:nvSpPr>
        <p:spPr>
          <a:xfrm>
            <a:off x="5638800" y="3505200"/>
            <a:ext cx="2514600" cy="1066800"/>
          </a:xfrm>
        </p:spPr>
        <p:txBody>
          <a:bodyPr/>
          <a:lstStyle/>
          <a:p>
            <a:endParaRPr lang="en-US" dirty="0"/>
          </a:p>
        </p:txBody>
      </p:sp>
      <p:sp>
        <p:nvSpPr>
          <p:cNvPr id="5" name="Text Placeholder 4"/>
          <p:cNvSpPr>
            <a:spLocks noGrp="1"/>
          </p:cNvSpPr>
          <p:nvPr>
            <p:ph type="body" sz="quarter" idx="10"/>
          </p:nvPr>
        </p:nvSpPr>
        <p:spPr>
          <a:xfrm>
            <a:off x="457200" y="5181600"/>
            <a:ext cx="8229600" cy="609600"/>
          </a:xfrm>
        </p:spPr>
        <p:txBody>
          <a:bodyPr/>
          <a:lstStyle>
            <a:lvl1pPr>
              <a:buClr>
                <a:srgbClr val="630101"/>
              </a:buClr>
              <a:defRPr/>
            </a:lvl1pPr>
            <a:lvl2pPr>
              <a:buClr>
                <a:srgbClr val="526B6B"/>
              </a:buClr>
              <a:defRPr/>
            </a:lvl2pPr>
            <a:lvl3pPr>
              <a:buClr>
                <a:srgbClr val="526B6B"/>
              </a:buClr>
              <a:defRPr/>
            </a:lvl3pPr>
            <a:lvl4pPr>
              <a:buClr>
                <a:srgbClr val="526B6B"/>
              </a:buClr>
              <a:defRPr/>
            </a:lvl4pPr>
            <a:lvl5pPr>
              <a:buClr>
                <a:srgbClr val="526B6B"/>
              </a:buClr>
              <a:defRPr/>
            </a:lvl5pPr>
          </a:lstStyle>
          <a:p>
            <a:pPr lvl="0"/>
            <a:endParaRPr lang="en-US" dirty="0"/>
          </a:p>
        </p:txBody>
      </p:sp>
      <p:sp>
        <p:nvSpPr>
          <p:cNvPr id="7"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lvl1pPr>
              <a:defRPr>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37406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hapter Opener">
    <p:spTree>
      <p:nvGrpSpPr>
        <p:cNvPr id="1" name="Shape 17"/>
        <p:cNvGrpSpPr/>
        <p:nvPr/>
      </p:nvGrpSpPr>
      <p:grpSpPr>
        <a:xfrm>
          <a:off x="0" y="0"/>
          <a:ext cx="0" cy="0"/>
          <a:chOff x="0" y="0"/>
          <a:chExt cx="0" cy="0"/>
        </a:xfrm>
      </p:grpSpPr>
      <p:sp>
        <p:nvSpPr>
          <p:cNvPr id="5" name="Rectangle 4"/>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26B6B"/>
              </a:buClr>
            </a:pPr>
            <a:endParaRPr lang="en-US" dirty="0"/>
          </a:p>
        </p:txBody>
      </p:sp>
      <p:sp>
        <p:nvSpPr>
          <p:cNvPr id="2" name="Title 1"/>
          <p:cNvSpPr>
            <a:spLocks noGrp="1"/>
          </p:cNvSpPr>
          <p:nvPr>
            <p:ph type="title"/>
          </p:nvPr>
        </p:nvSpPr>
        <p:spPr>
          <a:xfrm>
            <a:off x="63674" y="53806"/>
            <a:ext cx="8229600" cy="586541"/>
          </a:xfrm>
        </p:spPr>
        <p:txBody>
          <a:bodyPr/>
          <a:lstStyle>
            <a:lvl1pPr algn="l">
              <a:defRPr/>
            </a:lvl1pPr>
          </a:lstStyle>
          <a:p>
            <a:r>
              <a:rPr lang="en-US" dirty="0" smtClean="0"/>
              <a:t>Click to edit Master title style</a:t>
            </a:r>
            <a:endParaRPr lang="en-US" dirty="0"/>
          </a:p>
        </p:txBody>
      </p:sp>
      <p:sp>
        <p:nvSpPr>
          <p:cNvPr id="4" name="Content Placeholder 3"/>
          <p:cNvSpPr>
            <a:spLocks noGrp="1"/>
          </p:cNvSpPr>
          <p:nvPr>
            <p:ph sz="quarter" idx="14"/>
          </p:nvPr>
        </p:nvSpPr>
        <p:spPr>
          <a:xfrm>
            <a:off x="0" y="647700"/>
            <a:ext cx="7467600" cy="647700"/>
          </a:xfrm>
          <a:solidFill>
            <a:srgbClr val="630101"/>
          </a:solidFill>
        </p:spPr>
        <p:txBody>
          <a:bodyPr anchor="ctr">
            <a:normAutofit/>
          </a:bodyPr>
          <a:lstStyle>
            <a:lvl1pPr marL="0" indent="0">
              <a:buClr>
                <a:srgbClr val="322E05"/>
              </a:buClr>
              <a:defRPr sz="2400">
                <a:solidFill>
                  <a:schemeClr val="bg1"/>
                </a:solidFill>
              </a:defRPr>
            </a:lvl1pPr>
          </a:lstStyle>
          <a:p>
            <a:pPr lvl="0"/>
            <a:endParaRPr lang="en-US" dirty="0"/>
          </a:p>
        </p:txBody>
      </p:sp>
      <p:sp>
        <p:nvSpPr>
          <p:cNvPr id="8" name="Content Placeholder 7"/>
          <p:cNvSpPr>
            <a:spLocks noGrp="1"/>
          </p:cNvSpPr>
          <p:nvPr>
            <p:ph sz="quarter" idx="15"/>
          </p:nvPr>
        </p:nvSpPr>
        <p:spPr>
          <a:xfrm>
            <a:off x="5410200" y="1676400"/>
            <a:ext cx="3429000" cy="3810000"/>
          </a:xfrm>
        </p:spPr>
        <p:txBody>
          <a:bodyPr/>
          <a:lstStyle>
            <a:lvl1pPr>
              <a:buClr>
                <a:srgbClr val="630101"/>
              </a:buClr>
              <a:defRPr/>
            </a:lvl1pPr>
            <a:lvl2pPr>
              <a:buClr>
                <a:srgbClr val="630101"/>
              </a:buClr>
              <a:defRPr/>
            </a:lvl2pPr>
            <a:lvl3pPr>
              <a:buClr>
                <a:srgbClr val="630101"/>
              </a:buClr>
              <a:defRPr/>
            </a:lvl3pPr>
            <a:lvl4pPr>
              <a:buClr>
                <a:srgbClr val="630101"/>
              </a:buClr>
              <a:defRPr/>
            </a:lvl4pPr>
            <a:lvl5pPr>
              <a:buClr>
                <a:srgbClr val="63010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Shape 19"/>
          <p:cNvSpPr txBox="1">
            <a:spLocks noGrp="1"/>
          </p:cNvSpPr>
          <p:nvPr>
            <p:ph type="subTitle" idx="1"/>
          </p:nvPr>
        </p:nvSpPr>
        <p:spPr>
          <a:xfrm>
            <a:off x="1371600" y="2133600"/>
            <a:ext cx="4267199" cy="2895600"/>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630101"/>
              </a:buClr>
              <a:buFont typeface="Arial"/>
              <a:buNone/>
              <a:defRPr sz="2400" b="0" i="0" u="none" strike="noStrike" cap="none">
                <a:solidFill>
                  <a:srgbClr val="008080"/>
                </a:solidFill>
                <a:latin typeface="Century Gothic"/>
                <a:ea typeface="Century Gothic"/>
                <a:cs typeface="Century Gothic"/>
                <a:sym typeface="Century Gothic"/>
              </a:defRPr>
            </a:lvl1pPr>
            <a:lvl2pPr marL="457200" marR="0" lvl="1"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2pPr>
            <a:lvl3pPr marL="914400" marR="0" lvl="2"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3pPr>
            <a:lvl4pPr marL="1371600" marR="0" lvl="3"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4pPr>
            <a:lvl5pPr marL="1828800" marR="0" lvl="4"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5pPr>
            <a:lvl6pPr marL="2286000" marR="0" lvl="5"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6pPr>
            <a:lvl7pPr marL="2743200" marR="0" lvl="6"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7pPr>
            <a:lvl8pPr marL="3200400" marR="0" lvl="7"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8pPr>
            <a:lvl9pPr marL="3657600" marR="0" lvl="8"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9pPr>
          </a:lstStyle>
          <a:p>
            <a:endParaRPr dirty="0"/>
          </a:p>
        </p:txBody>
      </p:sp>
      <p:sp>
        <p:nvSpPr>
          <p:cNvPr id="9" name="Rectangle 8"/>
          <p:cNvSpPr/>
          <p:nvPr userDrawn="1"/>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66878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4057" y="64713"/>
            <a:ext cx="8735887" cy="1165974"/>
          </a:xfrm>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247304" y="1492832"/>
            <a:ext cx="8649393" cy="4710535"/>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630101"/>
              </a:buClr>
              <a:defRPr sz="2400">
                <a:latin typeface="Arial" pitchFamily="34" charset="0"/>
                <a:cs typeface="Arial" pitchFamily="34" charset="0"/>
              </a:defRPr>
            </a:lvl2pPr>
            <a:lvl3pPr marL="1257300" indent="-342900">
              <a:buClr>
                <a:srgbClr val="630101"/>
              </a:buClr>
              <a:buFont typeface="Wingdings" pitchFamily="2" charset="2"/>
              <a:buChar char="§"/>
              <a:defRPr sz="2200">
                <a:latin typeface="Arial" pitchFamily="34" charset="0"/>
                <a:cs typeface="Arial" pitchFamily="34" charset="0"/>
              </a:defRPr>
            </a:lvl3pPr>
            <a:lvl4pPr marL="1371600" indent="0">
              <a:buClr>
                <a:srgbClr val="630101"/>
              </a:buClr>
              <a:buFontTx/>
              <a:buNone/>
              <a:defRPr>
                <a:latin typeface="Arial" pitchFamily="34" charset="0"/>
                <a:cs typeface="Arial" pitchFamily="34" charset="0"/>
              </a:defRPr>
            </a:lvl4pPr>
            <a:lvl5pPr marL="1828800" indent="0">
              <a:buClr>
                <a:srgbClr val="630101"/>
              </a:buClr>
              <a:buFontTx/>
              <a:buNone/>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p:nvPr/>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179812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0123" y="1657350"/>
            <a:ext cx="8563755"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28765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703" r:id="rId3"/>
    <p:sldLayoutId id="2147483704" r:id="rId4"/>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461963" indent="-461963" algn="l" defTabSz="914400" rtl="0" eaLnBrk="1" latinLnBrk="0" hangingPunct="1">
        <a:spcBef>
          <a:spcPct val="20000"/>
        </a:spcBef>
        <a:buClr>
          <a:srgbClr val="630101"/>
        </a:buClr>
        <a:buFont typeface="Arial" pitchFamily="34" charset="0"/>
        <a:buChar char="•"/>
        <a:defRPr sz="2600" kern="1200">
          <a:solidFill>
            <a:schemeClr val="tx1"/>
          </a:solidFill>
          <a:latin typeface="Arial" pitchFamily="34" charset="0"/>
          <a:ea typeface="+mn-ea"/>
          <a:cs typeface="Arial" pitchFamily="34" charset="0"/>
        </a:defRPr>
      </a:lvl1pPr>
      <a:lvl2pPr marL="914400" indent="-457200" algn="l" defTabSz="914400" rtl="0" eaLnBrk="1" latinLnBrk="0" hangingPunct="1">
        <a:spcBef>
          <a:spcPct val="20000"/>
        </a:spcBef>
        <a:buClr>
          <a:srgbClr val="630101"/>
        </a:buClr>
        <a:buFont typeface="Arial" pitchFamily="34" charset="0"/>
        <a:buChar char="–"/>
        <a:defRPr sz="2400" kern="1200">
          <a:solidFill>
            <a:schemeClr val="tx1"/>
          </a:solidFill>
          <a:latin typeface="Arial" pitchFamily="34" charset="0"/>
          <a:ea typeface="+mn-ea"/>
          <a:cs typeface="Arial" pitchFamily="34" charset="0"/>
        </a:defRPr>
      </a:lvl2pPr>
      <a:lvl3pPr marL="1371600" indent="-457200" algn="l" defTabSz="914400" rtl="0" eaLnBrk="1" latinLnBrk="0" hangingPunct="1">
        <a:spcBef>
          <a:spcPct val="20000"/>
        </a:spcBef>
        <a:buClr>
          <a:srgbClr val="630101"/>
        </a:buClr>
        <a:buFont typeface="Wingdings" pitchFamily="2" charset="2"/>
        <a:buChar char="§"/>
        <a:defRPr sz="2200" kern="1200">
          <a:solidFill>
            <a:schemeClr val="tx1"/>
          </a:solidFill>
          <a:latin typeface="Arial" pitchFamily="34" charset="0"/>
          <a:ea typeface="+mn-ea"/>
          <a:cs typeface="Arial" pitchFamily="34" charset="0"/>
        </a:defRPr>
      </a:lvl3pPr>
      <a:lvl4pPr marL="1820863" indent="-449263" algn="l" defTabSz="914400" rtl="0" eaLnBrk="1" latinLnBrk="0" hangingPunct="1">
        <a:spcBef>
          <a:spcPct val="20000"/>
        </a:spcBef>
        <a:buClr>
          <a:srgbClr val="630101"/>
        </a:buClr>
        <a:buFont typeface="Courier New" pitchFamily="49" charset="0"/>
        <a:buChar char="o"/>
        <a:defRPr sz="2000" kern="1200">
          <a:solidFill>
            <a:schemeClr val="tx1"/>
          </a:solidFill>
          <a:latin typeface="Arial" pitchFamily="34" charset="0"/>
          <a:ea typeface="+mn-ea"/>
          <a:cs typeface="Arial" pitchFamily="34" charset="0"/>
        </a:defRPr>
      </a:lvl4pPr>
      <a:lvl5pPr marL="2286000" indent="-457200" algn="l" defTabSz="914400" rtl="0" eaLnBrk="1" latinLnBrk="0" hangingPunct="1">
        <a:spcBef>
          <a:spcPct val="20000"/>
        </a:spcBef>
        <a:buClr>
          <a:srgbClr val="630101"/>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s://youtu.be/0cPFx0wFuV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SXf9rDnVFao" TargetMode="External"/><Relationship Id="rId2" Type="http://schemas.openxmlformats.org/officeDocument/2006/relationships/slideLayout" Target="../slideLayouts/slideLayout4.xml"/><Relationship Id="rId1" Type="http://schemas.openxmlformats.org/officeDocument/2006/relationships/video" Target="https://www.youtube.com/embed/SXf9rDnVFao" TargetMode="External"/><Relationship Id="rId5" Type="http://schemas.openxmlformats.org/officeDocument/2006/relationships/image" Target="../media/image12.jpeg"/><Relationship Id="rId4" Type="http://schemas.openxmlformats.org/officeDocument/2006/relationships/hyperlink" Target="https://youtu.be/sWfn8hbXRp8"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ideo" Target="https://www.youtube.com/embed/AN4KifV12DA" TargetMode="External"/><Relationship Id="rId5" Type="http://schemas.openxmlformats.org/officeDocument/2006/relationships/image" Target="../media/image3.jpeg"/><Relationship Id="rId4" Type="http://schemas.openxmlformats.org/officeDocument/2006/relationships/hyperlink" Target="https://youtu.be/AN4KifV12D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noChangeArrowheads="1"/>
          </p:cNvSpPr>
          <p:nvPr>
            <p:ph type="title"/>
          </p:nvPr>
        </p:nvSpPr>
        <p:spPr>
          <a:xfrm>
            <a:off x="62418" y="574217"/>
            <a:ext cx="8229600" cy="586541"/>
          </a:xfrm>
          <a:noFill/>
          <a:ln>
            <a:noFill/>
          </a:ln>
        </p:spPr>
        <p:txBody>
          <a:bodyPr lIns="91425" tIns="45700" rIns="91425" bIns="45700" anchor="ctr" anchorCtr="0">
            <a:noAutofit/>
          </a:bodyPr>
          <a:lstStyle/>
          <a:p>
            <a:r>
              <a:rPr lang="en-US" sz="4400" dirty="0" smtClean="0"/>
              <a:t>LIVING BY CHEMISTRY</a:t>
            </a:r>
            <a:endParaRPr lang="en-US" sz="4400" dirty="0">
              <a:solidFill>
                <a:schemeClr val="bg1"/>
              </a:solidFill>
            </a:endParaRPr>
          </a:p>
        </p:txBody>
      </p:sp>
      <p:sp>
        <p:nvSpPr>
          <p:cNvPr id="4" name="Sub Title 1"/>
          <p:cNvSpPr>
            <a:spLocks noGrp="1"/>
          </p:cNvSpPr>
          <p:nvPr>
            <p:ph sz="quarter" idx="15"/>
          </p:nvPr>
        </p:nvSpPr>
        <p:spPr>
          <a:xfrm>
            <a:off x="78657" y="1368883"/>
            <a:ext cx="8996944" cy="1679117"/>
          </a:xfrm>
        </p:spPr>
        <p:txBody>
          <a:bodyPr anchor="ctr">
            <a:normAutofit fontScale="85000" lnSpcReduction="20000"/>
          </a:bodyPr>
          <a:lstStyle/>
          <a:p>
            <a:pPr marL="0" indent="0" algn="ctr">
              <a:spcBef>
                <a:spcPts val="0"/>
              </a:spcBef>
              <a:buClr>
                <a:srgbClr val="008080"/>
              </a:buClr>
              <a:buSzPct val="25000"/>
              <a:buNone/>
            </a:pPr>
            <a:r>
              <a:rPr lang="en-US" altLang="en-US" sz="4400" b="1" dirty="0">
                <a:ea typeface="Arial Black"/>
              </a:rPr>
              <a:t>Unit </a:t>
            </a:r>
            <a:r>
              <a:rPr lang="en-US" altLang="en-US" sz="4400" b="1" dirty="0" smtClean="0">
                <a:ea typeface="Arial Black"/>
              </a:rPr>
              <a:t>4</a:t>
            </a:r>
            <a:r>
              <a:rPr lang="en-US" altLang="en-US" sz="4400" b="1" dirty="0">
                <a:ea typeface="Arial Black"/>
              </a:rPr>
              <a:t>: TOXINS</a:t>
            </a:r>
          </a:p>
          <a:p>
            <a:pPr marL="0" indent="0" algn="ctr">
              <a:spcBef>
                <a:spcPts val="0"/>
              </a:spcBef>
              <a:buClr>
                <a:srgbClr val="008080"/>
              </a:buClr>
              <a:buSzPct val="25000"/>
              <a:buNone/>
            </a:pPr>
            <a:r>
              <a:rPr lang="en-US" sz="3600" dirty="0"/>
              <a:t>Stoichiometry, Solution Chemistry, and Acids and </a:t>
            </a:r>
            <a:r>
              <a:rPr lang="en-US" sz="3600" dirty="0" smtClean="0"/>
              <a:t>Bases</a:t>
            </a:r>
          </a:p>
          <a:p>
            <a:pPr marL="0" indent="0" algn="ctr">
              <a:spcBef>
                <a:spcPts val="0"/>
              </a:spcBef>
              <a:buClr>
                <a:srgbClr val="008080"/>
              </a:buClr>
              <a:buSzPct val="25000"/>
              <a:buNone/>
            </a:pPr>
            <a:r>
              <a:rPr lang="en-US" sz="3600" b="1" dirty="0" smtClean="0"/>
              <a:t>Chapter 15 “Toxins in Solution”</a:t>
            </a:r>
            <a:endParaRPr lang="en-US" sz="3600" b="1" dirty="0"/>
          </a:p>
        </p:txBody>
      </p:sp>
      <p:sp>
        <p:nvSpPr>
          <p:cNvPr id="2" name="Content Placeholder 1"/>
          <p:cNvSpPr>
            <a:spLocks noGrp="1"/>
          </p:cNvSpPr>
          <p:nvPr>
            <p:ph sz="quarter" idx="14"/>
          </p:nvPr>
        </p:nvSpPr>
        <p:spPr>
          <a:xfrm>
            <a:off x="6713401" y="543637"/>
            <a:ext cx="2362200" cy="647700"/>
          </a:xfrm>
        </p:spPr>
        <p:txBody>
          <a:bodyPr>
            <a:normAutofit fontScale="92500"/>
          </a:bodyPr>
          <a:lstStyle/>
          <a:p>
            <a:r>
              <a:rPr lang="en-US" dirty="0" smtClean="0"/>
              <a:t>March _______</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2779" y="3048000"/>
            <a:ext cx="5808700" cy="3294196"/>
          </a:xfrm>
          <a:prstGeom prst="rect">
            <a:avLst/>
          </a:prstGeom>
        </p:spPr>
      </p:pic>
    </p:spTree>
    <p:extLst>
      <p:ext uri="{BB962C8B-B14F-4D97-AF65-F5344CB8AC3E}">
        <p14:creationId xmlns:p14="http://schemas.microsoft.com/office/powerpoint/2010/main" val="3669662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 of some examples of different types of solutions all around us.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3900" y="1524000"/>
            <a:ext cx="7696200" cy="4508285"/>
          </a:xfrm>
        </p:spPr>
      </p:pic>
    </p:spTree>
    <p:extLst>
      <p:ext uri="{BB962C8B-B14F-4D97-AF65-F5344CB8AC3E}">
        <p14:creationId xmlns:p14="http://schemas.microsoft.com/office/powerpoint/2010/main" val="3884398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4056" y="33866"/>
            <a:ext cx="8735887" cy="1185333"/>
          </a:xfrm>
        </p:spPr>
        <p:txBody>
          <a:bodyPr>
            <a:noAutofit/>
          </a:bodyPr>
          <a:lstStyle/>
          <a:p>
            <a:r>
              <a:rPr lang="en-US" sz="2600" dirty="0" smtClean="0"/>
              <a:t>For this activity you will find examples of solutions in or around your home. Add this table to you Assignment in Google Classroom</a:t>
            </a:r>
            <a:endParaRPr lang="en-US" sz="26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49682539"/>
              </p:ext>
            </p:extLst>
          </p:nvPr>
        </p:nvGraphicFramePr>
        <p:xfrm>
          <a:off x="1" y="1371598"/>
          <a:ext cx="9144000" cy="5029199"/>
        </p:xfrm>
        <a:graphic>
          <a:graphicData uri="http://schemas.openxmlformats.org/drawingml/2006/table">
            <a:tbl>
              <a:tblPr firstRow="1" bandRow="1">
                <a:tableStyleId>{5C22544A-7EE6-4342-B048-85BDC9FD1C3A}</a:tableStyleId>
              </a:tblPr>
              <a:tblGrid>
                <a:gridCol w="1832828">
                  <a:extLst>
                    <a:ext uri="{9D8B030D-6E8A-4147-A177-3AD203B41FA5}">
                      <a16:colId xmlns:a16="http://schemas.microsoft.com/office/drawing/2014/main" val="3462748998"/>
                    </a:ext>
                  </a:extLst>
                </a:gridCol>
                <a:gridCol w="1933534">
                  <a:extLst>
                    <a:ext uri="{9D8B030D-6E8A-4147-A177-3AD203B41FA5}">
                      <a16:colId xmlns:a16="http://schemas.microsoft.com/office/drawing/2014/main" val="2955407972"/>
                    </a:ext>
                  </a:extLst>
                </a:gridCol>
                <a:gridCol w="5377638">
                  <a:extLst>
                    <a:ext uri="{9D8B030D-6E8A-4147-A177-3AD203B41FA5}">
                      <a16:colId xmlns:a16="http://schemas.microsoft.com/office/drawing/2014/main" val="354693225"/>
                    </a:ext>
                  </a:extLst>
                </a:gridCol>
              </a:tblGrid>
              <a:tr h="718457">
                <a:tc>
                  <a:txBody>
                    <a:bodyPr/>
                    <a:lstStyle/>
                    <a:p>
                      <a:r>
                        <a:rPr lang="en-US" sz="3600" dirty="0" smtClean="0"/>
                        <a:t>Solute</a:t>
                      </a:r>
                      <a:endParaRPr lang="en-US" sz="3600" dirty="0"/>
                    </a:p>
                  </a:txBody>
                  <a:tcPr/>
                </a:tc>
                <a:tc>
                  <a:txBody>
                    <a:bodyPr/>
                    <a:lstStyle/>
                    <a:p>
                      <a:r>
                        <a:rPr lang="en-US" sz="3600" dirty="0" smtClean="0"/>
                        <a:t>Solvent</a:t>
                      </a:r>
                      <a:endParaRPr lang="en-US" sz="3600" dirty="0"/>
                    </a:p>
                  </a:txBody>
                  <a:tcPr/>
                </a:tc>
                <a:tc>
                  <a:txBody>
                    <a:bodyPr/>
                    <a:lstStyle/>
                    <a:p>
                      <a:r>
                        <a:rPr lang="en-US" sz="3600" dirty="0" smtClean="0"/>
                        <a:t>Solution</a:t>
                      </a:r>
                      <a:endParaRPr lang="en-US" sz="3600" dirty="0"/>
                    </a:p>
                  </a:txBody>
                  <a:tcPr/>
                </a:tc>
                <a:extLst>
                  <a:ext uri="{0D108BD9-81ED-4DB2-BD59-A6C34878D82A}">
                    <a16:rowId xmlns:a16="http://schemas.microsoft.com/office/drawing/2014/main" val="1845539042"/>
                  </a:ext>
                </a:extLst>
              </a:tr>
              <a:tr h="718457">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756687673"/>
                  </a:ext>
                </a:extLst>
              </a:tr>
              <a:tr h="718457">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3207900658"/>
                  </a:ext>
                </a:extLst>
              </a:tr>
              <a:tr h="718457">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1030579262"/>
                  </a:ext>
                </a:extLst>
              </a:tr>
              <a:tr h="718457">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3354456654"/>
                  </a:ext>
                </a:extLst>
              </a:tr>
              <a:tr h="718457">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3219357222"/>
                  </a:ext>
                </a:extLst>
              </a:tr>
              <a:tr h="718457">
                <a:tc>
                  <a:txBody>
                    <a:bodyPr/>
                    <a:lstStyle/>
                    <a:p>
                      <a:endParaRPr lang="en-US" sz="3600" dirty="0"/>
                    </a:p>
                  </a:txBody>
                  <a:tcPr/>
                </a:tc>
                <a:tc>
                  <a:txBody>
                    <a:bodyPr/>
                    <a:lstStyle/>
                    <a:p>
                      <a:endParaRPr lang="en-US" sz="3600" dirty="0"/>
                    </a:p>
                  </a:txBody>
                  <a:tcPr/>
                </a:tc>
                <a:tc>
                  <a:txBody>
                    <a:bodyPr/>
                    <a:lstStyle/>
                    <a:p>
                      <a:endParaRPr lang="en-US" sz="3600" dirty="0"/>
                    </a:p>
                  </a:txBody>
                  <a:tcPr/>
                </a:tc>
                <a:extLst>
                  <a:ext uri="{0D108BD9-81ED-4DB2-BD59-A6C34878D82A}">
                    <a16:rowId xmlns:a16="http://schemas.microsoft.com/office/drawing/2014/main" val="3027540992"/>
                  </a:ext>
                </a:extLst>
              </a:tr>
            </a:tbl>
          </a:graphicData>
        </a:graphic>
      </p:graphicFrame>
    </p:spTree>
    <p:extLst>
      <p:ext uri="{BB962C8B-B14F-4D97-AF65-F5344CB8AC3E}">
        <p14:creationId xmlns:p14="http://schemas.microsoft.com/office/powerpoint/2010/main" val="3521647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Watch the Video</a:t>
            </a:r>
            <a:endParaRPr lang="en-US" dirty="0"/>
          </a:p>
        </p:txBody>
      </p:sp>
      <p:sp>
        <p:nvSpPr>
          <p:cNvPr id="8" name="Content Placeholder 7"/>
          <p:cNvSpPr>
            <a:spLocks noGrp="1"/>
          </p:cNvSpPr>
          <p:nvPr>
            <p:ph idx="1"/>
          </p:nvPr>
        </p:nvSpPr>
        <p:spPr/>
        <p:txBody>
          <a:bodyPr/>
          <a:lstStyle/>
          <a:p>
            <a:r>
              <a:rPr lang="en-US" sz="3600" dirty="0" smtClean="0"/>
              <a:t>“What Happens When Stuff </a:t>
            </a:r>
            <a:r>
              <a:rPr lang="en-US" sz="3600" dirty="0"/>
              <a:t>Dissolves” </a:t>
            </a:r>
            <a:r>
              <a:rPr lang="en-US" sz="3600" dirty="0">
                <a:hlinkClick r:id="rId2"/>
              </a:rPr>
              <a:t>https://</a:t>
            </a:r>
            <a:r>
              <a:rPr lang="en-US" sz="3600" dirty="0" smtClean="0">
                <a:hlinkClick r:id="rId2"/>
              </a:rPr>
              <a:t>youtu.be/0cPFx0wFuVs</a:t>
            </a:r>
            <a:r>
              <a:rPr lang="en-US" sz="3600" dirty="0" smtClean="0"/>
              <a:t>   </a:t>
            </a:r>
          </a:p>
          <a:p>
            <a:pPr marL="0" indent="0">
              <a:buNone/>
            </a:pPr>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400" y="2895600"/>
            <a:ext cx="3922253" cy="2900363"/>
          </a:xfrm>
          <a:prstGeom prst="rect">
            <a:avLst/>
          </a:prstGeom>
        </p:spPr>
      </p:pic>
    </p:spTree>
    <p:extLst>
      <p:ext uri="{BB962C8B-B14F-4D97-AF65-F5344CB8AC3E}">
        <p14:creationId xmlns:p14="http://schemas.microsoft.com/office/powerpoint/2010/main" val="2341927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Discussion </a:t>
            </a:r>
            <a:r>
              <a:rPr lang="en-US" dirty="0" smtClean="0">
                <a:latin typeface="Arial" panose="020B0604020202020204" pitchFamily="34" charset="0"/>
                <a:ea typeface="ＭＳ Ｐゴシック" charset="0"/>
                <a:cs typeface="Arial" panose="020B0604020202020204" pitchFamily="34" charset="0"/>
              </a:rPr>
              <a:t>Notes (2 of 5)</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r>
              <a:rPr lang="en-US" sz="3600" i="1" dirty="0">
                <a:latin typeface="Arial" panose="020B0604020202020204" pitchFamily="34" charset="0"/>
                <a:ea typeface="ＭＳ Ｐゴシック" charset="0"/>
                <a:cs typeface="Arial" panose="020B0604020202020204" pitchFamily="34" charset="0"/>
              </a:rPr>
              <a:t>A solution is saturated when no more solute will dissolve</a:t>
            </a:r>
            <a:r>
              <a:rPr lang="en-US" sz="3600" i="1" dirty="0" smtClean="0">
                <a:latin typeface="Arial" panose="020B0604020202020204" pitchFamily="34" charset="0"/>
                <a:ea typeface="ＭＳ Ｐゴシック" charset="0"/>
                <a:cs typeface="Arial" panose="020B0604020202020204" pitchFamily="34" charset="0"/>
              </a:rPr>
              <a:t>.</a:t>
            </a:r>
            <a:endParaRPr lang="en-US" sz="3600" i="1" dirty="0">
              <a:latin typeface="Arial" panose="020B0604020202020204" pitchFamily="34" charset="0"/>
              <a:ea typeface="ＭＳ Ｐゴシック" charset="0"/>
              <a:cs typeface="Arial" panose="020B0604020202020204" pitchFamily="34" charset="0"/>
            </a:endParaRPr>
          </a:p>
          <a:p>
            <a:pPr marL="0" indent="0">
              <a:buNone/>
            </a:pPr>
            <a:r>
              <a:rPr lang="en-US" sz="3600" b="1" dirty="0">
                <a:latin typeface="Arial" panose="020B0604020202020204" pitchFamily="34" charset="0"/>
                <a:ea typeface="ＭＳ Ｐゴシック" charset="0"/>
                <a:cs typeface="Arial" panose="020B0604020202020204" pitchFamily="34" charset="0"/>
              </a:rPr>
              <a:t>Saturated solution</a:t>
            </a:r>
            <a:r>
              <a:rPr lang="en-US" sz="3600" dirty="0">
                <a:latin typeface="Arial" panose="020B0604020202020204" pitchFamily="34" charset="0"/>
                <a:ea typeface="ＭＳ Ｐゴシック" charset="0"/>
                <a:cs typeface="Arial" panose="020B0604020202020204" pitchFamily="34" charset="0"/>
              </a:rPr>
              <a:t>: </a:t>
            </a:r>
            <a:r>
              <a:rPr lang="en-US" sz="3600" u="sng" dirty="0">
                <a:latin typeface="Arial" panose="020B0604020202020204" pitchFamily="34" charset="0"/>
                <a:ea typeface="ＭＳ Ｐゴシック" charset="0"/>
                <a:cs typeface="Arial" panose="020B0604020202020204" pitchFamily="34" charset="0"/>
              </a:rPr>
              <a:t>A solution that contains the maximum amount of solute for a given amount of solvent</a:t>
            </a:r>
            <a:r>
              <a:rPr lang="en-US" sz="3600" u="sng" dirty="0" smtClean="0">
                <a:latin typeface="Arial" panose="020B0604020202020204" pitchFamily="34" charset="0"/>
                <a:ea typeface="ＭＳ Ｐゴシック" charset="0"/>
                <a:cs typeface="Arial" panose="020B0604020202020204" pitchFamily="34" charset="0"/>
              </a:rPr>
              <a:t>.</a:t>
            </a:r>
            <a:endParaRPr lang="en-US" sz="3600" u="sng" dirty="0">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1587024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Discussion </a:t>
            </a:r>
            <a:r>
              <a:rPr lang="en-US" dirty="0" smtClean="0">
                <a:latin typeface="Arial" panose="020B0604020202020204" pitchFamily="34" charset="0"/>
                <a:ea typeface="ＭＳ Ｐゴシック" charset="0"/>
                <a:cs typeface="Arial" panose="020B0604020202020204" pitchFamily="34" charset="0"/>
              </a:rPr>
              <a:t>Notes (3 of 5)</a:t>
            </a:r>
            <a:endParaRPr lang="en-US"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247304" y="1492833"/>
            <a:ext cx="8649393" cy="945568"/>
          </a:xfrm>
        </p:spPr>
        <p:txBody>
          <a:bodyPr>
            <a:normAutofit/>
          </a:bodyPr>
          <a:lstStyle/>
          <a:p>
            <a:pPr marL="0" indent="0">
              <a:buNone/>
            </a:pPr>
            <a:r>
              <a:rPr lang="en-US" b="1" i="1" dirty="0">
                <a:latin typeface="Arial" panose="020B0604020202020204" pitchFamily="34" charset="0"/>
                <a:ea typeface="ＭＳ Ｐゴシック" charset="0"/>
                <a:cs typeface="Arial" panose="020B0604020202020204" pitchFamily="34" charset="0"/>
              </a:rPr>
              <a:t>Concentration refers to the amount of solute that is dissolved in a solution</a:t>
            </a:r>
            <a:r>
              <a:rPr lang="en-US" b="1" i="1" dirty="0" smtClean="0">
                <a:latin typeface="Arial" panose="020B0604020202020204" pitchFamily="34" charset="0"/>
                <a:ea typeface="ＭＳ Ｐゴシック" charset="0"/>
                <a:cs typeface="Arial" panose="020B0604020202020204" pitchFamily="34" charset="0"/>
              </a:rPr>
              <a:t>.</a:t>
            </a:r>
            <a:endParaRPr lang="en-US" b="1" i="1" dirty="0">
              <a:latin typeface="Arial" panose="020B0604020202020204" pitchFamily="34" charset="0"/>
              <a:ea typeface="ＭＳ Ｐゴシック" charset="0"/>
              <a:cs typeface="Arial" panose="020B0604020202020204"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63299910"/>
              </p:ext>
            </p:extLst>
          </p:nvPr>
        </p:nvGraphicFramePr>
        <p:xfrm>
          <a:off x="2219051" y="2743200"/>
          <a:ext cx="4791349" cy="898377"/>
        </p:xfrm>
        <a:graphic>
          <a:graphicData uri="http://schemas.openxmlformats.org/presentationml/2006/ole">
            <mc:AlternateContent xmlns:mc="http://schemas.openxmlformats.org/markup-compatibility/2006">
              <mc:Choice xmlns:v="urn:schemas-microsoft-com:vml" Requires="v">
                <p:oleObj spid="_x0000_s1062" name="Equation" r:id="rId3" imgW="2234880" imgH="419040" progId="Equation.3">
                  <p:embed/>
                </p:oleObj>
              </mc:Choice>
              <mc:Fallback>
                <p:oleObj name="Equation" r:id="rId3" imgW="2234880" imgH="419040" progId="Equation.3">
                  <p:embed/>
                  <p:pic>
                    <p:nvPicPr>
                      <p:cNvPr id="0" name=""/>
                      <p:cNvPicPr/>
                      <p:nvPr/>
                    </p:nvPicPr>
                    <p:blipFill>
                      <a:blip r:embed="rId4"/>
                      <a:stretch>
                        <a:fillRect/>
                      </a:stretch>
                    </p:blipFill>
                    <p:spPr>
                      <a:xfrm>
                        <a:off x="2219051" y="2743200"/>
                        <a:ext cx="4791349" cy="898377"/>
                      </a:xfrm>
                      <a:prstGeom prst="rect">
                        <a:avLst/>
                      </a:prstGeom>
                      <a:solidFill>
                        <a:schemeClr val="bg1">
                          <a:lumMod val="85000"/>
                        </a:schemeClr>
                      </a:solidFill>
                      <a:ln w="76200">
                        <a:solidFill>
                          <a:srgbClr val="322E05"/>
                        </a:solidFill>
                      </a:ln>
                    </p:spPr>
                  </p:pic>
                </p:oleObj>
              </mc:Fallback>
            </mc:AlternateContent>
          </a:graphicData>
        </a:graphic>
      </p:graphicFrame>
      <p:sp>
        <p:nvSpPr>
          <p:cNvPr id="3" name="Content Placeholder 2"/>
          <p:cNvSpPr>
            <a:spLocks noGrp="1"/>
          </p:cNvSpPr>
          <p:nvPr>
            <p:ph sz="quarter" idx="10"/>
          </p:nvPr>
        </p:nvSpPr>
        <p:spPr>
          <a:xfrm>
            <a:off x="247304" y="4015829"/>
            <a:ext cx="8363297" cy="937171"/>
          </a:xfrm>
        </p:spPr>
        <p:txBody>
          <a:bodyPr>
            <a:normAutofit/>
          </a:bodyPr>
          <a:lstStyle/>
          <a:p>
            <a:pPr marL="0" indent="0">
              <a:buNone/>
            </a:pPr>
            <a:r>
              <a:rPr lang="en-US" b="1" dirty="0">
                <a:latin typeface="Arial" panose="020B0604020202020204" pitchFamily="34" charset="0"/>
                <a:ea typeface="ＭＳ Ｐゴシック" charset="0"/>
                <a:cs typeface="Arial" panose="020B0604020202020204" pitchFamily="34" charset="0"/>
              </a:rPr>
              <a:t>Concentration</a:t>
            </a:r>
            <a:r>
              <a:rPr lang="en-US" dirty="0">
                <a:latin typeface="Arial" panose="020B0604020202020204" pitchFamily="34" charset="0"/>
                <a:ea typeface="ＭＳ Ｐゴシック" charset="0"/>
                <a:cs typeface="Arial" panose="020B0604020202020204" pitchFamily="34" charset="0"/>
              </a:rPr>
              <a:t>: </a:t>
            </a:r>
            <a:r>
              <a:rPr lang="en-US" u="sng" dirty="0">
                <a:latin typeface="Arial" panose="020B0604020202020204" pitchFamily="34" charset="0"/>
                <a:ea typeface="ＭＳ Ｐゴシック" charset="0"/>
                <a:cs typeface="Arial" panose="020B0604020202020204" pitchFamily="34" charset="0"/>
              </a:rPr>
              <a:t>A measure of the amount of solute dissolved in a specified volume of </a:t>
            </a:r>
            <a:r>
              <a:rPr lang="en-US" u="sng" dirty="0" smtClean="0">
                <a:latin typeface="Arial" panose="020B0604020202020204" pitchFamily="34" charset="0"/>
                <a:ea typeface="ＭＳ Ｐゴシック" charset="0"/>
                <a:cs typeface="Arial" panose="020B0604020202020204" pitchFamily="34" charset="0"/>
              </a:rPr>
              <a:t>solution</a:t>
            </a:r>
            <a:r>
              <a:rPr lang="en-US" dirty="0" smtClean="0">
                <a:latin typeface="Arial" panose="020B0604020202020204" pitchFamily="34" charset="0"/>
                <a:ea typeface="ＭＳ Ｐゴシック" charset="0"/>
                <a:cs typeface="Arial" panose="020B0604020202020204" pitchFamily="34" charset="0"/>
              </a:rPr>
              <a:t>.</a:t>
            </a:r>
          </a:p>
        </p:txBody>
      </p:sp>
    </p:spTree>
    <p:extLst>
      <p:ext uri="{BB962C8B-B14F-4D97-AF65-F5344CB8AC3E}">
        <p14:creationId xmlns:p14="http://schemas.microsoft.com/office/powerpoint/2010/main" val="3473518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Discussion </a:t>
            </a:r>
            <a:r>
              <a:rPr lang="en-US" dirty="0" smtClean="0">
                <a:latin typeface="Arial" panose="020B0604020202020204" pitchFamily="34" charset="0"/>
                <a:ea typeface="ＭＳ Ｐゴシック" charset="0"/>
                <a:cs typeface="Arial" panose="020B0604020202020204" pitchFamily="34" charset="0"/>
              </a:rPr>
              <a:t>Notes (4 of 5)</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r>
              <a:rPr lang="en-US" sz="3600" b="1" dirty="0">
                <a:latin typeface="Arial" panose="020B0604020202020204" pitchFamily="34" charset="0"/>
                <a:ea typeface="ＭＳ Ｐゴシック" charset="0"/>
                <a:cs typeface="Arial" panose="020B0604020202020204" pitchFamily="34" charset="0"/>
              </a:rPr>
              <a:t>Molarity</a:t>
            </a:r>
            <a:r>
              <a:rPr lang="en-US" sz="3600" dirty="0">
                <a:latin typeface="Arial" panose="020B0604020202020204" pitchFamily="34" charset="0"/>
                <a:ea typeface="ＭＳ Ｐゴシック" charset="0"/>
                <a:cs typeface="Arial" panose="020B0604020202020204" pitchFamily="34" charset="0"/>
              </a:rPr>
              <a:t>: </a:t>
            </a:r>
            <a:r>
              <a:rPr lang="en-US" sz="3600" u="sng" dirty="0">
                <a:latin typeface="Arial" panose="020B0604020202020204" pitchFamily="34" charset="0"/>
                <a:ea typeface="ＭＳ Ｐゴシック" charset="0"/>
                <a:cs typeface="Arial" panose="020B0604020202020204" pitchFamily="34" charset="0"/>
              </a:rPr>
              <a:t>The concentration of a solution expressed in moles of solute per liter of solution</a:t>
            </a:r>
            <a:r>
              <a:rPr lang="en-US" sz="3600" u="sng" dirty="0" smtClean="0">
                <a:latin typeface="Arial" panose="020B0604020202020204" pitchFamily="34" charset="0"/>
                <a:ea typeface="ＭＳ Ｐゴシック" charset="0"/>
                <a:cs typeface="Arial" panose="020B0604020202020204" pitchFamily="34" charset="0"/>
              </a:rPr>
              <a:t>.</a:t>
            </a:r>
            <a:endParaRPr lang="en-US" sz="3600" u="sng" dirty="0">
              <a:latin typeface="Arial" panose="020B0604020202020204" pitchFamily="34" charset="0"/>
              <a:ea typeface="ＭＳ Ｐゴシック"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2971800"/>
            <a:ext cx="4129088" cy="3092830"/>
          </a:xfrm>
          <a:prstGeom prst="rect">
            <a:avLst/>
          </a:prstGeom>
        </p:spPr>
      </p:pic>
    </p:spTree>
    <p:extLst>
      <p:ext uri="{BB962C8B-B14F-4D97-AF65-F5344CB8AC3E}">
        <p14:creationId xmlns:p14="http://schemas.microsoft.com/office/powerpoint/2010/main" val="2128969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Discussion </a:t>
            </a:r>
            <a:r>
              <a:rPr lang="en-US" dirty="0" smtClean="0">
                <a:latin typeface="Arial" panose="020B0604020202020204" pitchFamily="34" charset="0"/>
                <a:ea typeface="ＭＳ Ｐゴシック" charset="0"/>
                <a:cs typeface="Arial" panose="020B0604020202020204" pitchFamily="34" charset="0"/>
              </a:rPr>
              <a:t>Notes (5 of 5)</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600" dirty="0">
                <a:latin typeface="Arial" panose="020B0604020202020204" pitchFamily="34" charset="0"/>
                <a:ea typeface="ＭＳ Ｐゴシック" charset="0"/>
                <a:cs typeface="Arial" panose="020B0604020202020204" pitchFamily="34" charset="0"/>
              </a:rPr>
              <a:t>The gummy bears changed size depending on the </a:t>
            </a:r>
            <a:r>
              <a:rPr lang="en-US" sz="3600" b="1" dirty="0">
                <a:latin typeface="Arial" panose="020B0604020202020204" pitchFamily="34" charset="0"/>
                <a:ea typeface="ＭＳ Ｐゴシック" charset="0"/>
                <a:cs typeface="Arial" panose="020B0604020202020204" pitchFamily="34" charset="0"/>
              </a:rPr>
              <a:t>concentration</a:t>
            </a:r>
            <a:r>
              <a:rPr lang="en-US" sz="3600" dirty="0">
                <a:latin typeface="Arial" panose="020B0604020202020204" pitchFamily="34" charset="0"/>
                <a:ea typeface="ＭＳ Ｐゴシック" charset="0"/>
                <a:cs typeface="Arial" panose="020B0604020202020204" pitchFamily="34" charset="0"/>
              </a:rPr>
              <a:t> of the solution they were soaked in</a:t>
            </a:r>
            <a:r>
              <a:rPr lang="en-US" sz="3600" dirty="0" smtClean="0">
                <a:latin typeface="Arial" panose="020B0604020202020204" pitchFamily="34" charset="0"/>
                <a:ea typeface="ＭＳ Ｐゴシック" charset="0"/>
                <a:cs typeface="Arial" panose="020B0604020202020204" pitchFamily="34" charset="0"/>
              </a:rPr>
              <a:t>.</a:t>
            </a:r>
            <a:endParaRPr lang="en-US" sz="3600" dirty="0">
              <a:latin typeface="Arial" panose="020B0604020202020204" pitchFamily="34" charset="0"/>
              <a:ea typeface="ＭＳ Ｐゴシック" charset="0"/>
              <a:cs typeface="Arial" panose="020B0604020202020204" pitchFamily="34" charset="0"/>
            </a:endParaRPr>
          </a:p>
          <a:p>
            <a:r>
              <a:rPr lang="en-US" sz="4800" i="1" dirty="0">
                <a:latin typeface="Arial" panose="020B0604020202020204" pitchFamily="34" charset="0"/>
                <a:ea typeface="ＭＳ Ｐゴシック" charset="0"/>
                <a:cs typeface="Arial" panose="020B0604020202020204" pitchFamily="34" charset="0"/>
              </a:rPr>
              <a:t>Molecules move from areas of </a:t>
            </a:r>
            <a:r>
              <a:rPr lang="en-US" sz="4800" b="1" i="1" u="sng" dirty="0">
                <a:latin typeface="Arial" panose="020B0604020202020204" pitchFamily="34" charset="0"/>
                <a:ea typeface="ＭＳ Ｐゴシック" charset="0"/>
                <a:cs typeface="Arial" panose="020B0604020202020204" pitchFamily="34" charset="0"/>
              </a:rPr>
              <a:t>higher</a:t>
            </a:r>
            <a:r>
              <a:rPr lang="en-US" sz="4800" i="1" dirty="0">
                <a:latin typeface="Arial" panose="020B0604020202020204" pitchFamily="34" charset="0"/>
                <a:ea typeface="ＭＳ Ｐゴシック" charset="0"/>
                <a:cs typeface="Arial" panose="020B0604020202020204" pitchFamily="34" charset="0"/>
              </a:rPr>
              <a:t> concentration to areas of </a:t>
            </a:r>
            <a:r>
              <a:rPr lang="en-US" sz="4800" b="1" i="1" u="sng" dirty="0">
                <a:latin typeface="Arial" panose="020B0604020202020204" pitchFamily="34" charset="0"/>
                <a:ea typeface="ＭＳ Ｐゴシック" charset="0"/>
                <a:cs typeface="Arial" panose="020B0604020202020204" pitchFamily="34" charset="0"/>
              </a:rPr>
              <a:t>lower</a:t>
            </a:r>
            <a:r>
              <a:rPr lang="en-US" sz="4800" i="1" dirty="0">
                <a:latin typeface="Arial" panose="020B0604020202020204" pitchFamily="34" charset="0"/>
                <a:ea typeface="ＭＳ Ｐゴシック" charset="0"/>
                <a:cs typeface="Arial" panose="020B0604020202020204" pitchFamily="34" charset="0"/>
              </a:rPr>
              <a:t> concentration</a:t>
            </a:r>
            <a:r>
              <a:rPr lang="en-US" sz="4800" i="1" dirty="0" smtClean="0">
                <a:latin typeface="Arial" panose="020B0604020202020204" pitchFamily="34" charset="0"/>
                <a:ea typeface="ＭＳ Ｐゴシック" charset="0"/>
                <a:cs typeface="Arial" panose="020B0604020202020204" pitchFamily="34" charset="0"/>
              </a:rPr>
              <a:t>.</a:t>
            </a:r>
            <a:endParaRPr lang="en-US" sz="4800" i="1" dirty="0">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3654603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Video Tutorial – Calculating Molarity</a:t>
            </a:r>
            <a:endParaRPr lang="en-US" dirty="0"/>
          </a:p>
        </p:txBody>
      </p:sp>
      <p:sp>
        <p:nvSpPr>
          <p:cNvPr id="8" name="Content Placeholder 7"/>
          <p:cNvSpPr>
            <a:spLocks noGrp="1"/>
          </p:cNvSpPr>
          <p:nvPr>
            <p:ph idx="1"/>
          </p:nvPr>
        </p:nvSpPr>
        <p:spPr/>
        <p:txBody>
          <a:bodyPr/>
          <a:lstStyle/>
          <a:p>
            <a:pPr marL="0" indent="0">
              <a:buNone/>
            </a:pPr>
            <a:r>
              <a:rPr lang="en-US" dirty="0"/>
              <a:t>Molarity Practice Problems Video </a:t>
            </a:r>
            <a:r>
              <a:rPr lang="en-US" dirty="0" smtClean="0"/>
              <a:t>Tutorial –click on the link to watch each</a:t>
            </a:r>
          </a:p>
          <a:p>
            <a:r>
              <a:rPr lang="en-US" dirty="0" smtClean="0"/>
              <a:t>Part </a:t>
            </a:r>
            <a:r>
              <a:rPr lang="en-US" dirty="0"/>
              <a:t>1: </a:t>
            </a:r>
            <a:r>
              <a:rPr lang="en-US" dirty="0">
                <a:hlinkClick r:id="rId3"/>
              </a:rPr>
              <a:t>https://</a:t>
            </a:r>
            <a:r>
              <a:rPr lang="en-US" dirty="0" smtClean="0">
                <a:hlinkClick r:id="rId3"/>
              </a:rPr>
              <a:t>youtu.be/SXf9rDnVFao</a:t>
            </a:r>
            <a:r>
              <a:rPr lang="en-US" dirty="0" smtClean="0"/>
              <a:t> </a:t>
            </a:r>
          </a:p>
          <a:p>
            <a:r>
              <a:rPr lang="en-US" dirty="0"/>
              <a:t>Part 2: </a:t>
            </a:r>
            <a:r>
              <a:rPr lang="en-US" dirty="0">
                <a:hlinkClick r:id="rId4"/>
              </a:rPr>
              <a:t>https://</a:t>
            </a:r>
            <a:r>
              <a:rPr lang="en-US" dirty="0" smtClean="0">
                <a:hlinkClick r:id="rId4"/>
              </a:rPr>
              <a:t>youtu.be/sWfn8hbXRp8</a:t>
            </a:r>
            <a:r>
              <a:rPr lang="en-US" dirty="0" smtClean="0"/>
              <a:t> </a:t>
            </a:r>
          </a:p>
        </p:txBody>
      </p:sp>
      <p:pic>
        <p:nvPicPr>
          <p:cNvPr id="9" name="SXf9rDnVFao"/>
          <p:cNvPicPr>
            <a:picLocks noRot="1" noChangeAspect="1"/>
          </p:cNvPicPr>
          <p:nvPr>
            <a:videoFile r:link="rId1"/>
          </p:nvPr>
        </p:nvPicPr>
        <p:blipFill>
          <a:blip r:embed="rId5"/>
          <a:stretch>
            <a:fillRect/>
          </a:stretch>
        </p:blipFill>
        <p:spPr>
          <a:xfrm>
            <a:off x="2133600" y="3631617"/>
            <a:ext cx="4572000" cy="2571750"/>
          </a:xfrm>
          <a:prstGeom prst="rect">
            <a:avLst/>
          </a:prstGeom>
        </p:spPr>
      </p:pic>
    </p:spTree>
    <p:extLst>
      <p:ext uri="{BB962C8B-B14F-4D97-AF65-F5344CB8AC3E}">
        <p14:creationId xmlns:p14="http://schemas.microsoft.com/office/powerpoint/2010/main" val="3062677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Wrap Up</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304" y="1447800"/>
            <a:ext cx="8649393" cy="4710535"/>
          </a:xfrm>
        </p:spPr>
        <p:txBody>
          <a:bodyPr>
            <a:noAutofit/>
          </a:bodyPr>
          <a:lstStyle/>
          <a:p>
            <a:pPr marL="0" indent="0">
              <a:buNone/>
            </a:pPr>
            <a:r>
              <a:rPr lang="en-US" b="1" i="1" dirty="0">
                <a:latin typeface="Arial" panose="020B0604020202020204" pitchFamily="34" charset="0"/>
                <a:ea typeface="ＭＳ Ｐゴシック" charset="0"/>
                <a:cs typeface="Arial" panose="020B0604020202020204" pitchFamily="34" charset="0"/>
              </a:rPr>
              <a:t>How can you keep track of compounds when they are in solution?</a:t>
            </a:r>
          </a:p>
          <a:p>
            <a:r>
              <a:rPr lang="en-US" dirty="0">
                <a:latin typeface="Arial" panose="020B0604020202020204" pitchFamily="34" charset="0"/>
                <a:ea typeface="ＭＳ Ｐゴシック" charset="0"/>
                <a:cs typeface="Arial" panose="020B0604020202020204" pitchFamily="34" charset="0"/>
              </a:rPr>
              <a:t>When two or more substances mix together uniformly at a molecular, ionic, or atomic level, they form a solution.</a:t>
            </a:r>
          </a:p>
          <a:p>
            <a:r>
              <a:rPr lang="en-US" dirty="0">
                <a:latin typeface="Arial" panose="020B0604020202020204" pitchFamily="34" charset="0"/>
                <a:ea typeface="ＭＳ Ｐゴシック" charset="0"/>
                <a:cs typeface="Arial" panose="020B0604020202020204" pitchFamily="34" charset="0"/>
              </a:rPr>
              <a:t>The concentration of a solution can be expressed in moles per liter. This is also called the molarity of the solution, or M.</a:t>
            </a:r>
          </a:p>
          <a:p>
            <a:r>
              <a:rPr lang="en-US" dirty="0">
                <a:latin typeface="Arial" panose="020B0604020202020204" pitchFamily="34" charset="0"/>
                <a:ea typeface="ＭＳ Ｐゴシック" charset="0"/>
                <a:cs typeface="Arial" panose="020B0604020202020204" pitchFamily="34" charset="0"/>
              </a:rPr>
              <a:t>The concentration of a solution can also be expressed in moles per kilogram.</a:t>
            </a:r>
          </a:p>
          <a:p>
            <a:r>
              <a:rPr lang="en-US" dirty="0">
                <a:latin typeface="Arial" panose="020B0604020202020204" pitchFamily="34" charset="0"/>
                <a:ea typeface="ＭＳ Ｐゴシック" charset="0"/>
                <a:cs typeface="Arial" panose="020B0604020202020204" pitchFamily="34" charset="0"/>
              </a:rPr>
              <a:t>This is called the molarity of the solution, or </a:t>
            </a:r>
            <a:r>
              <a:rPr lang="en-US" i="1" dirty="0">
                <a:latin typeface="Arial" panose="020B0604020202020204" pitchFamily="34" charset="0"/>
                <a:ea typeface="ＭＳ Ｐゴシック" charset="0"/>
                <a:cs typeface="Arial" panose="020B0604020202020204" pitchFamily="34" charset="0"/>
              </a:rPr>
              <a:t>m</a:t>
            </a:r>
            <a:r>
              <a:rPr lang="en-US" i="1" dirty="0" smtClean="0">
                <a:latin typeface="Arial" panose="020B0604020202020204" pitchFamily="34" charset="0"/>
                <a:ea typeface="ＭＳ Ｐゴシック" charset="0"/>
                <a:cs typeface="Arial" panose="020B0604020202020204" pitchFamily="34" charset="0"/>
              </a:rPr>
              <a:t>.</a:t>
            </a:r>
            <a:endParaRPr lang="en-US" dirty="0">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3824418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Check-In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3600" dirty="0">
                <a:latin typeface="Arial" panose="020B0604020202020204" pitchFamily="34" charset="0"/>
                <a:ea typeface="ＭＳ Ｐゴシック" charset="0"/>
                <a:cs typeface="Arial" panose="020B0604020202020204" pitchFamily="34" charset="0"/>
              </a:rPr>
              <a:t>Suppose 10.0 g of salt, NaCl, are dissolved in 0.50 L of water. What is the molarity of this solution</a:t>
            </a:r>
            <a:r>
              <a:rPr lang="en-US" sz="3600" dirty="0" smtClean="0">
                <a:latin typeface="Arial" panose="020B0604020202020204" pitchFamily="34" charset="0"/>
                <a:ea typeface="ＭＳ Ｐゴシック" charset="0"/>
                <a:cs typeface="Arial" panose="020B0604020202020204" pitchFamily="34" charset="0"/>
              </a:rPr>
              <a:t>?   </a:t>
            </a:r>
            <a:r>
              <a:rPr lang="en-US" sz="2400" dirty="0" smtClean="0">
                <a:latin typeface="Arial" panose="020B0604020202020204" pitchFamily="34" charset="0"/>
                <a:ea typeface="ＭＳ Ｐゴシック" charset="0"/>
                <a:cs typeface="Arial" panose="020B0604020202020204" pitchFamily="34" charset="0"/>
              </a:rPr>
              <a:t>(Hint: 1</a:t>
            </a:r>
            <a:r>
              <a:rPr lang="en-US" sz="2400" baseline="30000" dirty="0" smtClean="0">
                <a:latin typeface="Arial" panose="020B0604020202020204" pitchFamily="34" charset="0"/>
                <a:ea typeface="ＭＳ Ｐゴシック" charset="0"/>
                <a:cs typeface="Arial" panose="020B0604020202020204" pitchFamily="34" charset="0"/>
              </a:rPr>
              <a:t>st</a:t>
            </a:r>
            <a:r>
              <a:rPr lang="en-US" sz="2400" dirty="0" smtClean="0">
                <a:latin typeface="Arial" panose="020B0604020202020204" pitchFamily="34" charset="0"/>
                <a:ea typeface="ＭＳ Ｐゴシック" charset="0"/>
                <a:cs typeface="Arial" panose="020B0604020202020204" pitchFamily="34" charset="0"/>
              </a:rPr>
              <a:t> convert grams of salt to moles, 2</a:t>
            </a:r>
            <a:r>
              <a:rPr lang="en-US" sz="2400" baseline="30000" dirty="0" smtClean="0">
                <a:latin typeface="Arial" panose="020B0604020202020204" pitchFamily="34" charset="0"/>
                <a:ea typeface="ＭＳ Ｐゴシック" charset="0"/>
                <a:cs typeface="Arial" panose="020B0604020202020204" pitchFamily="34" charset="0"/>
              </a:rPr>
              <a:t>nd</a:t>
            </a:r>
            <a:r>
              <a:rPr lang="en-US" sz="2400" dirty="0" smtClean="0">
                <a:latin typeface="Arial" panose="020B0604020202020204" pitchFamily="34" charset="0"/>
                <a:ea typeface="ＭＳ Ｐゴシック" charset="0"/>
                <a:cs typeface="Arial" panose="020B0604020202020204" pitchFamily="34" charset="0"/>
              </a:rPr>
              <a:t> divide moles by the liters of solution)</a:t>
            </a:r>
            <a:endParaRPr lang="en-US" sz="2400" dirty="0">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832605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latin typeface="Arial" panose="020B0604020202020204" pitchFamily="34" charset="0"/>
                <a:ea typeface="ＭＳ Ｐゴシック" charset="0"/>
                <a:cs typeface="Arial" panose="020B0604020202020204" pitchFamily="34" charset="0"/>
              </a:rPr>
              <a:t>Lesson 80: Bearly Alive</a:t>
            </a:r>
            <a:endParaRPr lang="en-US"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r>
              <a:rPr lang="en-US" sz="3600" b="1" dirty="0">
                <a:latin typeface="Arial" panose="020B0604020202020204" pitchFamily="34" charset="0"/>
                <a:ea typeface="ＭＳ Ｐゴシック" charset="0"/>
                <a:cs typeface="Arial" panose="020B0604020202020204" pitchFamily="34" charset="0"/>
              </a:rPr>
              <a:t>Solution </a:t>
            </a:r>
            <a:r>
              <a:rPr lang="en-US" sz="3600" b="1" dirty="0" smtClean="0">
                <a:latin typeface="Arial" panose="020B0604020202020204" pitchFamily="34" charset="0"/>
                <a:ea typeface="ＭＳ Ｐゴシック" charset="0"/>
                <a:cs typeface="Arial" panose="020B0604020202020204" pitchFamily="34" charset="0"/>
              </a:rPr>
              <a:t>Concentration</a:t>
            </a:r>
            <a:endParaRPr lang="en-US" sz="3600" b="1" dirty="0">
              <a:latin typeface="Arial" panose="020B0604020202020204" pitchFamily="34" charset="0"/>
              <a:ea typeface="ＭＳ Ｐゴシック"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362200"/>
            <a:ext cx="4160402" cy="5525868"/>
          </a:xfrm>
          <a:prstGeom prst="rect">
            <a:avLst/>
          </a:prstGeom>
        </p:spPr>
      </p:pic>
      <p:sp>
        <p:nvSpPr>
          <p:cNvPr id="3" name="Rectangle 2"/>
          <p:cNvSpPr/>
          <p:nvPr/>
        </p:nvSpPr>
        <p:spPr>
          <a:xfrm>
            <a:off x="2667000" y="6400800"/>
            <a:ext cx="4160402" cy="45720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0736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ea typeface="ＭＳ Ｐゴシック" charset="0"/>
                <a:cs typeface="Arial" panose="020B0604020202020204" pitchFamily="34" charset="0"/>
              </a:rPr>
              <a:t>Check-In Answer</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304" y="1492832"/>
            <a:ext cx="8692640" cy="4710535"/>
          </a:xfrm>
        </p:spPr>
        <p:txBody>
          <a:bodyPr>
            <a:normAutofit/>
          </a:bodyPr>
          <a:lstStyle/>
          <a:p>
            <a:pPr marL="0" indent="0">
              <a:buNone/>
            </a:pPr>
            <a:r>
              <a:rPr lang="en-US" sz="3600" dirty="0">
                <a:latin typeface="Arial" panose="020B0604020202020204" pitchFamily="34" charset="0"/>
                <a:ea typeface="ＭＳ Ｐゴシック" charset="0"/>
                <a:cs typeface="Arial" panose="020B0604020202020204" pitchFamily="34" charset="0"/>
              </a:rPr>
              <a:t>Suppose 10.0 g of salt, NaCl, are dissolved in 0.50 L of water. What is the molarity of this solution</a:t>
            </a:r>
            <a:r>
              <a:rPr lang="en-US" sz="3600" dirty="0" smtClean="0">
                <a:latin typeface="Arial" panose="020B0604020202020204" pitchFamily="34" charset="0"/>
                <a:ea typeface="ＭＳ Ｐゴシック" charset="0"/>
                <a:cs typeface="Arial" panose="020B0604020202020204" pitchFamily="34" charset="0"/>
              </a:rPr>
              <a:t>?   </a:t>
            </a:r>
            <a:r>
              <a:rPr lang="en-US" sz="2400" dirty="0" smtClean="0">
                <a:latin typeface="Arial" panose="020B0604020202020204" pitchFamily="34" charset="0"/>
                <a:ea typeface="ＭＳ Ｐゴシック" charset="0"/>
                <a:cs typeface="Arial" panose="020B0604020202020204" pitchFamily="34" charset="0"/>
              </a:rPr>
              <a:t>(Hint: 1</a:t>
            </a:r>
            <a:r>
              <a:rPr lang="en-US" sz="2400" baseline="30000" dirty="0" smtClean="0">
                <a:latin typeface="Arial" panose="020B0604020202020204" pitchFamily="34" charset="0"/>
                <a:ea typeface="ＭＳ Ｐゴシック" charset="0"/>
                <a:cs typeface="Arial" panose="020B0604020202020204" pitchFamily="34" charset="0"/>
              </a:rPr>
              <a:t>st</a:t>
            </a:r>
            <a:r>
              <a:rPr lang="en-US" sz="2400" dirty="0" smtClean="0">
                <a:latin typeface="Arial" panose="020B0604020202020204" pitchFamily="34" charset="0"/>
                <a:ea typeface="ＭＳ Ｐゴシック" charset="0"/>
                <a:cs typeface="Arial" panose="020B0604020202020204" pitchFamily="34" charset="0"/>
              </a:rPr>
              <a:t> convert grams of salt to moles, 2</a:t>
            </a:r>
            <a:r>
              <a:rPr lang="en-US" sz="2400" baseline="30000" dirty="0" smtClean="0">
                <a:latin typeface="Arial" panose="020B0604020202020204" pitchFamily="34" charset="0"/>
                <a:ea typeface="ＭＳ Ｐゴシック" charset="0"/>
                <a:cs typeface="Arial" panose="020B0604020202020204" pitchFamily="34" charset="0"/>
              </a:rPr>
              <a:t>nd</a:t>
            </a:r>
            <a:r>
              <a:rPr lang="en-US" sz="2400" dirty="0" smtClean="0">
                <a:latin typeface="Arial" panose="020B0604020202020204" pitchFamily="34" charset="0"/>
                <a:ea typeface="ＭＳ Ｐゴシック" charset="0"/>
                <a:cs typeface="Arial" panose="020B0604020202020204" pitchFamily="34" charset="0"/>
              </a:rPr>
              <a:t> divide moles by the liters of solution)</a:t>
            </a:r>
          </a:p>
          <a:p>
            <a:pPr marL="0" indent="0">
              <a:buNone/>
            </a:pPr>
            <a:endParaRPr lang="en-US" sz="2400" dirty="0">
              <a:ea typeface="ＭＳ Ｐゴシック" charset="0"/>
            </a:endParaRPr>
          </a:p>
          <a:p>
            <a:pPr marL="0" indent="0">
              <a:buNone/>
            </a:pPr>
            <a:r>
              <a:rPr lang="en-US" sz="2800" b="1" i="1" dirty="0">
                <a:solidFill>
                  <a:srgbClr val="0000CC"/>
                </a:solidFill>
                <a:latin typeface="Arial" charset="0"/>
                <a:ea typeface="ＭＳ Ｐゴシック" charset="0"/>
                <a:cs typeface="ＭＳ Ｐゴシック" charset="0"/>
              </a:rPr>
              <a:t>Answer: </a:t>
            </a:r>
            <a:r>
              <a:rPr lang="en-US" sz="2800" dirty="0">
                <a:solidFill>
                  <a:srgbClr val="0000CC"/>
                </a:solidFill>
                <a:latin typeface="Arial" charset="0"/>
                <a:ea typeface="ＭＳ Ｐゴシック" charset="0"/>
                <a:cs typeface="ＭＳ Ｐゴシック" charset="0"/>
              </a:rPr>
              <a:t>Determine the number of moles of salt and divide by the volume of solution in liters: </a:t>
            </a:r>
            <a:endParaRPr lang="en-US" sz="2800" dirty="0" smtClean="0">
              <a:solidFill>
                <a:srgbClr val="0000CC"/>
              </a:solidFill>
              <a:latin typeface="Arial" charset="0"/>
              <a:ea typeface="ＭＳ Ｐゴシック" charset="0"/>
              <a:cs typeface="ＭＳ Ｐゴシック" charset="0"/>
            </a:endParaRPr>
          </a:p>
          <a:p>
            <a:pPr marL="0" indent="0">
              <a:buNone/>
            </a:pPr>
            <a:r>
              <a:rPr lang="en-US" sz="2800" dirty="0">
                <a:solidFill>
                  <a:srgbClr val="0000CC"/>
                </a:solidFill>
                <a:latin typeface="Arial" charset="0"/>
                <a:ea typeface="ＭＳ Ｐゴシック" charset="0"/>
                <a:cs typeface="ＭＳ Ｐゴシック" charset="0"/>
              </a:rPr>
              <a:t>	</a:t>
            </a:r>
            <a:r>
              <a:rPr lang="en-US" sz="2800" dirty="0" smtClean="0">
                <a:solidFill>
                  <a:srgbClr val="0000CC"/>
                </a:solidFill>
                <a:latin typeface="Arial" charset="0"/>
                <a:ea typeface="ＭＳ Ｐゴシック" charset="0"/>
                <a:cs typeface="ＭＳ Ｐゴシック" charset="0"/>
              </a:rPr>
              <a:t>10.0 </a:t>
            </a:r>
            <a:r>
              <a:rPr lang="en-US" sz="2800" dirty="0">
                <a:solidFill>
                  <a:srgbClr val="0000CC"/>
                </a:solidFill>
                <a:latin typeface="Arial" charset="0"/>
                <a:ea typeface="ＭＳ Ｐゴシック" charset="0"/>
                <a:cs typeface="ＭＳ Ｐゴシック" charset="0"/>
              </a:rPr>
              <a:t>g/58.45 g/mol = </a:t>
            </a:r>
            <a:r>
              <a:rPr lang="en-US" sz="2800" dirty="0" smtClean="0">
                <a:solidFill>
                  <a:srgbClr val="0000CC"/>
                </a:solidFill>
                <a:latin typeface="Arial" charset="0"/>
                <a:ea typeface="ＭＳ Ｐゴシック" charset="0"/>
                <a:cs typeface="ＭＳ Ｐゴシック" charset="0"/>
              </a:rPr>
              <a:t>0.171 </a:t>
            </a:r>
            <a:r>
              <a:rPr lang="en-US" sz="2800" dirty="0">
                <a:solidFill>
                  <a:srgbClr val="0000CC"/>
                </a:solidFill>
                <a:latin typeface="Arial" charset="0"/>
                <a:ea typeface="ＭＳ Ｐゴシック" charset="0"/>
                <a:cs typeface="ＭＳ Ｐゴシック" charset="0"/>
              </a:rPr>
              <a:t>mol;    </a:t>
            </a:r>
            <a:endParaRPr lang="en-US" sz="2800" dirty="0" smtClean="0">
              <a:solidFill>
                <a:srgbClr val="0000CC"/>
              </a:solidFill>
              <a:latin typeface="Arial" charset="0"/>
              <a:ea typeface="ＭＳ Ｐゴシック" charset="0"/>
              <a:cs typeface="ＭＳ Ｐゴシック" charset="0"/>
            </a:endParaRPr>
          </a:p>
          <a:p>
            <a:pPr marL="0" indent="0">
              <a:buNone/>
            </a:pPr>
            <a:r>
              <a:rPr lang="en-US" sz="2800" dirty="0">
                <a:solidFill>
                  <a:srgbClr val="0000CC"/>
                </a:solidFill>
                <a:latin typeface="Arial" charset="0"/>
                <a:ea typeface="ＭＳ Ｐゴシック" charset="0"/>
                <a:cs typeface="ＭＳ Ｐゴシック" charset="0"/>
              </a:rPr>
              <a:t>	</a:t>
            </a:r>
            <a:r>
              <a:rPr lang="en-US" sz="2800" dirty="0" smtClean="0">
                <a:solidFill>
                  <a:srgbClr val="0000CC"/>
                </a:solidFill>
                <a:latin typeface="Arial" charset="0"/>
                <a:ea typeface="ＭＳ Ｐゴシック" charset="0"/>
                <a:cs typeface="ＭＳ Ｐゴシック" charset="0"/>
              </a:rPr>
              <a:t>0.171 </a:t>
            </a:r>
            <a:r>
              <a:rPr lang="en-US" sz="2800" dirty="0">
                <a:solidFill>
                  <a:srgbClr val="0000CC"/>
                </a:solidFill>
                <a:latin typeface="Arial" charset="0"/>
                <a:ea typeface="ＭＳ Ｐゴシック" charset="0"/>
                <a:cs typeface="ＭＳ Ｐゴシック" charset="0"/>
              </a:rPr>
              <a:t>mol/0.50 L= 5 0.34 mol/L, or </a:t>
            </a:r>
            <a:r>
              <a:rPr lang="en-US" sz="2800" b="1" dirty="0">
                <a:solidFill>
                  <a:srgbClr val="0000CC"/>
                </a:solidFill>
                <a:latin typeface="Arial" charset="0"/>
                <a:ea typeface="ＭＳ Ｐゴシック" charset="0"/>
                <a:cs typeface="ＭＳ Ｐゴシック" charset="0"/>
              </a:rPr>
              <a:t>0.34 M.</a:t>
            </a:r>
          </a:p>
          <a:p>
            <a:pPr marL="0" indent="0">
              <a:buNone/>
            </a:pPr>
            <a:endParaRPr lang="en-US" sz="2400" dirty="0">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8308501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Bookwork/Homework</a:t>
            </a:r>
            <a:endParaRPr lang="en-US" dirty="0"/>
          </a:p>
        </p:txBody>
      </p:sp>
      <p:sp>
        <p:nvSpPr>
          <p:cNvPr id="8" name="Content Placeholder 7"/>
          <p:cNvSpPr>
            <a:spLocks noGrp="1"/>
          </p:cNvSpPr>
          <p:nvPr>
            <p:ph idx="1"/>
          </p:nvPr>
        </p:nvSpPr>
        <p:spPr>
          <a:xfrm>
            <a:off x="247305" y="1492832"/>
            <a:ext cx="5162896" cy="4710535"/>
          </a:xfrm>
        </p:spPr>
        <p:txBody>
          <a:bodyPr>
            <a:normAutofit fontScale="92500"/>
          </a:bodyPr>
          <a:lstStyle/>
          <a:p>
            <a:pPr marL="0" indent="0">
              <a:buNone/>
            </a:pPr>
            <a:r>
              <a:rPr lang="en-US" sz="3600" b="1" dirty="0" smtClean="0"/>
              <a:t>Assignment in Google Classroom to fill out online</a:t>
            </a:r>
          </a:p>
          <a:p>
            <a:r>
              <a:rPr lang="en-US" sz="3600" b="1" dirty="0" smtClean="0"/>
              <a:t>Read </a:t>
            </a:r>
            <a:r>
              <a:rPr lang="en-US" sz="3600" b="1" dirty="0" smtClean="0"/>
              <a:t>pages 407 – 412</a:t>
            </a:r>
          </a:p>
          <a:p>
            <a:r>
              <a:rPr lang="en-US" sz="3600" b="1" dirty="0" smtClean="0"/>
              <a:t>Exercises </a:t>
            </a:r>
            <a:r>
              <a:rPr lang="en-US" sz="3600" b="1" dirty="0" smtClean="0"/>
              <a:t>1-10 answer in the Google Doc in classroom </a:t>
            </a:r>
            <a:endParaRPr lang="en-US" sz="3600" b="1"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390513"/>
            <a:ext cx="2743200" cy="4804387"/>
          </a:xfrm>
          <a:prstGeom prst="rect">
            <a:avLst/>
          </a:prstGeom>
        </p:spPr>
      </p:pic>
    </p:spTree>
    <p:extLst>
      <p:ext uri="{BB962C8B-B14F-4D97-AF65-F5344CB8AC3E}">
        <p14:creationId xmlns:p14="http://schemas.microsoft.com/office/powerpoint/2010/main" val="255211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Watch the following introduction</a:t>
            </a:r>
            <a:endParaRPr lang="en-US" dirty="0"/>
          </a:p>
        </p:txBody>
      </p:sp>
      <p:sp>
        <p:nvSpPr>
          <p:cNvPr id="14" name="Content Placeholder 13"/>
          <p:cNvSpPr>
            <a:spLocks noGrp="1"/>
          </p:cNvSpPr>
          <p:nvPr>
            <p:ph idx="1"/>
          </p:nvPr>
        </p:nvSpPr>
        <p:spPr/>
        <p:txBody>
          <a:bodyPr/>
          <a:lstStyle/>
          <a:p>
            <a:r>
              <a:rPr lang="en-US" dirty="0">
                <a:hlinkClick r:id="rId4"/>
              </a:rPr>
              <a:t>https://</a:t>
            </a:r>
            <a:r>
              <a:rPr lang="en-US" dirty="0" smtClean="0">
                <a:hlinkClick r:id="rId4"/>
              </a:rPr>
              <a:t>youtu.be/AN4KifV12DA</a:t>
            </a:r>
            <a:r>
              <a:rPr lang="en-US" dirty="0" smtClean="0"/>
              <a:t>  Crash Course Chemistry Episode 7 “Water and Solutions” click the link above</a:t>
            </a:r>
            <a:endParaRPr lang="en-US" dirty="0"/>
          </a:p>
          <a:p>
            <a:endParaRPr lang="en-US" dirty="0" smtClean="0"/>
          </a:p>
          <a:p>
            <a:endParaRPr lang="en-US" dirty="0"/>
          </a:p>
        </p:txBody>
      </p:sp>
      <p:pic>
        <p:nvPicPr>
          <p:cNvPr id="15" name="AN4KifV12DA"/>
          <p:cNvPicPr>
            <a:picLocks noRot="1" noChangeAspect="1"/>
          </p:cNvPicPr>
          <p:nvPr>
            <a:videoFile r:link="rId1"/>
          </p:nvPr>
        </p:nvPicPr>
        <p:blipFill>
          <a:blip r:embed="rId5"/>
          <a:stretch>
            <a:fillRect/>
          </a:stretch>
        </p:blipFill>
        <p:spPr>
          <a:xfrm>
            <a:off x="2286000" y="3124200"/>
            <a:ext cx="4572000" cy="2571750"/>
          </a:xfrm>
          <a:prstGeom prst="rect">
            <a:avLst/>
          </a:prstGeom>
        </p:spPr>
      </p:pic>
    </p:spTree>
    <p:extLst>
      <p:ext uri="{BB962C8B-B14F-4D97-AF65-F5344CB8AC3E}">
        <p14:creationId xmlns:p14="http://schemas.microsoft.com/office/powerpoint/2010/main" val="793016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ChemCatalyst</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r>
              <a:rPr lang="en-US" b="1" dirty="0">
                <a:latin typeface="Arial" panose="020B0604020202020204" pitchFamily="34" charset="0"/>
                <a:ea typeface="ＭＳ Ｐゴシック" charset="0"/>
                <a:cs typeface="Arial" panose="020B0604020202020204" pitchFamily="34" charset="0"/>
              </a:rPr>
              <a:t>Five gummy bears have been placed overnight in five different aqueous sugar solutions. Each solution contains a different amount of dissolved sugar.</a:t>
            </a:r>
          </a:p>
          <a:p>
            <a:pPr marL="514350" indent="-514350">
              <a:buFont typeface="+mj-lt"/>
              <a:buAutoNum type="alphaLcPeriod"/>
            </a:pPr>
            <a:r>
              <a:rPr lang="en-US" dirty="0">
                <a:latin typeface="Arial" panose="020B0604020202020204" pitchFamily="34" charset="0"/>
                <a:ea typeface="ＭＳ Ｐゴシック" charset="0"/>
                <a:cs typeface="Arial" panose="020B0604020202020204" pitchFamily="34" charset="0"/>
              </a:rPr>
              <a:t>Which solution do you think has the greatest amount of sugar in it? Explain your reasoning.</a:t>
            </a:r>
          </a:p>
          <a:p>
            <a:pPr marL="514350" indent="-514350">
              <a:buFont typeface="+mj-lt"/>
              <a:buAutoNum type="alphaLcPeriod"/>
            </a:pPr>
            <a:r>
              <a:rPr lang="en-US" dirty="0">
                <a:latin typeface="Arial" panose="020B0604020202020204" pitchFamily="34" charset="0"/>
                <a:ea typeface="ＭＳ Ｐゴシック" charset="0"/>
                <a:cs typeface="Arial" panose="020B0604020202020204" pitchFamily="34" charset="0"/>
              </a:rPr>
              <a:t>What do you think caused the bears to change size</a:t>
            </a:r>
            <a:r>
              <a:rPr lang="en-US" dirty="0" smtClean="0">
                <a:latin typeface="Arial" panose="020B0604020202020204" pitchFamily="34" charset="0"/>
                <a:ea typeface="ＭＳ Ｐゴシック" charset="0"/>
                <a:cs typeface="Arial" panose="020B0604020202020204" pitchFamily="34" charset="0"/>
              </a:rPr>
              <a:t>?</a:t>
            </a:r>
            <a:endParaRPr lang="en-US" dirty="0">
              <a:latin typeface="Arial" panose="020B0604020202020204" pitchFamily="34" charset="0"/>
              <a:ea typeface="ＭＳ Ｐゴシック"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4267200"/>
            <a:ext cx="7772400" cy="1943101"/>
          </a:xfrm>
          <a:prstGeom prst="rect">
            <a:avLst/>
          </a:prstGeom>
        </p:spPr>
      </p:pic>
    </p:spTree>
    <p:extLst>
      <p:ext uri="{BB962C8B-B14F-4D97-AF65-F5344CB8AC3E}">
        <p14:creationId xmlns:p14="http://schemas.microsoft.com/office/powerpoint/2010/main" val="27149539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Key Question</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r>
              <a:rPr lang="en-US" sz="3600" dirty="0">
                <a:latin typeface="Arial" panose="020B0604020202020204" pitchFamily="34" charset="0"/>
                <a:ea typeface="ＭＳ Ｐゴシック" charset="0"/>
                <a:cs typeface="Arial" panose="020B0604020202020204" pitchFamily="34" charset="0"/>
              </a:rPr>
              <a:t>How can you keep track of </a:t>
            </a:r>
            <a:r>
              <a:rPr lang="en-US" sz="3600" b="1" dirty="0">
                <a:latin typeface="Arial" panose="020B0604020202020204" pitchFamily="34" charset="0"/>
                <a:ea typeface="ＭＳ Ｐゴシック" charset="0"/>
                <a:cs typeface="Arial" panose="020B0604020202020204" pitchFamily="34" charset="0"/>
              </a:rPr>
              <a:t>compounds </a:t>
            </a:r>
            <a:r>
              <a:rPr lang="en-US" sz="3600" dirty="0">
                <a:latin typeface="Arial" panose="020B0604020202020204" pitchFamily="34" charset="0"/>
                <a:ea typeface="ＭＳ Ｐゴシック" charset="0"/>
                <a:cs typeface="Arial" panose="020B0604020202020204" pitchFamily="34" charset="0"/>
              </a:rPr>
              <a:t>when they are </a:t>
            </a:r>
            <a:r>
              <a:rPr lang="en-US" sz="3600" b="1" dirty="0">
                <a:latin typeface="Arial" panose="020B0604020202020204" pitchFamily="34" charset="0"/>
                <a:ea typeface="ＭＳ Ｐゴシック" charset="0"/>
                <a:cs typeface="Arial" panose="020B0604020202020204" pitchFamily="34" charset="0"/>
              </a:rPr>
              <a:t>in solution</a:t>
            </a:r>
            <a:r>
              <a:rPr lang="en-US" sz="3600" b="1" dirty="0" smtClean="0">
                <a:latin typeface="Arial" panose="020B0604020202020204" pitchFamily="34" charset="0"/>
                <a:ea typeface="ＭＳ Ｐゴシック" charset="0"/>
                <a:cs typeface="Arial" panose="020B0604020202020204" pitchFamily="34" charset="0"/>
              </a:rPr>
              <a:t>?</a:t>
            </a:r>
          </a:p>
          <a:p>
            <a:pPr marL="0" indent="0">
              <a:buNone/>
            </a:pPr>
            <a:endParaRPr lang="en-US" b="1" dirty="0">
              <a:ea typeface="ＭＳ Ｐゴシック" charset="0"/>
            </a:endParaRPr>
          </a:p>
          <a:p>
            <a:pPr marL="0" indent="0">
              <a:buNone/>
            </a:pPr>
            <a:endParaRPr lang="en-US" b="1" dirty="0">
              <a:latin typeface="Arial" panose="020B0604020202020204" pitchFamily="34" charset="0"/>
              <a:ea typeface="ＭＳ Ｐゴシック"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57" y="2971800"/>
            <a:ext cx="8835458" cy="2743200"/>
          </a:xfrm>
          <a:prstGeom prst="rect">
            <a:avLst/>
          </a:prstGeom>
        </p:spPr>
      </p:pic>
    </p:spTree>
    <p:extLst>
      <p:ext uri="{BB962C8B-B14F-4D97-AF65-F5344CB8AC3E}">
        <p14:creationId xmlns:p14="http://schemas.microsoft.com/office/powerpoint/2010/main" val="2490112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You will be able to:</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r>
              <a:rPr lang="en-US" sz="3600" dirty="0">
                <a:latin typeface="Arial" panose="020B0604020202020204" pitchFamily="34" charset="0"/>
                <a:ea typeface="ＭＳ Ｐゴシック" charset="0"/>
                <a:cs typeface="Arial" panose="020B0604020202020204" pitchFamily="34" charset="0"/>
              </a:rPr>
              <a:t>define the terms </a:t>
            </a:r>
            <a:r>
              <a:rPr lang="en-US" sz="3600" b="1" i="1" dirty="0">
                <a:latin typeface="Arial" panose="020B0604020202020204" pitchFamily="34" charset="0"/>
                <a:ea typeface="ＭＳ Ｐゴシック" charset="0"/>
                <a:cs typeface="Arial" panose="020B0604020202020204" pitchFamily="34" charset="0"/>
              </a:rPr>
              <a:t>solution, saturated solution, solute, </a:t>
            </a:r>
            <a:r>
              <a:rPr lang="en-US" sz="3600" dirty="0">
                <a:latin typeface="Arial" panose="020B0604020202020204" pitchFamily="34" charset="0"/>
                <a:ea typeface="ＭＳ Ｐゴシック" charset="0"/>
                <a:cs typeface="Arial" panose="020B0604020202020204" pitchFamily="34" charset="0"/>
              </a:rPr>
              <a:t>and </a:t>
            </a:r>
            <a:r>
              <a:rPr lang="en-US" sz="3600" b="1" i="1" dirty="0">
                <a:latin typeface="Arial" panose="020B0604020202020204" pitchFamily="34" charset="0"/>
                <a:ea typeface="ＭＳ Ｐゴシック" charset="0"/>
                <a:cs typeface="Arial" panose="020B0604020202020204" pitchFamily="34" charset="0"/>
              </a:rPr>
              <a:t>solvent</a:t>
            </a:r>
          </a:p>
          <a:p>
            <a:r>
              <a:rPr lang="en-US" sz="3600" dirty="0">
                <a:latin typeface="Arial" panose="020B0604020202020204" pitchFamily="34" charset="0"/>
                <a:ea typeface="ＭＳ Ｐゴシック" charset="0"/>
                <a:cs typeface="Arial" panose="020B0604020202020204" pitchFamily="34" charset="0"/>
              </a:rPr>
              <a:t>explain what the </a:t>
            </a:r>
            <a:r>
              <a:rPr lang="en-US" sz="3600" b="1" dirty="0">
                <a:latin typeface="Arial" panose="020B0604020202020204" pitchFamily="34" charset="0"/>
                <a:ea typeface="ＭＳ Ｐゴシック" charset="0"/>
                <a:cs typeface="Arial" panose="020B0604020202020204" pitchFamily="34" charset="0"/>
              </a:rPr>
              <a:t>concentration</a:t>
            </a:r>
            <a:r>
              <a:rPr lang="en-US" sz="3600" dirty="0">
                <a:latin typeface="Arial" panose="020B0604020202020204" pitchFamily="34" charset="0"/>
                <a:ea typeface="ＭＳ Ｐゴシック" charset="0"/>
                <a:cs typeface="Arial" panose="020B0604020202020204" pitchFamily="34" charset="0"/>
              </a:rPr>
              <a:t> and </a:t>
            </a:r>
            <a:r>
              <a:rPr lang="en-US" sz="3600" b="1" dirty="0">
                <a:latin typeface="Arial" panose="020B0604020202020204" pitchFamily="34" charset="0"/>
                <a:ea typeface="ＭＳ Ｐゴシック" charset="0"/>
                <a:cs typeface="Arial" panose="020B0604020202020204" pitchFamily="34" charset="0"/>
              </a:rPr>
              <a:t>molarity</a:t>
            </a:r>
            <a:r>
              <a:rPr lang="en-US" sz="3600" dirty="0">
                <a:latin typeface="Arial" panose="020B0604020202020204" pitchFamily="34" charset="0"/>
                <a:ea typeface="ＭＳ Ｐゴシック" charset="0"/>
                <a:cs typeface="Arial" panose="020B0604020202020204" pitchFamily="34" charset="0"/>
              </a:rPr>
              <a:t> of a solution represent</a:t>
            </a:r>
          </a:p>
          <a:p>
            <a:r>
              <a:rPr lang="en-US" sz="3600" dirty="0">
                <a:latin typeface="Arial" panose="020B0604020202020204" pitchFamily="34" charset="0"/>
                <a:ea typeface="ＭＳ Ｐゴシック" charset="0"/>
                <a:cs typeface="Arial" panose="020B0604020202020204" pitchFamily="34" charset="0"/>
              </a:rPr>
              <a:t>complete </a:t>
            </a:r>
            <a:r>
              <a:rPr lang="en-US" sz="3600" b="1" dirty="0">
                <a:latin typeface="Arial" panose="020B0604020202020204" pitchFamily="34" charset="0"/>
                <a:ea typeface="ＭＳ Ｐゴシック" charset="0"/>
                <a:cs typeface="Arial" panose="020B0604020202020204" pitchFamily="34" charset="0"/>
              </a:rPr>
              <a:t>calculations</a:t>
            </a:r>
            <a:r>
              <a:rPr lang="en-US" sz="3600" dirty="0">
                <a:latin typeface="Arial" panose="020B0604020202020204" pitchFamily="34" charset="0"/>
                <a:ea typeface="ＭＳ Ｐゴシック" charset="0"/>
                <a:cs typeface="Arial" panose="020B0604020202020204" pitchFamily="34" charset="0"/>
              </a:rPr>
              <a:t> involving </a:t>
            </a:r>
            <a:r>
              <a:rPr lang="en-US" sz="3600" dirty="0" smtClean="0">
                <a:latin typeface="Arial" panose="020B0604020202020204" pitchFamily="34" charset="0"/>
                <a:ea typeface="ＭＳ Ｐゴシック" charset="0"/>
                <a:cs typeface="Arial" panose="020B0604020202020204" pitchFamily="34" charset="0"/>
              </a:rPr>
              <a:t>molarity</a:t>
            </a:r>
            <a:endParaRPr lang="en-US" sz="3600" dirty="0">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4185830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Prepare for the </a:t>
            </a:r>
            <a:r>
              <a:rPr lang="en-US" dirty="0" smtClean="0">
                <a:latin typeface="Arial" panose="020B0604020202020204" pitchFamily="34" charset="0"/>
                <a:ea typeface="ＭＳ Ｐゴシック" charset="0"/>
                <a:cs typeface="Arial" panose="020B0604020202020204" pitchFamily="34" charset="0"/>
              </a:rPr>
              <a:t>Activity</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r>
              <a:rPr lang="en-US" sz="3200" b="1" dirty="0" smtClean="0">
                <a:latin typeface="Arial" panose="020B0604020202020204" pitchFamily="34" charset="0"/>
                <a:ea typeface="ＭＳ Ｐゴシック" charset="0"/>
                <a:cs typeface="Arial" panose="020B0604020202020204" pitchFamily="34" charset="0"/>
              </a:rPr>
              <a:t>Solution</a:t>
            </a:r>
            <a:r>
              <a:rPr lang="en-US" sz="3200" dirty="0">
                <a:latin typeface="Arial" panose="020B0604020202020204" pitchFamily="34" charset="0"/>
                <a:ea typeface="ＭＳ Ｐゴシック" charset="0"/>
                <a:cs typeface="Arial" panose="020B0604020202020204" pitchFamily="34" charset="0"/>
              </a:rPr>
              <a:t>: </a:t>
            </a:r>
            <a:r>
              <a:rPr lang="en-US" sz="3200" u="sng" dirty="0">
                <a:latin typeface="Arial" panose="020B0604020202020204" pitchFamily="34" charset="0"/>
                <a:ea typeface="ＭＳ Ｐゴシック" charset="0"/>
                <a:cs typeface="Arial" panose="020B0604020202020204" pitchFamily="34" charset="0"/>
              </a:rPr>
              <a:t>A mixture of two substances that is uniform throughout</a:t>
            </a:r>
            <a:r>
              <a:rPr lang="en-US" sz="3200" dirty="0" smtClean="0">
                <a:latin typeface="Arial" panose="020B0604020202020204" pitchFamily="34" charset="0"/>
                <a:ea typeface="ＭＳ Ｐゴシック" charset="0"/>
                <a:cs typeface="Arial" panose="020B0604020202020204" pitchFamily="34" charset="0"/>
              </a:rPr>
              <a:t>.</a:t>
            </a:r>
          </a:p>
          <a:p>
            <a:pPr marL="0" indent="0">
              <a:buNone/>
            </a:pPr>
            <a:endParaRPr lang="en-US" sz="3200" dirty="0">
              <a:latin typeface="Arial" panose="020B0604020202020204" pitchFamily="34" charset="0"/>
              <a:ea typeface="ＭＳ Ｐゴシック"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5100" y="3213352"/>
            <a:ext cx="3733800" cy="2990015"/>
          </a:xfrm>
          <a:prstGeom prst="rect">
            <a:avLst/>
          </a:prstGeom>
        </p:spPr>
      </p:pic>
    </p:spTree>
    <p:extLst>
      <p:ext uri="{BB962C8B-B14F-4D97-AF65-F5344CB8AC3E}">
        <p14:creationId xmlns:p14="http://schemas.microsoft.com/office/powerpoint/2010/main" val="2396760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panose="020B0604020202020204" pitchFamily="34" charset="0"/>
                <a:ea typeface="ＭＳ Ｐゴシック" charset="0"/>
                <a:cs typeface="Arial" panose="020B0604020202020204" pitchFamily="34" charset="0"/>
              </a:rPr>
              <a:t>Discussion </a:t>
            </a:r>
            <a:r>
              <a:rPr lang="en-US" dirty="0" smtClean="0">
                <a:latin typeface="Arial" panose="020B0604020202020204" pitchFamily="34" charset="0"/>
                <a:ea typeface="ＭＳ Ｐゴシック" charset="0"/>
                <a:cs typeface="Arial" panose="020B0604020202020204" pitchFamily="34" charset="0"/>
              </a:rPr>
              <a:t>Notes (1 of 5)</a:t>
            </a:r>
            <a:endParaRPr lang="en-US"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r>
              <a:rPr lang="en-US" sz="3600" dirty="0">
                <a:latin typeface="Arial" panose="020B0604020202020204" pitchFamily="34" charset="0"/>
                <a:ea typeface="ＭＳ Ｐゴシック" charset="0"/>
                <a:cs typeface="Arial" panose="020B0604020202020204" pitchFamily="34" charset="0"/>
              </a:rPr>
              <a:t>A solution is a mixture of two or more substances that is </a:t>
            </a:r>
            <a:r>
              <a:rPr lang="en-US" sz="3600" b="1" dirty="0">
                <a:latin typeface="Arial" panose="020B0604020202020204" pitchFamily="34" charset="0"/>
                <a:ea typeface="ＭＳ Ｐゴシック" charset="0"/>
                <a:cs typeface="Arial" panose="020B0604020202020204" pitchFamily="34" charset="0"/>
              </a:rPr>
              <a:t>uniform throughout</a:t>
            </a:r>
            <a:r>
              <a:rPr lang="en-US" sz="3600" dirty="0" smtClean="0">
                <a:latin typeface="Arial" panose="020B0604020202020204" pitchFamily="34" charset="0"/>
                <a:ea typeface="ＭＳ Ｐゴシック" charset="0"/>
                <a:cs typeface="Arial" panose="020B0604020202020204" pitchFamily="34" charset="0"/>
              </a:rPr>
              <a:t>.</a:t>
            </a:r>
            <a:endParaRPr lang="en-US" sz="3600" dirty="0">
              <a:latin typeface="Arial" panose="020B0604020202020204" pitchFamily="34" charset="0"/>
              <a:ea typeface="ＭＳ Ｐゴシック" charset="0"/>
              <a:cs typeface="Arial" panose="020B0604020202020204" pitchFamily="34" charset="0"/>
            </a:endParaRPr>
          </a:p>
          <a:p>
            <a:pPr marL="0" indent="0">
              <a:buNone/>
            </a:pPr>
            <a:r>
              <a:rPr lang="en-US" sz="3600" b="1" dirty="0">
                <a:latin typeface="Arial" panose="020B0604020202020204" pitchFamily="34" charset="0"/>
                <a:ea typeface="ＭＳ Ｐゴシック" charset="0"/>
                <a:cs typeface="Arial" panose="020B0604020202020204" pitchFamily="34" charset="0"/>
              </a:rPr>
              <a:t>Solute</a:t>
            </a:r>
            <a:r>
              <a:rPr lang="en-US" sz="3600" dirty="0">
                <a:latin typeface="Arial" panose="020B0604020202020204" pitchFamily="34" charset="0"/>
                <a:ea typeface="ＭＳ Ｐゴシック" charset="0"/>
                <a:cs typeface="Arial" panose="020B0604020202020204" pitchFamily="34" charset="0"/>
              </a:rPr>
              <a:t>: </a:t>
            </a:r>
            <a:r>
              <a:rPr lang="en-US" sz="3600" u="sng" dirty="0">
                <a:latin typeface="Arial" panose="020B0604020202020204" pitchFamily="34" charset="0"/>
                <a:ea typeface="ＭＳ Ｐゴシック" charset="0"/>
                <a:cs typeface="Arial" panose="020B0604020202020204" pitchFamily="34" charset="0"/>
              </a:rPr>
              <a:t>The substance dissolved in a solution</a:t>
            </a:r>
            <a:r>
              <a:rPr lang="en-US" sz="3600" u="sng" dirty="0" smtClean="0">
                <a:latin typeface="Arial" panose="020B0604020202020204" pitchFamily="34" charset="0"/>
                <a:ea typeface="ＭＳ Ｐゴシック" charset="0"/>
                <a:cs typeface="Arial" panose="020B0604020202020204" pitchFamily="34" charset="0"/>
              </a:rPr>
              <a:t>.</a:t>
            </a:r>
            <a:endParaRPr lang="en-US" sz="3600" u="sng" dirty="0">
              <a:latin typeface="Arial" panose="020B0604020202020204" pitchFamily="34" charset="0"/>
              <a:ea typeface="ＭＳ Ｐゴシック" charset="0"/>
              <a:cs typeface="Arial" panose="020B0604020202020204" pitchFamily="34" charset="0"/>
            </a:endParaRPr>
          </a:p>
          <a:p>
            <a:pPr marL="0" indent="0">
              <a:buNone/>
            </a:pPr>
            <a:r>
              <a:rPr lang="en-US" sz="3600" b="1" dirty="0">
                <a:latin typeface="Arial" panose="020B0604020202020204" pitchFamily="34" charset="0"/>
                <a:ea typeface="ＭＳ Ｐゴシック" charset="0"/>
                <a:cs typeface="Arial" panose="020B0604020202020204" pitchFamily="34" charset="0"/>
              </a:rPr>
              <a:t>Solvent</a:t>
            </a:r>
            <a:r>
              <a:rPr lang="en-US" sz="3600" dirty="0">
                <a:latin typeface="Arial" panose="020B0604020202020204" pitchFamily="34" charset="0"/>
                <a:ea typeface="ＭＳ Ｐゴシック" charset="0"/>
                <a:cs typeface="Arial" panose="020B0604020202020204" pitchFamily="34" charset="0"/>
              </a:rPr>
              <a:t>: </a:t>
            </a:r>
            <a:r>
              <a:rPr lang="en-US" sz="3600" u="sng" dirty="0">
                <a:latin typeface="Arial" panose="020B0604020202020204" pitchFamily="34" charset="0"/>
                <a:ea typeface="ＭＳ Ｐゴシック" charset="0"/>
                <a:cs typeface="Arial" panose="020B0604020202020204" pitchFamily="34" charset="0"/>
              </a:rPr>
              <a:t>The substance in which the solute dissolves in a </a:t>
            </a:r>
            <a:r>
              <a:rPr lang="en-US" sz="3600" u="sng" dirty="0" smtClean="0">
                <a:latin typeface="Arial" panose="020B0604020202020204" pitchFamily="34" charset="0"/>
                <a:ea typeface="ＭＳ Ｐゴシック" charset="0"/>
                <a:cs typeface="Arial" panose="020B0604020202020204" pitchFamily="34" charset="0"/>
              </a:rPr>
              <a:t>solution</a:t>
            </a:r>
            <a:r>
              <a:rPr lang="en-US" sz="3600" u="sng" dirty="0" smtClean="0">
                <a:latin typeface="Arial" panose="020B0604020202020204" pitchFamily="34" charset="0"/>
                <a:ea typeface="ＭＳ Ｐゴシック" charset="0"/>
                <a:cs typeface="Arial" panose="020B0604020202020204" pitchFamily="34" charset="0"/>
              </a:rPr>
              <a:t>.</a:t>
            </a:r>
          </a:p>
        </p:txBody>
      </p:sp>
    </p:spTree>
    <p:extLst>
      <p:ext uri="{BB962C8B-B14F-4D97-AF65-F5344CB8AC3E}">
        <p14:creationId xmlns:p14="http://schemas.microsoft.com/office/powerpoint/2010/main" val="2285503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visual</a:t>
            </a:r>
            <a:endParaRPr lang="en-US" dirty="0"/>
          </a:p>
        </p:txBody>
      </p:sp>
      <p:pic>
        <p:nvPicPr>
          <p:cNvPr id="16" name="Content Placeholder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600200"/>
            <a:ext cx="9125565" cy="4191000"/>
          </a:xfrm>
        </p:spPr>
      </p:pic>
    </p:spTree>
    <p:extLst>
      <p:ext uri="{BB962C8B-B14F-4D97-AF65-F5344CB8AC3E}">
        <p14:creationId xmlns:p14="http://schemas.microsoft.com/office/powerpoint/2010/main" val="1117524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gerinvitels3e_lectureslides_ch01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bergerinvitels3e_lectureslides_ch01_final</Template>
  <TotalTime>22307</TotalTime>
  <Words>1036</Words>
  <Application>Microsoft Office PowerPoint</Application>
  <PresentationFormat>On-screen Show (4:3)</PresentationFormat>
  <Paragraphs>87</Paragraphs>
  <Slides>21</Slides>
  <Notes>6</Notes>
  <HiddenSlides>1</HiddenSlides>
  <MMClips>2</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MS PGothic</vt:lpstr>
      <vt:lpstr>Arial</vt:lpstr>
      <vt:lpstr>Arial Black</vt:lpstr>
      <vt:lpstr>Calibri</vt:lpstr>
      <vt:lpstr>Century Gothic</vt:lpstr>
      <vt:lpstr>Courier New</vt:lpstr>
      <vt:lpstr>Wingdings</vt:lpstr>
      <vt:lpstr>bergerinvitels3e_lectureslides_ch01_final</vt:lpstr>
      <vt:lpstr>Equation</vt:lpstr>
      <vt:lpstr>LIVING BY CHEMISTRY</vt:lpstr>
      <vt:lpstr>Lesson 80: Bearly Alive</vt:lpstr>
      <vt:lpstr>Watch the following introduction</vt:lpstr>
      <vt:lpstr>ChemCatalyst</vt:lpstr>
      <vt:lpstr>Key Question</vt:lpstr>
      <vt:lpstr>You will be able to:</vt:lpstr>
      <vt:lpstr>Prepare for the Activity</vt:lpstr>
      <vt:lpstr>Discussion Notes (1 of 5)</vt:lpstr>
      <vt:lpstr>visual</vt:lpstr>
      <vt:lpstr>Here of some examples of different types of solutions all around us.</vt:lpstr>
      <vt:lpstr>For this activity you will find examples of solutions in or around your home. Add this table to you Assignment in Google Classroom</vt:lpstr>
      <vt:lpstr>Watch the Video</vt:lpstr>
      <vt:lpstr>Discussion Notes (2 of 5)</vt:lpstr>
      <vt:lpstr>Discussion Notes (3 of 5)</vt:lpstr>
      <vt:lpstr>Discussion Notes (4 of 5)</vt:lpstr>
      <vt:lpstr>Discussion Notes (5 of 5)</vt:lpstr>
      <vt:lpstr>Video Tutorial – Calculating Molarity</vt:lpstr>
      <vt:lpstr>Wrap Up</vt:lpstr>
      <vt:lpstr>Check-In</vt:lpstr>
      <vt:lpstr>Check-In Answer</vt:lpstr>
      <vt:lpstr>Bookwork/Homework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80: Bearly Alive</dc:title>
  <dc:creator>Stacy</dc:creator>
  <cp:lastModifiedBy>Elizabeth Robbins</cp:lastModifiedBy>
  <cp:revision>453</cp:revision>
  <dcterms:created xsi:type="dcterms:W3CDTF">2015-10-23T14:29:37Z</dcterms:created>
  <dcterms:modified xsi:type="dcterms:W3CDTF">2020-04-03T23:08:26Z</dcterms:modified>
</cp:coreProperties>
</file>