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3" r:id="rId5"/>
    <p:sldId id="269" r:id="rId6"/>
    <p:sldId id="270" r:id="rId7"/>
    <p:sldId id="264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B7C4F2B2-95DC-4F96-9C49-125354415BF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CAC37D5B-B802-4D9C-AE48-D772D9CE7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82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3F2D7B88-5954-4FED-9BF8-DCC57342B52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A1A6C04B-E030-485B-B95B-7D9B4F1FF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0893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6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1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1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53282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2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6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400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17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5F19C51-8E66-42DF-930C-37E7C3383B18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094A63A-693D-4864-9767-13CAE6228F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971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2a6b4avxohx6nbs/Post-Lab_Questions_ItC.docx?dl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atoms and 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09800" y="455613"/>
            <a:ext cx="77724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The Octet Rule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054226" y="1157289"/>
            <a:ext cx="8080375" cy="524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We learned that noble gases are unreactive in chemical reactions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In 1916, </a:t>
            </a:r>
            <a:r>
              <a:rPr lang="en-US" altLang="en-US" sz="3200" dirty="0">
                <a:solidFill>
                  <a:srgbClr val="7030A0"/>
                </a:solidFill>
                <a:latin typeface="Arial" panose="020B0604020202020204" pitchFamily="34" charset="0"/>
              </a:rPr>
              <a:t>Gilbert Lewis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used this fact to explain why atoms form certain kinds of ions and molecules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 u="sng" dirty="0">
                <a:solidFill>
                  <a:schemeClr val="tx1"/>
                </a:solidFill>
                <a:latin typeface="Arial" panose="020B0604020202020204" pitchFamily="34" charset="0"/>
              </a:rPr>
              <a:t>The Octet Rule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: in forming compounds, atoms tend to achieve a noble gas configuration; 8 in the outer level is stable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Each noble gas (except He, which has 2) has 8 electrons in the outer level</a:t>
            </a:r>
          </a:p>
        </p:txBody>
      </p:sp>
    </p:spTree>
    <p:extLst>
      <p:ext uri="{BB962C8B-B14F-4D97-AF65-F5344CB8AC3E}">
        <p14:creationId xmlns:p14="http://schemas.microsoft.com/office/powerpoint/2010/main" val="2012510284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Electron Dots For Cations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848600" cy="1828800"/>
          </a:xfrm>
          <a:noFill/>
        </p:spPr>
        <p:txBody>
          <a:bodyPr/>
          <a:lstStyle/>
          <a:p>
            <a:r>
              <a:rPr lang="en-US" altLang="en-US" u="sng" dirty="0" smtClean="0"/>
              <a:t>Metals </a:t>
            </a:r>
            <a:r>
              <a:rPr lang="en-US" altLang="en-US" b="1" i="1" u="sng" dirty="0"/>
              <a:t>lose</a:t>
            </a:r>
            <a:r>
              <a:rPr lang="en-US" altLang="en-US" u="sng" dirty="0"/>
              <a:t> electrons</a:t>
            </a:r>
            <a:r>
              <a:rPr lang="en-US" altLang="en-US" dirty="0"/>
              <a:t> to attain a noble gas configuration.</a:t>
            </a:r>
          </a:p>
          <a:p>
            <a:r>
              <a:rPr lang="en-US" altLang="en-US" dirty="0"/>
              <a:t>They make positive ions </a:t>
            </a:r>
            <a:r>
              <a:rPr lang="en-US" altLang="en-US" b="1" dirty="0"/>
              <a:t>(cations)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590800" y="3352801"/>
            <a:ext cx="2667000" cy="24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0" dirty="0">
                <a:solidFill>
                  <a:schemeClr val="tx1"/>
                </a:solidFill>
                <a:latin typeface="Arial" panose="020B0604020202020204" pitchFamily="34" charset="0"/>
              </a:rPr>
              <a:t>Ca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206750" y="32829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5340350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60384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Electron Dots For Cations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848600" cy="18288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Metals will have few valence electrons</a:t>
            </a:r>
          </a:p>
          <a:p>
            <a:pPr eaLnBrk="1" hangingPunct="1"/>
            <a:r>
              <a:rPr lang="en-US" altLang="en-US" smtClean="0"/>
              <a:t>Metals will </a:t>
            </a:r>
            <a:r>
              <a:rPr lang="en-US" altLang="en-US" i="1" u="sng" smtClean="0"/>
              <a:t>lose the valence electrons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90800" y="3352801"/>
            <a:ext cx="2667000" cy="24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0">
                <a:solidFill>
                  <a:schemeClr val="tx1"/>
                </a:solidFill>
                <a:latin typeface="Arial" panose="020B0604020202020204" pitchFamily="34" charset="0"/>
              </a:rPr>
              <a:t>Ca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3206750" y="32829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5340350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135" name="Arc 7"/>
          <p:cNvSpPr>
            <a:spLocks/>
          </p:cNvSpPr>
          <p:nvPr/>
        </p:nvSpPr>
        <p:spPr bwMode="auto">
          <a:xfrm>
            <a:off x="3354388" y="2668588"/>
            <a:ext cx="838200" cy="685800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31750" cap="rnd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Arc 8"/>
          <p:cNvSpPr>
            <a:spLocks/>
          </p:cNvSpPr>
          <p:nvPr/>
        </p:nvSpPr>
        <p:spPr bwMode="auto">
          <a:xfrm>
            <a:off x="5487988" y="3506788"/>
            <a:ext cx="838200" cy="685800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31750" cap="rnd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8392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Electron Dots For Cations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848600" cy="18288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Metals will have few valence electrons</a:t>
            </a:r>
          </a:p>
          <a:p>
            <a:pPr eaLnBrk="1" hangingPunct="1"/>
            <a:r>
              <a:rPr lang="en-US" altLang="en-US" smtClean="0"/>
              <a:t>Metals will </a:t>
            </a:r>
            <a:r>
              <a:rPr lang="en-US" altLang="en-US" i="1" u="sng" smtClean="0"/>
              <a:t>lose the valence electrons</a:t>
            </a:r>
          </a:p>
          <a:p>
            <a:pPr eaLnBrk="1" hangingPunct="1"/>
            <a:r>
              <a:rPr lang="en-US" altLang="en-US" smtClean="0"/>
              <a:t>Forming positive ions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90800" y="3352801"/>
            <a:ext cx="5562600" cy="24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0" dirty="0">
                <a:solidFill>
                  <a:schemeClr val="tx1"/>
                </a:solidFill>
                <a:latin typeface="Arial" panose="020B0604020202020204" pitchFamily="34" charset="0"/>
              </a:rPr>
              <a:t>Ca</a:t>
            </a:r>
            <a:r>
              <a:rPr lang="en-US" altLang="en-US" sz="150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2+</a:t>
            </a:r>
          </a:p>
        </p:txBody>
      </p:sp>
      <p:sp>
        <p:nvSpPr>
          <p:cNvPr id="49157" name="Text Box 9"/>
          <p:cNvSpPr txBox="1">
            <a:spLocks noChangeArrowheads="1"/>
          </p:cNvSpPr>
          <p:nvPr/>
        </p:nvSpPr>
        <p:spPr bwMode="auto">
          <a:xfrm>
            <a:off x="2051050" y="5541963"/>
            <a:ext cx="815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7030A0"/>
                </a:solidFill>
                <a:latin typeface="Arial" panose="020B0604020202020204" pitchFamily="34" charset="0"/>
              </a:rPr>
              <a:t>NO DOTS</a:t>
            </a:r>
            <a:r>
              <a:rPr lang="en-US" altLang="en-US" sz="3200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are now shown for the cation.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118350" y="4021139"/>
            <a:ext cx="2755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This is named the “calcium ion”.</a:t>
            </a:r>
          </a:p>
        </p:txBody>
      </p:sp>
    </p:spTree>
    <p:extLst>
      <p:ext uri="{BB962C8B-B14F-4D97-AF65-F5344CB8AC3E}">
        <p14:creationId xmlns:p14="http://schemas.microsoft.com/office/powerpoint/2010/main" val="4076976206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Electron Dots For Anions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848600" cy="1828800"/>
          </a:xfrm>
          <a:noFill/>
        </p:spPr>
        <p:txBody>
          <a:bodyPr/>
          <a:lstStyle/>
          <a:p>
            <a:r>
              <a:rPr lang="en-US" altLang="en-US" u="sng" dirty="0" smtClean="0"/>
              <a:t>Nonmetals </a:t>
            </a:r>
            <a:r>
              <a:rPr lang="en-US" altLang="en-US" b="1" i="1" u="sng" dirty="0" smtClean="0"/>
              <a:t>gain</a:t>
            </a:r>
            <a:r>
              <a:rPr lang="en-US" altLang="en-US" u="sng" dirty="0" smtClean="0"/>
              <a:t> </a:t>
            </a:r>
            <a:r>
              <a:rPr lang="en-US" altLang="en-US" u="sng" dirty="0"/>
              <a:t>electrons</a:t>
            </a:r>
            <a:r>
              <a:rPr lang="en-US" altLang="en-US" dirty="0"/>
              <a:t> to attain a noble gas configuration.</a:t>
            </a:r>
          </a:p>
          <a:p>
            <a:r>
              <a:rPr lang="en-US" altLang="en-US" dirty="0"/>
              <a:t>They make positive ions </a:t>
            </a:r>
            <a:r>
              <a:rPr lang="en-US" altLang="en-US" b="1" dirty="0" smtClean="0"/>
              <a:t>(anions</a:t>
            </a:r>
            <a:r>
              <a:rPr lang="en-US" altLang="en-US" b="1" dirty="0"/>
              <a:t>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590800" y="3352801"/>
            <a:ext cx="2667000" cy="24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0" dirty="0" smtClean="0">
                <a:solidFill>
                  <a:schemeClr val="tx1"/>
                </a:solidFill>
                <a:latin typeface="Arial" panose="020B0604020202020204" pitchFamily="34" charset="0"/>
              </a:rPr>
              <a:t>Cl</a:t>
            </a:r>
            <a:endParaRPr lang="en-US" altLang="en-US" sz="15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206750" y="32829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4710430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790950" y="32766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41575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441575" y="456234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206750" y="535051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683000" y="535051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04451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Electron Dots For Anions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848600" cy="1828800"/>
          </a:xfrm>
          <a:noFill/>
        </p:spPr>
        <p:txBody>
          <a:bodyPr/>
          <a:lstStyle/>
          <a:p>
            <a:r>
              <a:rPr lang="en-US" altLang="en-US" u="sng" dirty="0" smtClean="0"/>
              <a:t>Nonmetals </a:t>
            </a:r>
            <a:r>
              <a:rPr lang="en-US" altLang="en-US" b="1" i="1" u="sng" dirty="0" smtClean="0"/>
              <a:t>gain</a:t>
            </a:r>
            <a:r>
              <a:rPr lang="en-US" altLang="en-US" u="sng" dirty="0" smtClean="0"/>
              <a:t> </a:t>
            </a:r>
            <a:r>
              <a:rPr lang="en-US" altLang="en-US" u="sng" dirty="0"/>
              <a:t>electrons</a:t>
            </a:r>
            <a:r>
              <a:rPr lang="en-US" altLang="en-US" dirty="0"/>
              <a:t> to attain a noble gas configuration.</a:t>
            </a:r>
          </a:p>
          <a:p>
            <a:r>
              <a:rPr lang="en-US" altLang="en-US" dirty="0"/>
              <a:t>They make </a:t>
            </a:r>
            <a:r>
              <a:rPr lang="en-US" altLang="en-US" b="1" u="sng" dirty="0" smtClean="0"/>
              <a:t>negative</a:t>
            </a:r>
            <a:r>
              <a:rPr lang="en-US" altLang="en-US" dirty="0" smtClean="0"/>
              <a:t> </a:t>
            </a:r>
            <a:r>
              <a:rPr lang="en-US" altLang="en-US" dirty="0"/>
              <a:t>ions </a:t>
            </a:r>
            <a:r>
              <a:rPr lang="en-US" altLang="en-US" b="1" dirty="0" smtClean="0"/>
              <a:t>(anions)</a:t>
            </a:r>
          </a:p>
          <a:p>
            <a:pPr marL="0" indent="0">
              <a:buNone/>
            </a:pPr>
            <a:endParaRPr lang="en-US" altLang="en-US" b="1" dirty="0"/>
          </a:p>
          <a:p>
            <a:pPr eaLnBrk="1" hangingPunct="1"/>
            <a:endParaRPr lang="en-US" altLang="en-US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590800" y="3352801"/>
            <a:ext cx="4318000" cy="24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0" dirty="0" smtClean="0">
                <a:solidFill>
                  <a:schemeClr val="tx1"/>
                </a:solidFill>
                <a:latin typeface="Arial" panose="020B0604020202020204" pitchFamily="34" charset="0"/>
              </a:rPr>
              <a:t>Cl </a:t>
            </a:r>
            <a:r>
              <a:rPr lang="en-US" altLang="en-US" sz="150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-1</a:t>
            </a:r>
            <a:endParaRPr lang="en-US" altLang="en-US" sz="15000" baseline="30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206750" y="32829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4409440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790950" y="32766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41575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441575" y="456234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206750" y="535051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683000" y="535051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4432300" y="450442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283200" y="4720320"/>
            <a:ext cx="2755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This is named the 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“chloride ion”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054225" y="6076679"/>
            <a:ext cx="815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i="1" u="sng" dirty="0" smtClean="0">
                <a:solidFill>
                  <a:srgbClr val="7030A0"/>
                </a:solidFill>
                <a:latin typeface="Arial" panose="020B0604020202020204" pitchFamily="34" charset="0"/>
              </a:rPr>
              <a:t>8 DOTS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are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now shown for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3200" smtClean="0">
                <a:solidFill>
                  <a:schemeClr val="tx1"/>
                </a:solidFill>
                <a:latin typeface="Arial" panose="020B0604020202020204" pitchFamily="34" charset="0"/>
              </a:rPr>
              <a:t>anion.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45974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www.dropbox.com/s/2a6b4avxohx6nbs/Post-Lab_Questions_ItC.docx?dl=0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Bohr Model </a:t>
            </a:r>
          </a:p>
        </p:txBody>
      </p:sp>
      <p:pic>
        <p:nvPicPr>
          <p:cNvPr id="27652" name="Picture 2" descr="https://s-media-cache-ak0.pinimg.com/originals/02/49/4b/02494b42d0ae3b4ef941fe4fa8fc7536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7050" y="941388"/>
            <a:ext cx="8185150" cy="5916612"/>
          </a:xfrm>
          <a:noFill/>
        </p:spPr>
      </p:pic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C. Johannesson</a:t>
            </a:r>
          </a:p>
        </p:txBody>
      </p:sp>
    </p:spTree>
    <p:extLst>
      <p:ext uri="{BB962C8B-B14F-4D97-AF65-F5344CB8AC3E}">
        <p14:creationId xmlns:p14="http://schemas.microsoft.com/office/powerpoint/2010/main" val="8664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949960" y="26797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Bohr’s model</a:t>
            </a:r>
          </a:p>
        </p:txBody>
      </p:sp>
      <p:sp>
        <p:nvSpPr>
          <p:cNvPr id="224259" name="Rectangle 3075"/>
          <p:cNvSpPr>
            <a:spLocks noGrp="1" noChangeArrowheads="1"/>
          </p:cNvSpPr>
          <p:nvPr>
            <p:ph idx="1"/>
          </p:nvPr>
        </p:nvSpPr>
        <p:spPr>
          <a:xfrm>
            <a:off x="2054226" y="1308100"/>
            <a:ext cx="8156575" cy="5227638"/>
          </a:xfrm>
        </p:spPr>
        <p:txBody>
          <a:bodyPr/>
          <a:lstStyle/>
          <a:p>
            <a:pPr eaLnBrk="1" hangingPunct="1"/>
            <a:r>
              <a:rPr lang="en-US" altLang="en-US" sz="3600" b="1" u="sng" dirty="0"/>
              <a:t>Energy level</a:t>
            </a:r>
            <a:r>
              <a:rPr lang="en-US" altLang="en-US" sz="3600" dirty="0"/>
              <a:t> of an electron</a:t>
            </a:r>
          </a:p>
          <a:p>
            <a:pPr lvl="1" eaLnBrk="1" hangingPunct="1">
              <a:buFontTx/>
              <a:buChar char="•"/>
            </a:pPr>
            <a:r>
              <a:rPr lang="en-US" altLang="en-US" sz="3600" dirty="0"/>
              <a:t>analogous to the rungs of a ladder</a:t>
            </a:r>
          </a:p>
          <a:p>
            <a:pPr eaLnBrk="1" hangingPunct="1"/>
            <a:r>
              <a:rPr lang="en-US" altLang="en-US" sz="3600" dirty="0"/>
              <a:t>The electron cannot exist between energy levels, just like you can’t stand between rungs on a ladder</a:t>
            </a:r>
          </a:p>
          <a:p>
            <a:pPr eaLnBrk="1" hangingPunct="1"/>
            <a:r>
              <a:rPr lang="en-US" altLang="en-US" sz="3600" dirty="0"/>
              <a:t>A </a:t>
            </a:r>
            <a:r>
              <a:rPr lang="en-US" altLang="en-US" sz="3600" b="1" u="sng" dirty="0"/>
              <a:t>quantum</a:t>
            </a:r>
            <a:r>
              <a:rPr lang="en-US" altLang="en-US" sz="3600" dirty="0"/>
              <a:t> of energy is the amount of energy required to move an electron from one energy level to another</a:t>
            </a:r>
          </a:p>
        </p:txBody>
      </p:sp>
    </p:spTree>
    <p:extLst>
      <p:ext uri="{BB962C8B-B14F-4D97-AF65-F5344CB8AC3E}">
        <p14:creationId xmlns:p14="http://schemas.microsoft.com/office/powerpoint/2010/main" val="5212434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0322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Principal Quantum Number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2176464" y="1143000"/>
            <a:ext cx="79073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Generally symbolized by “n”, it denotes the shell (energy level) in which the electron is located.</a:t>
            </a:r>
            <a:r>
              <a:rPr lang="en-US" altLang="en-US" sz="2400" b="1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45764" name="Picture 4" descr="energylev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2286000"/>
            <a:ext cx="3965575" cy="384968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2224089" y="3130551"/>
            <a:ext cx="37687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Maximum number of electrons that can fit in an energy level is: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3470276" y="5275263"/>
            <a:ext cx="87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600" b="1">
                <a:solidFill>
                  <a:srgbClr val="FFFF00"/>
                </a:solidFill>
                <a:latin typeface="Arial" panose="020B0604020202020204" pitchFamily="34" charset="0"/>
              </a:rPr>
              <a:t>2n</a:t>
            </a:r>
            <a:r>
              <a:rPr lang="en-US" altLang="en-US" sz="3400" b="1" baseline="3000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2054226" y="5843588"/>
            <a:ext cx="404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How many e</a:t>
            </a:r>
            <a:r>
              <a:rPr lang="en-US" altLang="en-US" sz="2400" b="1" baseline="3000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in level 2?  3?</a:t>
            </a:r>
          </a:p>
        </p:txBody>
      </p:sp>
    </p:spTree>
    <p:extLst>
      <p:ext uri="{BB962C8B-B14F-4D97-AF65-F5344CB8AC3E}">
        <p14:creationId xmlns:p14="http://schemas.microsoft.com/office/powerpoint/2010/main" val="325021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autoUpdateAnimBg="0"/>
      <p:bldP spid="245765" grpId="0" autoUpdateAnimBg="0"/>
      <p:bldP spid="245766" grpId="0" autoUpdateAnimBg="0"/>
      <p:bldP spid="2457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Valence Electrons are…?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093913" y="1447801"/>
            <a:ext cx="8077200" cy="4924425"/>
          </a:xfrm>
          <a:noFill/>
        </p:spPr>
        <p:txBody>
          <a:bodyPr/>
          <a:lstStyle/>
          <a:p>
            <a:pPr eaLnBrk="1" hangingPunct="1"/>
            <a:r>
              <a:rPr lang="en-US" altLang="en-US" sz="3600" dirty="0"/>
              <a:t>The electrons responsible for the chemical properties of atoms, and are those in the </a:t>
            </a:r>
            <a:r>
              <a:rPr lang="en-US" altLang="en-US" sz="4000" b="1" u="sng" dirty="0"/>
              <a:t>outer</a:t>
            </a:r>
            <a:r>
              <a:rPr lang="en-US" altLang="en-US" sz="3600" dirty="0"/>
              <a:t> energy level.</a:t>
            </a:r>
          </a:p>
          <a:p>
            <a:pPr eaLnBrk="1" hangingPunct="1"/>
            <a:r>
              <a:rPr lang="en-US" altLang="en-US" sz="3600" dirty="0">
                <a:solidFill>
                  <a:srgbClr val="7030A0"/>
                </a:solidFill>
              </a:rPr>
              <a:t>Valence electrons - </a:t>
            </a:r>
            <a:r>
              <a:rPr lang="en-US" altLang="en-US" sz="3600" dirty="0" smtClean="0"/>
              <a:t>electrons </a:t>
            </a:r>
            <a:r>
              <a:rPr lang="en-US" altLang="en-US" sz="3600" dirty="0"/>
              <a:t>in the outer energy level</a:t>
            </a:r>
          </a:p>
          <a:p>
            <a:pPr lvl="1" eaLnBrk="1" hangingPunct="1"/>
            <a:r>
              <a:rPr lang="en-US" altLang="en-US" sz="3600" dirty="0"/>
              <a:t>the highest occupied energy level</a:t>
            </a:r>
          </a:p>
          <a:p>
            <a:pPr eaLnBrk="1" hangingPunct="1"/>
            <a:r>
              <a:rPr lang="en-US" altLang="en-US" sz="3600" dirty="0">
                <a:solidFill>
                  <a:srgbClr val="7030A0"/>
                </a:solidFill>
              </a:rPr>
              <a:t>Core or inner shell electrons </a:t>
            </a:r>
            <a:r>
              <a:rPr lang="en-US" altLang="en-US" sz="3600" dirty="0"/>
              <a:t>– are those in the energy levels below.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8206346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7625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Keeping Track of Electrons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53160" y="1581150"/>
            <a:ext cx="3804920" cy="4118927"/>
          </a:xfrm>
          <a:noFill/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en-US" altLang="en-US" dirty="0" smtClean="0"/>
              <a:t>Atoms in the same column...</a:t>
            </a:r>
          </a:p>
          <a:p>
            <a:pPr marL="1066800" lvl="1" indent="-609600">
              <a:buClr>
                <a:schemeClr val="tx2"/>
              </a:buClr>
              <a:buFontTx/>
              <a:buAutoNum type="arabicParenR"/>
            </a:pPr>
            <a:r>
              <a:rPr lang="en-US" altLang="en-US" dirty="0" smtClean="0"/>
              <a:t>Have the same outer electron configuration.</a:t>
            </a:r>
          </a:p>
          <a:p>
            <a:pPr marL="1066800" lvl="1" indent="-609600">
              <a:buClr>
                <a:schemeClr val="tx2"/>
              </a:buClr>
              <a:buFontTx/>
              <a:buAutoNum type="arabicParenR"/>
            </a:pPr>
            <a:r>
              <a:rPr lang="en-US" altLang="en-US" dirty="0" smtClean="0"/>
              <a:t>Have the same valence electrons.</a:t>
            </a:r>
          </a:p>
          <a:p>
            <a:pPr marL="609600" indent="-609600"/>
            <a:r>
              <a:rPr lang="en-US" altLang="en-US" dirty="0" smtClean="0"/>
              <a:t>The number of valence electrons are easily determined. It is the </a:t>
            </a:r>
            <a:r>
              <a:rPr lang="en-US" altLang="en-US" u="sng" dirty="0" smtClean="0"/>
              <a:t>group number</a:t>
            </a:r>
            <a:r>
              <a:rPr lang="en-US" altLang="en-US" dirty="0" smtClean="0"/>
              <a:t> for a representative element</a:t>
            </a:r>
          </a:p>
          <a:p>
            <a:pPr marL="609600" indent="-609600"/>
            <a:r>
              <a:rPr lang="en-US" altLang="en-US" dirty="0" smtClean="0"/>
              <a:t>Group 2(2A):  Be, Mg, Ca, etc.</a:t>
            </a:r>
          </a:p>
          <a:p>
            <a:pPr marL="1066800" lvl="1" indent="-609600"/>
            <a:r>
              <a:rPr lang="en-US" altLang="en-US" dirty="0" smtClean="0"/>
              <a:t> have 2 valence electrons</a:t>
            </a:r>
          </a:p>
        </p:txBody>
      </p:sp>
      <p:pic>
        <p:nvPicPr>
          <p:cNvPr id="4" name="Picture 2" descr="C:\Users\egonsalves\Desktop\Valence_Electrons_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72480" y="1581150"/>
            <a:ext cx="6019800" cy="4835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6986070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Valence Electrons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electrons in the highest energy level of an atom that take part in reactions </a:t>
            </a:r>
          </a:p>
          <a:p>
            <a:r>
              <a:rPr lang="en-US" altLang="en-US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determine how the atom reacts chemically with other atoms</a:t>
            </a:r>
            <a:r>
              <a:rPr lang="en-US" altLang="en-US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Draw Li and Na; identify their valence electrons </a:t>
            </a:r>
          </a:p>
          <a:p>
            <a:pPr lvl="2"/>
            <a:r>
              <a:rPr lang="en-US" altLang="en-US" dirty="0" smtClean="0"/>
              <a:t>What happens when these elements form an ion?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3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39963" y="522288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Electron Dot diagrams are…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036764" y="1228725"/>
            <a:ext cx="5659437" cy="5156200"/>
          </a:xfrm>
          <a:noFill/>
        </p:spPr>
        <p:txBody>
          <a:bodyPr/>
          <a:lstStyle/>
          <a:p>
            <a:pPr eaLnBrk="1" hangingPunct="1"/>
            <a:r>
              <a:rPr lang="en-US" altLang="en-US" sz="3000"/>
              <a:t>A way of showing &amp; keeping track of valence electrons.</a:t>
            </a:r>
          </a:p>
          <a:p>
            <a:pPr eaLnBrk="1" hangingPunct="1"/>
            <a:r>
              <a:rPr lang="en-US" altLang="en-US" sz="3000"/>
              <a:t>How to write them?</a:t>
            </a:r>
          </a:p>
          <a:p>
            <a:pPr eaLnBrk="1" hangingPunct="1"/>
            <a:r>
              <a:rPr lang="en-US" altLang="en-US" sz="3000"/>
              <a:t>Write the symbol - it represents the nucleus and inner (core) electrons</a:t>
            </a:r>
          </a:p>
          <a:p>
            <a:pPr eaLnBrk="1" hangingPunct="1"/>
            <a:r>
              <a:rPr lang="en-US" altLang="en-US" sz="3000"/>
              <a:t>Put one dot for each valence electron (</a:t>
            </a:r>
            <a:r>
              <a:rPr lang="en-US" altLang="en-US" sz="3000" b="1"/>
              <a:t>8 maximum</a:t>
            </a:r>
            <a:r>
              <a:rPr lang="en-US" altLang="en-US" sz="3000"/>
              <a:t>)</a:t>
            </a:r>
          </a:p>
          <a:p>
            <a:pPr eaLnBrk="1" hangingPunct="1"/>
            <a:r>
              <a:rPr lang="en-US" altLang="en-US" sz="3000"/>
              <a:t>They don’t pair up until they have to (Hund’s rule)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8153400" y="2590801"/>
            <a:ext cx="1447800" cy="24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0">
                <a:solidFill>
                  <a:schemeClr val="tx1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8312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9074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7778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7778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8416925" y="46926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9136063" y="46926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9683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9683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43102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209800" y="609600"/>
            <a:ext cx="7772400" cy="144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The Electron Dot diagram for Nitrogen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09800" y="2057400"/>
            <a:ext cx="5181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Nitrogen has </a:t>
            </a:r>
            <a:r>
              <a:rPr lang="en-US" altLang="en-US" sz="3200" dirty="0">
                <a:solidFill>
                  <a:srgbClr val="7030A0"/>
                </a:solidFill>
                <a:latin typeface="Arial" panose="020B0604020202020204" pitchFamily="34" charset="0"/>
              </a:rPr>
              <a:t>5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valence electrons to show.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First we write the symbol.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958138" y="2290764"/>
            <a:ext cx="1752600" cy="24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0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09800" y="3724275"/>
            <a:ext cx="5029200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Then add 1 electron at a</a:t>
            </a:r>
            <a:b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  time to each side.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8364538" y="24304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9478963" y="36068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8455025" y="43878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778750" y="3597275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209801" y="4770439"/>
            <a:ext cx="7902575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Now they are forced to pair up.</a:t>
            </a:r>
          </a:p>
          <a:p>
            <a:pPr lvl="1"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We have now written the electron dot diagram for Nitrogen.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8793163" y="24304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5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43472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autoUpdateAnimBg="0"/>
      <p:bldP spid="12293" grpId="0" autoUpdateAnimBg="0"/>
      <p:bldP spid="12294" grpId="0" animBg="1"/>
      <p:bldP spid="12295" grpId="0" animBg="1"/>
      <p:bldP spid="12296" grpId="0" animBg="1"/>
      <p:bldP spid="12297" grpId="0" animBg="1"/>
      <p:bldP spid="12298" grpId="0" build="allAtOnce" autoUpdateAnimBg="0"/>
      <p:bldP spid="12299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133</TotalTime>
  <Words>583</Words>
  <Application>Microsoft Office PowerPoint</Application>
  <PresentationFormat>Custom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Crop</vt:lpstr>
      <vt:lpstr>Drawing atoms and ions </vt:lpstr>
      <vt:lpstr>Bohr Model </vt:lpstr>
      <vt:lpstr>Bohr’s model</vt:lpstr>
      <vt:lpstr>Principal Quantum Number</vt:lpstr>
      <vt:lpstr>Valence Electrons are…?</vt:lpstr>
      <vt:lpstr>Keeping Track of Electrons</vt:lpstr>
      <vt:lpstr>Valence Electrons </vt:lpstr>
      <vt:lpstr>Electron Dot diagrams are…</vt:lpstr>
      <vt:lpstr>PowerPoint Presentation</vt:lpstr>
      <vt:lpstr>PowerPoint Presentation</vt:lpstr>
      <vt:lpstr>Electron Dots For Cations</vt:lpstr>
      <vt:lpstr>Electron Dots For Cations</vt:lpstr>
      <vt:lpstr>Electron Dots For Cations</vt:lpstr>
      <vt:lpstr>Electron Dots For Anions</vt:lpstr>
      <vt:lpstr>Electron Dots For Anions</vt:lpstr>
      <vt:lpstr>https://www.dropbox.com/s/2a6b4avxohx6nbs/Post-Lab_Questions_ItC.docx?dl=0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Gonsalves</dc:creator>
  <cp:lastModifiedBy>christine belmonte</cp:lastModifiedBy>
  <cp:revision>7</cp:revision>
  <cp:lastPrinted>2016-09-14T18:16:02Z</cp:lastPrinted>
  <dcterms:created xsi:type="dcterms:W3CDTF">2016-09-14T17:48:48Z</dcterms:created>
  <dcterms:modified xsi:type="dcterms:W3CDTF">2016-09-20T22:54:10Z</dcterms:modified>
</cp:coreProperties>
</file>