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6" r:id="rId2"/>
    <p:sldId id="345" r:id="rId3"/>
    <p:sldId id="346" r:id="rId4"/>
    <p:sldId id="354" r:id="rId5"/>
    <p:sldId id="283" r:id="rId6"/>
    <p:sldId id="350" r:id="rId7"/>
    <p:sldId id="351" r:id="rId8"/>
    <p:sldId id="349" r:id="rId9"/>
    <p:sldId id="356" r:id="rId10"/>
    <p:sldId id="357" r:id="rId11"/>
    <p:sldId id="355" r:id="rId12"/>
    <p:sldId id="367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E32"/>
    <a:srgbClr val="0000CC"/>
    <a:srgbClr val="F0EA00"/>
    <a:srgbClr val="008000"/>
    <a:srgbClr val="FFF7EF"/>
    <a:srgbClr val="FFF0E1"/>
    <a:srgbClr val="FFE2C5"/>
    <a:srgbClr val="D6C700"/>
    <a:srgbClr val="E7E2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576" autoAdjust="0"/>
  </p:normalViewPr>
  <p:slideViewPr>
    <p:cSldViewPr>
      <p:cViewPr varScale="1">
        <p:scale>
          <a:sx n="64" d="100"/>
          <a:sy n="64" d="100"/>
        </p:scale>
        <p:origin x="-120" y="-222"/>
      </p:cViewPr>
      <p:guideLst>
        <p:guide orient="horz" pos="1440"/>
        <p:guide pos="2592"/>
        <p:guide pos="3168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613A-C465-40B4-A868-B23794EEB03F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6B410-FB0D-4BC5-B3BA-960D6868F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5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167BE4D-89F5-4467-81A4-A130D5021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of Matter (flowchart</a:t>
            </a:r>
            <a:r>
              <a:rPr lang="en-US" baseline="0" dirty="0" smtClean="0"/>
              <a:t> handout)</a:t>
            </a:r>
          </a:p>
          <a:p>
            <a:r>
              <a:rPr lang="en-US" baseline="0" dirty="0" smtClean="0"/>
              <a:t>Sugar and Water make Lemonade</a:t>
            </a:r>
          </a:p>
          <a:p>
            <a:r>
              <a:rPr lang="en-US" baseline="0" dirty="0" smtClean="0"/>
              <a:t>Sugar and Water and Fat make Milk</a:t>
            </a:r>
          </a:p>
          <a:p>
            <a:r>
              <a:rPr lang="en-US" baseline="0" dirty="0" smtClean="0"/>
              <a:t>Sugar and Salt and Water and Fat and Iron and Oxygen make Blood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7BE4D-89F5-4467-81A4-A130D5021A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0A812-9B02-4021-B107-426BD045129E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5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students 3 min discuss in small groups how this mixture might be separated.</a:t>
            </a:r>
            <a:r>
              <a:rPr lang="en-US" baseline="0" dirty="0" smtClean="0"/>
              <a:t>  Give 3 min to share.  Then reveal.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7BE4D-89F5-4467-81A4-A130D5021A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6D1A0-7011-4230-A93D-B0103205B55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93E02-22D6-4199-A1C8-4364EC2C8D4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of Matter (flowchart</a:t>
            </a:r>
            <a:r>
              <a:rPr lang="en-US" baseline="0" dirty="0" smtClean="0"/>
              <a:t> handout)</a:t>
            </a:r>
          </a:p>
          <a:p>
            <a:r>
              <a:rPr lang="en-US" baseline="0" dirty="0" smtClean="0"/>
              <a:t>Sugar and Water make Lemonade</a:t>
            </a:r>
          </a:p>
          <a:p>
            <a:r>
              <a:rPr lang="en-US" baseline="0" dirty="0" smtClean="0"/>
              <a:t>Sugar and Water and Fat make Milk</a:t>
            </a:r>
          </a:p>
          <a:p>
            <a:r>
              <a:rPr lang="en-US" baseline="0" dirty="0" smtClean="0"/>
              <a:t>Sugar and Salt and Water and Fat and Iron and Oxygen make Blood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7BE4D-89F5-4467-81A4-A130D5021A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ECB9-F609-43DB-BCA0-EEC346639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5663-EC41-4BDC-8FE3-E84B8CF14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AC16-750F-471C-A6AB-C27C364E4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89EC5-F930-4E93-8B1F-852739682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BBE2-AEBE-4835-9F8F-93C742CC5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04A6B-C6F2-42C3-A94C-7DD8EF701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ACF81-C265-49D7-B6E3-667E7C7AE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35F5-6AE2-495C-9112-849CFD5A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28E3-1A27-40EB-ABBB-C78C4E0FB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E7E92-47A3-4201-A809-DE2A7F3FB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813E-FE0A-4D92-A306-5BF15F4E1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1375-9A83-4810-9BD1-A1CBDA1A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414F-1BA3-4264-AF26-38372BAF6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DA3AF-2377-4150-99E3-DFCD834B1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99F91-AE65-4102-B13D-B12F2FAB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F0CD04-05A0-47FF-88A6-299FF650E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2" name="Picture 7" descr="spine icon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8"/>
            <p:cNvSpPr>
              <a:spLocks noChangeArrowheads="1"/>
            </p:cNvSpPr>
            <p:nvPr userDrawn="1"/>
          </p:nvSpPr>
          <p:spPr bwMode="auto">
            <a:xfrm>
              <a:off x="4965" y="3696"/>
              <a:ext cx="72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rgbClr val="C82E32"/>
                  </a:solidFill>
                  <a:latin typeface="Times New Roman" charset="0"/>
                  <a:ea typeface="ＭＳ Ｐゴシック" charset="-128"/>
                </a:rPr>
                <a:t>Matter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C82E32"/>
                  </a:solidFill>
                  <a:latin typeface="Times New Roman" charset="0"/>
                  <a:ea typeface="ＭＳ Ｐゴシック" charset="-128"/>
                </a:rPr>
                <a:t>And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C82E32"/>
                  </a:solidFill>
                  <a:latin typeface="Times New Roman" charset="0"/>
                  <a:ea typeface="ＭＳ Ｐゴシック" charset="-128"/>
                </a:rPr>
                <a:t>Measurement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82E32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82E3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82E3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82E32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5029200" y="54643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salt,  baking soda, water,  sugar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7315200" y="5486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oxygen,  iron, hydrogen, gold</a:t>
            </a:r>
            <a:endParaRPr lang="en-US" sz="2000" dirty="0"/>
          </a:p>
        </p:txBody>
      </p:sp>
      <p:pic>
        <p:nvPicPr>
          <p:cNvPr id="150" name="Picture 7" descr="01_12"/>
          <p:cNvPicPr>
            <a:picLocks noChangeAspect="1" noChangeArrowheads="1"/>
          </p:cNvPicPr>
          <p:nvPr/>
        </p:nvPicPr>
        <p:blipFill>
          <a:blip r:embed="rId3" cstate="print"/>
          <a:srcRect l="16924" t="17760" r="63462" b="16650"/>
          <a:stretch>
            <a:fillRect/>
          </a:stretch>
        </p:blipFill>
        <p:spPr bwMode="auto">
          <a:xfrm>
            <a:off x="0" y="762000"/>
            <a:ext cx="1169277" cy="32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1905000" cy="792162"/>
          </a:xfrm>
          <a:ln w="38100">
            <a:solidFill>
              <a:srgbClr val="C82E32"/>
            </a:solidFill>
          </a:ln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tx1"/>
                </a:solidFill>
              </a:rPr>
              <a:t>Matter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2209800"/>
            <a:ext cx="2209800" cy="792163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Mixture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0" y="2133600"/>
            <a:ext cx="2362200" cy="914400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i="1" dirty="0">
                <a:latin typeface="+mj-lt"/>
                <a:ea typeface="+mj-ea"/>
                <a:cs typeface="+mj-cs"/>
              </a:rPr>
              <a:t>Pure</a:t>
            </a:r>
            <a:r>
              <a:rPr lang="en-US" sz="3200" dirty="0">
                <a:latin typeface="+mj-lt"/>
                <a:ea typeface="+mj-ea"/>
                <a:cs typeface="+mj-cs"/>
              </a:rPr>
              <a:t> Substance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43800" y="4694238"/>
            <a:ext cx="1524000" cy="792162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300" b="1" u="sng" dirty="0" smtClean="0">
                <a:latin typeface="+mj-lt"/>
                <a:ea typeface="+mj-ea"/>
                <a:cs typeface="+mj-cs"/>
              </a:rPr>
              <a:t>Elements</a:t>
            </a:r>
            <a:endParaRPr lang="en-US" sz="23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4694238"/>
            <a:ext cx="1905000" cy="792162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300" b="1" u="sng" dirty="0" smtClean="0">
                <a:latin typeface="+mj-lt"/>
                <a:ea typeface="+mj-ea"/>
                <a:cs typeface="+mj-cs"/>
              </a:rPr>
              <a:t>Compounds</a:t>
            </a:r>
            <a:endParaRPr lang="en-US" sz="23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4694238"/>
            <a:ext cx="2362200" cy="792162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300" b="1" i="1" u="sng" dirty="0">
                <a:latin typeface="+mj-lt"/>
                <a:ea typeface="+mj-ea"/>
                <a:cs typeface="+mj-cs"/>
              </a:rPr>
              <a:t>Hetero</a:t>
            </a:r>
            <a:r>
              <a:rPr lang="en-US" sz="2300" b="1" u="sng" dirty="0">
                <a:latin typeface="+mj-lt"/>
                <a:ea typeface="+mj-ea"/>
                <a:cs typeface="+mj-cs"/>
              </a:rPr>
              <a:t>geneous Mixture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90800" y="4694238"/>
            <a:ext cx="2209800" cy="792162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300" b="1" i="1" u="sng" dirty="0">
                <a:latin typeface="+mj-lt"/>
                <a:ea typeface="+mj-ea"/>
                <a:cs typeface="+mj-cs"/>
              </a:rPr>
              <a:t>Homo</a:t>
            </a:r>
            <a:r>
              <a:rPr lang="en-US" sz="2300" b="1" u="sng" dirty="0">
                <a:latin typeface="+mj-lt"/>
                <a:ea typeface="+mj-ea"/>
                <a:cs typeface="+mj-cs"/>
              </a:rPr>
              <a:t>geneous Mixture</a:t>
            </a:r>
          </a:p>
        </p:txBody>
      </p:sp>
      <p:cxnSp>
        <p:nvCxnSpPr>
          <p:cNvPr id="15" name="Elbow Connector 14"/>
          <p:cNvCxnSpPr>
            <a:stCxn id="3074" idx="2"/>
            <a:endCxn id="4" idx="0"/>
          </p:cNvCxnSpPr>
          <p:nvPr/>
        </p:nvCxnSpPr>
        <p:spPr>
          <a:xfrm rot="5400000">
            <a:off x="3695700" y="685800"/>
            <a:ext cx="1143000" cy="1905000"/>
          </a:xfrm>
          <a:prstGeom prst="bentConnector3">
            <a:avLst>
              <a:gd name="adj1" fmla="val 50000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3074" idx="2"/>
            <a:endCxn id="5" idx="0"/>
          </p:cNvCxnSpPr>
          <p:nvPr/>
        </p:nvCxnSpPr>
        <p:spPr>
          <a:xfrm rot="16200000" flipH="1">
            <a:off x="5715000" y="571500"/>
            <a:ext cx="1066800" cy="2057400"/>
          </a:xfrm>
          <a:prstGeom prst="bentConnector3">
            <a:avLst>
              <a:gd name="adj1" fmla="val 53674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90800" y="722293"/>
            <a:ext cx="1752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Calibri" pitchFamily="34" charset="0"/>
              </a:rPr>
              <a:t>separate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Calibri" pitchFamily="34" charset="0"/>
              </a:rPr>
              <a:t>physically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24600" y="304800"/>
            <a:ext cx="175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CC"/>
                </a:solidFill>
                <a:latin typeface="Calibri" pitchFamily="34" charset="0"/>
              </a:rPr>
              <a:t>cannot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Calibri" pitchFamily="34" charset="0"/>
              </a:rPr>
              <a:t>separate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Calibri" pitchFamily="34" charset="0"/>
              </a:rPr>
              <a:t>physically</a:t>
            </a:r>
          </a:p>
        </p:txBody>
      </p:sp>
      <p:cxnSp>
        <p:nvCxnSpPr>
          <p:cNvPr id="34" name="Elbow Connector 33"/>
          <p:cNvCxnSpPr/>
          <p:nvPr/>
        </p:nvCxnSpPr>
        <p:spPr>
          <a:xfrm rot="5400000">
            <a:off x="1348581" y="2994819"/>
            <a:ext cx="1722438" cy="1676400"/>
          </a:xfrm>
          <a:prstGeom prst="bentConnector3">
            <a:avLst>
              <a:gd name="adj1" fmla="val 80336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10" idx="0"/>
          </p:cNvCxnSpPr>
          <p:nvPr/>
        </p:nvCxnSpPr>
        <p:spPr>
          <a:xfrm rot="16200000" flipH="1">
            <a:off x="2720181" y="3718719"/>
            <a:ext cx="1722438" cy="228600"/>
          </a:xfrm>
          <a:prstGeom prst="bentConnector3">
            <a:avLst>
              <a:gd name="adj1" fmla="val 80336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8" idx="0"/>
          </p:cNvCxnSpPr>
          <p:nvPr/>
        </p:nvCxnSpPr>
        <p:spPr>
          <a:xfrm rot="5400000">
            <a:off x="5825331" y="3280569"/>
            <a:ext cx="1646238" cy="1181100"/>
          </a:xfrm>
          <a:prstGeom prst="bentConnector3">
            <a:avLst>
              <a:gd name="adj1" fmla="val 52381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6" idx="0"/>
          </p:cNvCxnSpPr>
          <p:nvPr/>
        </p:nvCxnSpPr>
        <p:spPr>
          <a:xfrm rot="16200000" flipH="1">
            <a:off x="7101681" y="3490119"/>
            <a:ext cx="1646238" cy="762000"/>
          </a:xfrm>
          <a:prstGeom prst="bentConnector3">
            <a:avLst>
              <a:gd name="adj1" fmla="val 51587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334000" y="2971800"/>
            <a:ext cx="1752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alibri" pitchFamily="34" charset="0"/>
              </a:rPr>
              <a:t>separate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Calibri" pitchFamily="34" charset="0"/>
              </a:rPr>
              <a:t>chemically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620000" y="29718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Calibri" pitchFamily="34" charset="0"/>
              </a:rPr>
              <a:t>cannot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Calibri" pitchFamily="34" charset="0"/>
              </a:rPr>
              <a:t>separate</a:t>
            </a:r>
            <a:endParaRPr lang="en-US" sz="28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6400800" y="3962400"/>
            <a:ext cx="1600200" cy="7571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0"/>
              </a:spcAft>
              <a:buSzTx/>
            </a:pPr>
            <a:r>
              <a:rPr lang="en-US" sz="2400" b="1" i="1" dirty="0" smtClean="0">
                <a:solidFill>
                  <a:srgbClr val="0000CC"/>
                </a:solidFill>
              </a:rPr>
              <a:t>Chemical</a:t>
            </a:r>
          </a:p>
          <a:p>
            <a:pPr algn="ctr" eaLnBrk="1" hangingPunct="1">
              <a:lnSpc>
                <a:spcPct val="90000"/>
              </a:lnSpc>
              <a:spcAft>
                <a:spcPct val="0"/>
              </a:spcAft>
              <a:buSzTx/>
            </a:pPr>
            <a:r>
              <a:rPr lang="en-US" b="1" dirty="0" smtClean="0">
                <a:solidFill>
                  <a:srgbClr val="0000CC"/>
                </a:solidFill>
              </a:rPr>
              <a:t>changes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63" name="Left-Right Arrow 62"/>
          <p:cNvSpPr/>
          <p:nvPr/>
        </p:nvSpPr>
        <p:spPr bwMode="auto">
          <a:xfrm>
            <a:off x="7010400" y="4876800"/>
            <a:ext cx="533400" cy="38100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4" name="Left-Right Arrow 63"/>
          <p:cNvSpPr/>
          <p:nvPr/>
        </p:nvSpPr>
        <p:spPr bwMode="auto">
          <a:xfrm>
            <a:off x="4419600" y="2362200"/>
            <a:ext cx="1676400" cy="38100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419600" y="1676400"/>
            <a:ext cx="1600200" cy="7571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0"/>
              </a:spcAft>
              <a:buSzTx/>
            </a:pPr>
            <a:r>
              <a:rPr lang="en-US" sz="2400" b="1" i="1" dirty="0" smtClean="0">
                <a:solidFill>
                  <a:srgbClr val="0000CC"/>
                </a:solidFill>
              </a:rPr>
              <a:t>Physical</a:t>
            </a:r>
          </a:p>
          <a:p>
            <a:pPr algn="ctr" eaLnBrk="1" hangingPunct="1">
              <a:lnSpc>
                <a:spcPct val="90000"/>
              </a:lnSpc>
              <a:spcAft>
                <a:spcPct val="0"/>
              </a:spcAft>
              <a:buSzTx/>
            </a:pPr>
            <a:r>
              <a:rPr lang="en-US" b="1" dirty="0" smtClean="0">
                <a:solidFill>
                  <a:srgbClr val="0000CC"/>
                </a:solidFill>
              </a:rPr>
              <a:t>changes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66" name="Picture 6" descr="C03-06C-828378-08"/>
          <p:cNvPicPr>
            <a:picLocks noChangeAspect="1" noChangeArrowheads="1"/>
          </p:cNvPicPr>
          <p:nvPr/>
        </p:nvPicPr>
        <p:blipFill>
          <a:blip r:embed="rId4" cstate="print"/>
          <a:srcRect l="6720" t="84568" r="81600" b="6264"/>
          <a:stretch>
            <a:fillRect/>
          </a:stretch>
        </p:blipFill>
        <p:spPr bwMode="auto">
          <a:xfrm>
            <a:off x="457200" y="5548883"/>
            <a:ext cx="1295400" cy="623317"/>
          </a:xfrm>
          <a:prstGeom prst="rect">
            <a:avLst/>
          </a:prstGeom>
          <a:noFill/>
        </p:spPr>
      </p:pic>
      <p:pic>
        <p:nvPicPr>
          <p:cNvPr id="69" name="Picture 6" descr="C03-06C-828378-08"/>
          <p:cNvPicPr>
            <a:picLocks noChangeAspect="1" noChangeArrowheads="1"/>
          </p:cNvPicPr>
          <p:nvPr/>
        </p:nvPicPr>
        <p:blipFill>
          <a:blip r:embed="rId4" cstate="print"/>
          <a:srcRect l="25920" t="84568" r="52800" b="6264"/>
          <a:stretch>
            <a:fillRect/>
          </a:stretch>
        </p:blipFill>
        <p:spPr bwMode="auto">
          <a:xfrm>
            <a:off x="2438400" y="5548883"/>
            <a:ext cx="2360112" cy="623317"/>
          </a:xfrm>
          <a:prstGeom prst="rect">
            <a:avLst/>
          </a:prstGeom>
          <a:noFill/>
        </p:spPr>
      </p:pic>
      <p:pic>
        <p:nvPicPr>
          <p:cNvPr id="159" name="Picture 10" descr="01_13"/>
          <p:cNvPicPr>
            <a:picLocks noChangeAspect="1" noChangeArrowheads="1"/>
          </p:cNvPicPr>
          <p:nvPr/>
        </p:nvPicPr>
        <p:blipFill>
          <a:blip r:embed="rId5" cstate="print"/>
          <a:srcRect l="22226" t="29171" r="66885" b="26740"/>
          <a:stretch>
            <a:fillRect/>
          </a:stretch>
        </p:blipFill>
        <p:spPr bwMode="auto">
          <a:xfrm>
            <a:off x="1227538" y="0"/>
            <a:ext cx="906062" cy="31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Box 161"/>
          <p:cNvSpPr txBox="1"/>
          <p:nvPr/>
        </p:nvSpPr>
        <p:spPr>
          <a:xfrm>
            <a:off x="2819400" y="601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b="1" dirty="0" smtClean="0">
                <a:solidFill>
                  <a:srgbClr val="0000CC"/>
                </a:solidFill>
              </a:rPr>
              <a:t>solutions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0" y="3962400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filtering</a:t>
            </a: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1752600" y="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distillation</a:t>
            </a:r>
            <a:endParaRPr lang="en-US" b="1" dirty="0"/>
          </a:p>
        </p:txBody>
      </p:sp>
      <p:sp>
        <p:nvSpPr>
          <p:cNvPr id="186" name="TextBox 185"/>
          <p:cNvSpPr txBox="1">
            <a:spLocks noChangeArrowheads="1"/>
          </p:cNvSpPr>
          <p:nvPr/>
        </p:nvSpPr>
        <p:spPr bwMode="auto">
          <a:xfrm>
            <a:off x="2057400" y="300335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/>
              <a:t>boiling)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-76200" y="6076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C82E32"/>
                </a:solidFill>
              </a:rPr>
              <a:t>uneven, differences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4953000" y="3124200"/>
            <a:ext cx="0" cy="3733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105400" y="61501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NaCl     NaHCO</a:t>
            </a:r>
            <a:r>
              <a:rPr lang="en-US" sz="2000" baseline="-25000" dirty="0" smtClean="0"/>
              <a:t>3</a:t>
            </a:r>
          </a:p>
          <a:p>
            <a:pPr algn="ctr"/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    C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11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772400" y="6150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   Fe</a:t>
            </a:r>
            <a:endParaRPr lang="en-US" sz="2000" baseline="-25000" dirty="0" smtClean="0"/>
          </a:p>
          <a:p>
            <a:pPr algn="ctr"/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   Au</a:t>
            </a:r>
            <a:endParaRPr lang="en-US" sz="2000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066800" y="3048000"/>
            <a:ext cx="19812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</a:rPr>
              <a:t>differences </a:t>
            </a:r>
            <a:r>
              <a:rPr lang="en-US" sz="2800" dirty="0" smtClean="0">
                <a:latin typeface="Calibri" pitchFamily="34" charset="0"/>
              </a:rPr>
              <a:t>or</a:t>
            </a: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</a:rPr>
              <a:t> unevenly mixed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429000" y="3048000"/>
            <a:ext cx="16002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</a:rPr>
              <a:t>uniform </a:t>
            </a:r>
            <a:r>
              <a:rPr lang="en-US" sz="2800" dirty="0" smtClean="0">
                <a:latin typeface="Calibri" pitchFamily="34" charset="0"/>
              </a:rPr>
              <a:t>or</a:t>
            </a: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</a:rPr>
              <a:t> evenly mixed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8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9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7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8" grpId="0" animBg="1"/>
          <p:bldP spid="9" grpId="0" animBg="1"/>
          <p:bldP spid="10" grpId="0" animBg="1"/>
          <p:bldP spid="29" grpId="0"/>
          <p:bldP spid="30" grpId="0"/>
          <p:bldP spid="73" grpId="0"/>
          <p:bldP spid="79" grpId="0"/>
          <p:bldP spid="62" grpId="0"/>
          <p:bldP spid="63" grpId="0" animBg="1"/>
          <p:bldP spid="64" grpId="0" animBg="1"/>
          <p:bldP spid="65" grpId="0"/>
          <p:bldP spid="162" grpId="0"/>
          <p:bldP spid="177" grpId="0"/>
          <p:bldP spid="178" grpId="0"/>
          <p:bldP spid="186" grpId="0"/>
          <p:bldP spid="41" grpId="0"/>
          <p:bldP spid="44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8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9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8" grpId="0" animBg="1"/>
          <p:bldP spid="9" grpId="0" animBg="1"/>
          <p:bldP spid="10" grpId="0" animBg="1"/>
          <p:bldP spid="29" grpId="0"/>
          <p:bldP spid="30" grpId="0"/>
          <p:bldP spid="73" grpId="0"/>
          <p:bldP spid="79" grpId="0"/>
          <p:bldP spid="62" grpId="0"/>
          <p:bldP spid="63" grpId="0" animBg="1"/>
          <p:bldP spid="64" grpId="0" animBg="1"/>
          <p:bldP spid="65" grpId="0"/>
          <p:bldP spid="162" grpId="0"/>
          <p:bldP spid="177" grpId="0"/>
          <p:bldP spid="178" grpId="0"/>
          <p:bldP spid="186" grpId="0"/>
          <p:bldP spid="41" grpId="0"/>
          <p:bldP spid="44" grpId="0"/>
          <p:bldP spid="4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50" name="Rectangle 6"/>
          <p:cNvSpPr>
            <a:spLocks noChangeArrowheads="1"/>
          </p:cNvSpPr>
          <p:nvPr/>
        </p:nvSpPr>
        <p:spPr bwMode="auto">
          <a:xfrm>
            <a:off x="914400" y="3657600"/>
            <a:ext cx="6324600" cy="533400"/>
          </a:xfrm>
          <a:prstGeom prst="rect">
            <a:avLst/>
          </a:prstGeom>
          <a:solidFill>
            <a:srgbClr val="FFF8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0"/>
              </a:spcAft>
              <a:buSzTx/>
            </a:pPr>
            <a:endParaRPr lang="en-US" sz="24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3124200" cy="762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1"/>
                </a:solidFill>
              </a:rPr>
              <a:t> Quick  Quiz.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48600" y="5486400"/>
            <a:ext cx="12954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772400" cy="3200400"/>
          </a:xfrm>
        </p:spPr>
        <p:txBody>
          <a:bodyPr/>
          <a:lstStyle/>
          <a:p>
            <a:pPr lvl="1" eaLnBrk="1" hangingPunct="1">
              <a:spcAft>
                <a:spcPts val="1200"/>
              </a:spcAft>
              <a:buNone/>
            </a:pPr>
            <a:r>
              <a:rPr lang="en-US" sz="3200" dirty="0" smtClean="0"/>
              <a:t>2.	Which of the following is a mixture?</a:t>
            </a:r>
          </a:p>
          <a:p>
            <a:pPr lvl="2" eaLnBrk="1" hangingPunct="1">
              <a:buFont typeface="Arial" charset="0"/>
              <a:buAutoNum type="alphaUcPeriod"/>
            </a:pPr>
            <a:r>
              <a:rPr lang="en-US" sz="3200" dirty="0" smtClean="0"/>
              <a:t> sodium chloride (NaCl)	</a:t>
            </a:r>
          </a:p>
          <a:p>
            <a:pPr lvl="2" eaLnBrk="1" hangingPunct="1">
              <a:buFont typeface="Arial" charset="0"/>
              <a:buAutoNum type="alphaUcPeriod"/>
            </a:pPr>
            <a:r>
              <a:rPr lang="en-US" sz="3200" dirty="0" smtClean="0"/>
              <a:t> carbon dioxide (CO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	</a:t>
            </a:r>
          </a:p>
          <a:p>
            <a:pPr lvl="2" eaLnBrk="1" hangingPunct="1">
              <a:buFont typeface="Arial" charset="0"/>
              <a:buAutoNum type="alphaUcPeriod"/>
            </a:pPr>
            <a:r>
              <a:rPr lang="en-US" sz="3200" dirty="0" smtClean="0"/>
              <a:t> sucrose (sugar, C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11</a:t>
            </a:r>
            <a:r>
              <a:rPr lang="en-US" sz="3200" dirty="0" smtClean="0"/>
              <a:t>)</a:t>
            </a:r>
          </a:p>
          <a:p>
            <a:pPr lvl="2" eaLnBrk="1" hangingPunct="1">
              <a:buFont typeface="Arial" charset="0"/>
              <a:buAutoNum type="alphaUcPeriod"/>
            </a:pPr>
            <a:r>
              <a:rPr lang="en-US" sz="3200" dirty="0" smtClean="0"/>
              <a:t> air    (N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Ar,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9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838200" y="5562600"/>
            <a:ext cx="3200400" cy="533400"/>
          </a:xfrm>
          <a:prstGeom prst="rect">
            <a:avLst/>
          </a:prstGeom>
          <a:solidFill>
            <a:srgbClr val="FFF8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0"/>
              </a:spcAft>
              <a:buSzTx/>
            </a:pPr>
            <a:endParaRPr lang="en-US" sz="24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3124200" cy="762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1"/>
                </a:solidFill>
              </a:rPr>
              <a:t> Quick  Quiz.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0" y="24384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52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A blue-green solid is decomposed by heating.</a:t>
            </a:r>
            <a:endParaRPr lang="en-US" sz="3200" kern="0" noProof="0" dirty="0" smtClean="0">
              <a:solidFill>
                <a:srgbClr val="C82E32"/>
              </a:solidFill>
              <a:latin typeface="+mn-lt"/>
            </a:endParaRPr>
          </a:p>
          <a:p>
            <a:pPr marL="73152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	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A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colorless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gas and a black solid appear.</a:t>
            </a:r>
          </a:p>
          <a:p>
            <a:pPr marL="73152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C82E32"/>
                </a:solidFill>
                <a:latin typeface="+mn-lt"/>
              </a:rPr>
              <a:t>	The blue-green solid must have been a(n)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C82E32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lphaU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heterogeneous mixture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lphaU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homogeneous mixture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lphaU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compound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lphaU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element</a:t>
            </a:r>
          </a:p>
        </p:txBody>
      </p:sp>
      <p:pic>
        <p:nvPicPr>
          <p:cNvPr id="6152" name="Picture 8" descr="http://www.fromnaturewithlove.com/images/Green5.jpg"/>
          <p:cNvPicPr>
            <a:picLocks noChangeAspect="1" noChangeArrowheads="1"/>
          </p:cNvPicPr>
          <p:nvPr/>
        </p:nvPicPr>
        <p:blipFill>
          <a:blip r:embed="rId2" cstate="print"/>
          <a:srcRect b="49655"/>
          <a:stretch>
            <a:fillRect/>
          </a:stretch>
        </p:blipFill>
        <p:spPr bwMode="auto">
          <a:xfrm>
            <a:off x="1123950" y="895407"/>
            <a:ext cx="2762250" cy="1390593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 bwMode="auto">
          <a:xfrm>
            <a:off x="3962400" y="1447800"/>
            <a:ext cx="990600" cy="381000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6158" name="Picture 14" descr="http://t3.gstatic.com/images?q=tbn:ANd9GcS5K71WdWnOzlRtEkibXrbghPFkqQc3-hw4CKAOBcDGNcgkjTILZDBIz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85800"/>
            <a:ext cx="609600" cy="771441"/>
          </a:xfrm>
          <a:prstGeom prst="rect">
            <a:avLst/>
          </a:prstGeom>
          <a:noFill/>
        </p:spPr>
      </p:pic>
      <p:pic>
        <p:nvPicPr>
          <p:cNvPr id="6160" name="Picture 16" descr="http://t0.gstatic.com/images?q=tbn:ANd9GcTBmIB7nEvtwH42GI6sig2-yukbX18v6h7aH5jYBPmNqCNPFNHl"/>
          <p:cNvPicPr>
            <a:picLocks noChangeAspect="1" noChangeArrowheads="1"/>
          </p:cNvPicPr>
          <p:nvPr/>
        </p:nvPicPr>
        <p:blipFill>
          <a:blip r:embed="rId4" cstate="print"/>
          <a:srcRect l="16000" t="16744" r="8000" b="16744"/>
          <a:stretch>
            <a:fillRect/>
          </a:stretch>
        </p:blipFill>
        <p:spPr bwMode="auto">
          <a:xfrm>
            <a:off x="5029200" y="756399"/>
            <a:ext cx="2560320" cy="16058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543800" y="12586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19" name="Oval 18"/>
          <p:cNvSpPr/>
          <p:nvPr/>
        </p:nvSpPr>
        <p:spPr bwMode="auto">
          <a:xfrm>
            <a:off x="8077200" y="1981200"/>
            <a:ext cx="228600" cy="228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8229600" y="1524000"/>
            <a:ext cx="137160" cy="13716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8686800" y="1295400"/>
            <a:ext cx="194310" cy="19431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8686800" y="2286000"/>
            <a:ext cx="137160" cy="13716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229600" y="1066800"/>
            <a:ext cx="228600" cy="228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7924800" y="533400"/>
            <a:ext cx="194310" cy="19431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8610600" y="762000"/>
            <a:ext cx="137160" cy="13716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8382000" y="1905000"/>
            <a:ext cx="194310" cy="19431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686800" y="1676400"/>
            <a:ext cx="228600" cy="228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48600" y="5486400"/>
            <a:ext cx="12954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5029200" y="54643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salt,  baking soda, sugar,  water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7315200" y="5486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oxygen,  iron, hydrogen, gold</a:t>
            </a:r>
            <a:endParaRPr lang="en-US" sz="2000" dirty="0"/>
          </a:p>
        </p:txBody>
      </p:sp>
      <p:pic>
        <p:nvPicPr>
          <p:cNvPr id="150" name="Picture 7" descr="01_12"/>
          <p:cNvPicPr>
            <a:picLocks noChangeAspect="1" noChangeArrowheads="1"/>
          </p:cNvPicPr>
          <p:nvPr/>
        </p:nvPicPr>
        <p:blipFill>
          <a:blip r:embed="rId3" cstate="print"/>
          <a:srcRect l="16924" t="17760" r="63462" b="16650"/>
          <a:stretch>
            <a:fillRect/>
          </a:stretch>
        </p:blipFill>
        <p:spPr bwMode="auto">
          <a:xfrm>
            <a:off x="0" y="762000"/>
            <a:ext cx="1169277" cy="32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1905000" cy="792162"/>
          </a:xfrm>
          <a:ln w="38100">
            <a:solidFill>
              <a:srgbClr val="C82E32"/>
            </a:solidFill>
          </a:ln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tx1"/>
                </a:solidFill>
              </a:rPr>
              <a:t>Matter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2209800"/>
            <a:ext cx="2209800" cy="792163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_______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0" y="2133600"/>
            <a:ext cx="2362200" cy="914400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i="1" smtClean="0">
                <a:latin typeface="+mj-lt"/>
                <a:ea typeface="+mj-ea"/>
                <a:cs typeface="+mj-cs"/>
              </a:rPr>
              <a:t>_____</a:t>
            </a:r>
            <a:r>
              <a:rPr lang="en-US" sz="3200" smtClean="0">
                <a:latin typeface="+mj-lt"/>
                <a:ea typeface="+mj-ea"/>
                <a:cs typeface="+mj-cs"/>
              </a:rPr>
              <a:t> </a:t>
            </a:r>
            <a:r>
              <a:rPr lang="en-US" sz="3200" dirty="0">
                <a:latin typeface="+mj-lt"/>
                <a:ea typeface="+mj-ea"/>
                <a:cs typeface="+mj-cs"/>
              </a:rPr>
              <a:t>Substance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43800" y="4694238"/>
            <a:ext cx="1524000" cy="792162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300" b="1" u="sng" dirty="0" smtClean="0">
                <a:latin typeface="+mj-lt"/>
                <a:ea typeface="+mj-ea"/>
                <a:cs typeface="+mj-cs"/>
              </a:rPr>
              <a:t>________</a:t>
            </a:r>
            <a:endParaRPr lang="en-US" sz="23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4694238"/>
            <a:ext cx="1905000" cy="792162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300" b="1" u="sng" dirty="0" smtClean="0">
                <a:latin typeface="+mj-lt"/>
                <a:ea typeface="+mj-ea"/>
                <a:cs typeface="+mj-cs"/>
              </a:rPr>
              <a:t>__________</a:t>
            </a:r>
            <a:endParaRPr lang="en-US" sz="23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4694238"/>
            <a:ext cx="2362200" cy="792162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300" b="1" i="1" u="sng" dirty="0" smtClean="0">
                <a:latin typeface="+mj-lt"/>
                <a:ea typeface="+mj-ea"/>
                <a:cs typeface="+mj-cs"/>
              </a:rPr>
              <a:t>______</a:t>
            </a:r>
            <a:r>
              <a:rPr lang="en-US" sz="2300" b="1" u="sng" dirty="0" err="1" smtClean="0">
                <a:latin typeface="+mj-lt"/>
                <a:ea typeface="+mj-ea"/>
                <a:cs typeface="+mj-cs"/>
              </a:rPr>
              <a:t>geneous</a:t>
            </a:r>
            <a:r>
              <a:rPr lang="en-US" sz="2300" b="1" u="sng" dirty="0" smtClean="0">
                <a:latin typeface="+mj-lt"/>
                <a:ea typeface="+mj-ea"/>
                <a:cs typeface="+mj-cs"/>
              </a:rPr>
              <a:t> Mixture</a:t>
            </a:r>
            <a:endParaRPr lang="en-US" sz="23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90800" y="4694238"/>
            <a:ext cx="2209800" cy="792162"/>
          </a:xfrm>
          <a:prstGeom prst="rect">
            <a:avLst/>
          </a:prstGeom>
          <a:ln w="38100">
            <a:solidFill>
              <a:srgbClr val="C82E32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300" b="1" i="1" u="sng" dirty="0" smtClean="0">
                <a:latin typeface="+mj-lt"/>
                <a:ea typeface="+mj-ea"/>
                <a:cs typeface="+mj-cs"/>
              </a:rPr>
              <a:t>_____</a:t>
            </a:r>
            <a:r>
              <a:rPr lang="en-US" sz="2300" b="1" u="sng" dirty="0" err="1" smtClean="0">
                <a:latin typeface="+mj-lt"/>
                <a:ea typeface="+mj-ea"/>
                <a:cs typeface="+mj-cs"/>
              </a:rPr>
              <a:t>geneous</a:t>
            </a:r>
            <a:r>
              <a:rPr lang="en-US" sz="2300" b="1" u="sng" dirty="0" smtClean="0">
                <a:latin typeface="+mj-lt"/>
                <a:ea typeface="+mj-ea"/>
                <a:cs typeface="+mj-cs"/>
              </a:rPr>
              <a:t> Mixture</a:t>
            </a:r>
            <a:endParaRPr lang="en-US" sz="2300" b="1" u="sng" dirty="0">
              <a:latin typeface="+mj-lt"/>
              <a:ea typeface="+mj-ea"/>
              <a:cs typeface="+mj-cs"/>
            </a:endParaRPr>
          </a:p>
        </p:txBody>
      </p:sp>
      <p:cxnSp>
        <p:nvCxnSpPr>
          <p:cNvPr id="15" name="Elbow Connector 14"/>
          <p:cNvCxnSpPr>
            <a:stCxn id="3074" idx="2"/>
            <a:endCxn id="4" idx="0"/>
          </p:cNvCxnSpPr>
          <p:nvPr/>
        </p:nvCxnSpPr>
        <p:spPr>
          <a:xfrm rot="5400000">
            <a:off x="3695700" y="685800"/>
            <a:ext cx="1143000" cy="1905000"/>
          </a:xfrm>
          <a:prstGeom prst="bentConnector3">
            <a:avLst>
              <a:gd name="adj1" fmla="val 50000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3074" idx="2"/>
            <a:endCxn id="5" idx="0"/>
          </p:cNvCxnSpPr>
          <p:nvPr/>
        </p:nvCxnSpPr>
        <p:spPr>
          <a:xfrm rot="16200000" flipH="1">
            <a:off x="5715000" y="571500"/>
            <a:ext cx="1066800" cy="2057400"/>
          </a:xfrm>
          <a:prstGeom prst="bentConnector3">
            <a:avLst>
              <a:gd name="adj1" fmla="val 53674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90800" y="722293"/>
            <a:ext cx="1752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Calibri" pitchFamily="34" charset="0"/>
              </a:rPr>
              <a:t>separate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Calibri" pitchFamily="34" charset="0"/>
              </a:rPr>
              <a:t>physically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24600" y="304800"/>
            <a:ext cx="175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CC"/>
                </a:solidFill>
                <a:latin typeface="Calibri" pitchFamily="34" charset="0"/>
              </a:rPr>
              <a:t>________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Calibri" pitchFamily="34" charset="0"/>
              </a:rPr>
              <a:t>separate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Calibri" pitchFamily="34" charset="0"/>
              </a:rPr>
              <a:t>physically</a:t>
            </a:r>
          </a:p>
        </p:txBody>
      </p:sp>
      <p:cxnSp>
        <p:nvCxnSpPr>
          <p:cNvPr id="34" name="Elbow Connector 33"/>
          <p:cNvCxnSpPr/>
          <p:nvPr/>
        </p:nvCxnSpPr>
        <p:spPr>
          <a:xfrm rot="5400000">
            <a:off x="1348581" y="2994819"/>
            <a:ext cx="1722438" cy="1676400"/>
          </a:xfrm>
          <a:prstGeom prst="bentConnector3">
            <a:avLst>
              <a:gd name="adj1" fmla="val 80336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10" idx="0"/>
          </p:cNvCxnSpPr>
          <p:nvPr/>
        </p:nvCxnSpPr>
        <p:spPr>
          <a:xfrm rot="16200000" flipH="1">
            <a:off x="2720181" y="3718719"/>
            <a:ext cx="1722438" cy="228600"/>
          </a:xfrm>
          <a:prstGeom prst="bentConnector3">
            <a:avLst>
              <a:gd name="adj1" fmla="val 80336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8" idx="0"/>
          </p:cNvCxnSpPr>
          <p:nvPr/>
        </p:nvCxnSpPr>
        <p:spPr>
          <a:xfrm rot="5400000">
            <a:off x="5825331" y="3280569"/>
            <a:ext cx="1646238" cy="1181100"/>
          </a:xfrm>
          <a:prstGeom prst="bentConnector3">
            <a:avLst>
              <a:gd name="adj1" fmla="val 52381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6" idx="0"/>
          </p:cNvCxnSpPr>
          <p:nvPr/>
        </p:nvCxnSpPr>
        <p:spPr>
          <a:xfrm rot="16200000" flipH="1">
            <a:off x="7101681" y="3490119"/>
            <a:ext cx="1646238" cy="762000"/>
          </a:xfrm>
          <a:prstGeom prst="bentConnector3">
            <a:avLst>
              <a:gd name="adj1" fmla="val 51587"/>
            </a:avLst>
          </a:prstGeom>
          <a:ln w="38100">
            <a:solidFill>
              <a:srgbClr val="C82E3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219200" y="35814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</a:rPr>
              <a:t>_________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429000" y="359158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</a:rPr>
              <a:t>_______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334000" y="2971800"/>
            <a:ext cx="1752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alibri" pitchFamily="34" charset="0"/>
              </a:rPr>
              <a:t>separate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Calibri" pitchFamily="34" charset="0"/>
              </a:rPr>
              <a:t>chemically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620000" y="29718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Calibri" pitchFamily="34" charset="0"/>
              </a:rPr>
              <a:t>cannot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Calibri" pitchFamily="34" charset="0"/>
              </a:rPr>
              <a:t>separate</a:t>
            </a:r>
            <a:endParaRPr lang="en-US" sz="28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6400800" y="3962400"/>
            <a:ext cx="1600200" cy="7571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0"/>
              </a:spcAft>
              <a:buSzTx/>
            </a:pPr>
            <a:r>
              <a:rPr lang="en-US" sz="2400" b="1" i="1" dirty="0" smtClean="0">
                <a:solidFill>
                  <a:srgbClr val="0000CC"/>
                </a:solidFill>
              </a:rPr>
              <a:t>________</a:t>
            </a:r>
          </a:p>
          <a:p>
            <a:pPr algn="ctr" eaLnBrk="1" hangingPunct="1">
              <a:lnSpc>
                <a:spcPct val="90000"/>
              </a:lnSpc>
              <a:spcAft>
                <a:spcPct val="0"/>
              </a:spcAft>
              <a:buSzTx/>
            </a:pPr>
            <a:r>
              <a:rPr lang="en-US" b="1" dirty="0" smtClean="0">
                <a:solidFill>
                  <a:srgbClr val="0000CC"/>
                </a:solidFill>
              </a:rPr>
              <a:t>changes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63" name="Left-Right Arrow 62"/>
          <p:cNvSpPr/>
          <p:nvPr/>
        </p:nvSpPr>
        <p:spPr bwMode="auto">
          <a:xfrm>
            <a:off x="7010400" y="4876800"/>
            <a:ext cx="533400" cy="38100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4" name="Left-Right Arrow 63"/>
          <p:cNvSpPr/>
          <p:nvPr/>
        </p:nvSpPr>
        <p:spPr bwMode="auto">
          <a:xfrm>
            <a:off x="4419600" y="2362200"/>
            <a:ext cx="1676400" cy="38100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419600" y="1676400"/>
            <a:ext cx="1600200" cy="7571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0"/>
              </a:spcAft>
              <a:buSzTx/>
            </a:pPr>
            <a:r>
              <a:rPr lang="en-US" sz="2400" b="1" i="1" dirty="0" smtClean="0">
                <a:solidFill>
                  <a:srgbClr val="0000CC"/>
                </a:solidFill>
              </a:rPr>
              <a:t>________</a:t>
            </a:r>
          </a:p>
          <a:p>
            <a:pPr algn="ctr" eaLnBrk="1" hangingPunct="1">
              <a:lnSpc>
                <a:spcPct val="90000"/>
              </a:lnSpc>
              <a:spcAft>
                <a:spcPct val="0"/>
              </a:spcAft>
              <a:buSzTx/>
            </a:pPr>
            <a:r>
              <a:rPr lang="en-US" b="1" dirty="0" smtClean="0">
                <a:solidFill>
                  <a:srgbClr val="0000CC"/>
                </a:solidFill>
              </a:rPr>
              <a:t>changes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66" name="Picture 6" descr="C03-06C-828378-08"/>
          <p:cNvPicPr>
            <a:picLocks noChangeAspect="1" noChangeArrowheads="1"/>
          </p:cNvPicPr>
          <p:nvPr/>
        </p:nvPicPr>
        <p:blipFill>
          <a:blip r:embed="rId4" cstate="print"/>
          <a:srcRect l="6720" t="84568" r="81600" b="6264"/>
          <a:stretch>
            <a:fillRect/>
          </a:stretch>
        </p:blipFill>
        <p:spPr bwMode="auto">
          <a:xfrm>
            <a:off x="457200" y="5548883"/>
            <a:ext cx="1295400" cy="623317"/>
          </a:xfrm>
          <a:prstGeom prst="rect">
            <a:avLst/>
          </a:prstGeom>
          <a:noFill/>
        </p:spPr>
      </p:pic>
      <p:pic>
        <p:nvPicPr>
          <p:cNvPr id="69" name="Picture 6" descr="C03-06C-828378-08"/>
          <p:cNvPicPr>
            <a:picLocks noChangeAspect="1" noChangeArrowheads="1"/>
          </p:cNvPicPr>
          <p:nvPr/>
        </p:nvPicPr>
        <p:blipFill>
          <a:blip r:embed="rId4" cstate="print"/>
          <a:srcRect l="25920" t="84568" r="52800" b="6264"/>
          <a:stretch>
            <a:fillRect/>
          </a:stretch>
        </p:blipFill>
        <p:spPr bwMode="auto">
          <a:xfrm>
            <a:off x="2438400" y="5548883"/>
            <a:ext cx="2360112" cy="623317"/>
          </a:xfrm>
          <a:prstGeom prst="rect">
            <a:avLst/>
          </a:prstGeom>
          <a:noFill/>
        </p:spPr>
      </p:pic>
      <p:pic>
        <p:nvPicPr>
          <p:cNvPr id="159" name="Picture 10" descr="01_13"/>
          <p:cNvPicPr>
            <a:picLocks noChangeAspect="1" noChangeArrowheads="1"/>
          </p:cNvPicPr>
          <p:nvPr/>
        </p:nvPicPr>
        <p:blipFill>
          <a:blip r:embed="rId5" cstate="print"/>
          <a:srcRect l="22226" t="29171" r="66885" b="26740"/>
          <a:stretch>
            <a:fillRect/>
          </a:stretch>
        </p:blipFill>
        <p:spPr bwMode="auto">
          <a:xfrm>
            <a:off x="1227538" y="0"/>
            <a:ext cx="906062" cy="31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Box 161"/>
          <p:cNvSpPr txBox="1"/>
          <p:nvPr/>
        </p:nvSpPr>
        <p:spPr>
          <a:xfrm>
            <a:off x="2819400" y="601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b="1" dirty="0" smtClean="0">
                <a:solidFill>
                  <a:srgbClr val="0000CC"/>
                </a:solidFill>
              </a:rPr>
              <a:t>________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0" y="3962400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filtering</a:t>
            </a: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1752600" y="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distillation</a:t>
            </a:r>
            <a:endParaRPr lang="en-US" b="1" dirty="0"/>
          </a:p>
        </p:txBody>
      </p:sp>
      <p:sp>
        <p:nvSpPr>
          <p:cNvPr id="186" name="TextBox 185"/>
          <p:cNvSpPr txBox="1">
            <a:spLocks noChangeArrowheads="1"/>
          </p:cNvSpPr>
          <p:nvPr/>
        </p:nvSpPr>
        <p:spPr bwMode="auto">
          <a:xfrm>
            <a:off x="2057400" y="300335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/>
              <a:t>boiling)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6076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0000CC"/>
                </a:solidFill>
              </a:rPr>
              <a:t>uneven, differences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4953000" y="3124200"/>
            <a:ext cx="0" cy="3733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105400" y="61501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NaCl     NaHCO</a:t>
            </a:r>
            <a:r>
              <a:rPr lang="en-US" sz="2000" baseline="-25000" dirty="0" smtClean="0"/>
              <a:t>3</a:t>
            </a:r>
          </a:p>
          <a:p>
            <a:pPr algn="ctr"/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    C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11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772400" y="6150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   Fe</a:t>
            </a:r>
            <a:endParaRPr lang="en-US" sz="2000" baseline="-25000" dirty="0" smtClean="0"/>
          </a:p>
          <a:p>
            <a:pPr algn="ctr"/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   Au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7620000" y="5638800"/>
            <a:ext cx="1524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00CC"/>
                </a:solidFill>
              </a:rPr>
              <a:t>Pure</a:t>
            </a:r>
            <a:r>
              <a:rPr lang="en-US" dirty="0" smtClean="0"/>
              <a:t>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82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u="sng" dirty="0" smtClean="0">
                <a:solidFill>
                  <a:srgbClr val="0000CC"/>
                </a:solidFill>
              </a:rPr>
              <a:t>Element</a:t>
            </a:r>
            <a:r>
              <a:rPr lang="en-US" dirty="0" smtClean="0"/>
              <a:t>:</a:t>
            </a:r>
          </a:p>
          <a:p>
            <a:pPr marL="0" indent="0" eaLnBrk="1" hangingPunct="1">
              <a:buNone/>
            </a:pPr>
            <a:r>
              <a:rPr lang="en-US" dirty="0" smtClean="0"/>
              <a:t>-only </a:t>
            </a:r>
            <a:r>
              <a:rPr lang="en-US" b="1" dirty="0" smtClean="0">
                <a:solidFill>
                  <a:srgbClr val="0000CC"/>
                </a:solidFill>
              </a:rPr>
              <a:t>one type of atom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0000CC"/>
                </a:solidFill>
              </a:rPr>
              <a:t>simplest </a:t>
            </a:r>
            <a:r>
              <a:rPr lang="en-US" dirty="0" smtClean="0"/>
              <a:t>form of matter </a:t>
            </a:r>
            <a:r>
              <a:rPr lang="en-US" b="1" dirty="0" smtClean="0">
                <a:solidFill>
                  <a:srgbClr val="0000CC"/>
                </a:solidFill>
              </a:rPr>
              <a:t>retaining</a:t>
            </a:r>
            <a:r>
              <a:rPr lang="en-US" dirty="0" smtClean="0"/>
              <a:t> its </a:t>
            </a:r>
            <a:r>
              <a:rPr lang="en-US" b="1" dirty="0" smtClean="0">
                <a:solidFill>
                  <a:srgbClr val="0000CC"/>
                </a:solidFill>
              </a:rPr>
              <a:t>properties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657600"/>
            <a:ext cx="2286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C82E32"/>
                </a:solidFill>
                <a:latin typeface="Calibri" pitchFamily="34" charset="0"/>
              </a:rPr>
              <a:t>Examples</a:t>
            </a:r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:</a:t>
            </a:r>
          </a:p>
          <a:p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Carbon (C)</a:t>
            </a:r>
            <a:endParaRPr lang="en-US" sz="3200" dirty="0">
              <a:solidFill>
                <a:srgbClr val="C82E32"/>
              </a:solidFill>
              <a:latin typeface="Calibri" pitchFamily="34" charset="0"/>
            </a:endParaRPr>
          </a:p>
          <a:p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Helium (He)</a:t>
            </a:r>
            <a:endParaRPr lang="en-US" sz="3200" dirty="0">
              <a:solidFill>
                <a:srgbClr val="C82E32"/>
              </a:solidFill>
              <a:latin typeface="Calibri" pitchFamily="34" charset="0"/>
            </a:endParaRPr>
          </a:p>
          <a:p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Gold (Au)</a:t>
            </a:r>
            <a:endParaRPr lang="en-US" sz="3200" dirty="0">
              <a:solidFill>
                <a:srgbClr val="C82E32"/>
              </a:solidFill>
              <a:latin typeface="Calibri" pitchFamily="34" charset="0"/>
            </a:endParaRPr>
          </a:p>
        </p:txBody>
      </p:sp>
      <p:pic>
        <p:nvPicPr>
          <p:cNvPr id="6" name="Picture 5" descr="co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838" y="3962400"/>
            <a:ext cx="28495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raphite-pencil-p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006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iamo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3200400"/>
            <a:ext cx="1809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p_balloons.jpg"/>
          <p:cNvPicPr>
            <a:picLocks noChangeAspect="1"/>
          </p:cNvPicPr>
          <p:nvPr/>
        </p:nvPicPr>
        <p:blipFill>
          <a:blip r:embed="rId5" cstate="print"/>
          <a:srcRect l="19200" r="24000" b="3000"/>
          <a:stretch>
            <a:fillRect/>
          </a:stretch>
        </p:blipFill>
        <p:spPr bwMode="auto">
          <a:xfrm>
            <a:off x="4572000" y="3048000"/>
            <a:ext cx="3276600" cy="37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old.jpg"/>
          <p:cNvPicPr>
            <a:picLocks noChangeAspect="1"/>
          </p:cNvPicPr>
          <p:nvPr/>
        </p:nvPicPr>
        <p:blipFill>
          <a:blip r:embed="rId6" cstate="print"/>
          <a:srcRect t="9260" b="6174"/>
          <a:stretch>
            <a:fillRect/>
          </a:stretch>
        </p:blipFill>
        <p:spPr bwMode="auto">
          <a:xfrm>
            <a:off x="3962400" y="3725262"/>
            <a:ext cx="4419600" cy="298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828800" y="1179493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C82E32"/>
                </a:solidFill>
              </a:rPr>
              <a:t>(</a:t>
            </a:r>
            <a:r>
              <a:rPr lang="en-US" sz="2800" b="1" i="1" dirty="0" smtClean="0">
                <a:solidFill>
                  <a:srgbClr val="0000CC"/>
                </a:solidFill>
              </a:rPr>
              <a:t>cannot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82E32"/>
                </a:solidFill>
              </a:rPr>
              <a:t>be </a:t>
            </a:r>
            <a:r>
              <a:rPr lang="en-US" sz="2800" b="1" dirty="0" smtClean="0">
                <a:solidFill>
                  <a:srgbClr val="0000CC"/>
                </a:solidFill>
              </a:rPr>
              <a:t>separated</a:t>
            </a:r>
            <a:r>
              <a:rPr lang="en-US" sz="2800" dirty="0" smtClean="0">
                <a:solidFill>
                  <a:srgbClr val="C82E32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8800" y="1179493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C82E32"/>
                </a:solidFill>
              </a:rPr>
              <a:t>(chemically or physically)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620000" y="5638800"/>
            <a:ext cx="1524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00CC"/>
                </a:solidFill>
              </a:rPr>
              <a:t>Pure</a:t>
            </a:r>
            <a:r>
              <a:rPr lang="en-US" dirty="0" smtClean="0"/>
              <a:t> Substances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u="sng" dirty="0" smtClean="0">
                <a:solidFill>
                  <a:srgbClr val="0000CC"/>
                </a:solidFill>
              </a:rPr>
              <a:t>Compound</a:t>
            </a:r>
            <a:r>
              <a:rPr lang="en-US" dirty="0" smtClean="0"/>
              <a:t>:</a:t>
            </a:r>
          </a:p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CC"/>
                </a:solidFill>
              </a:rPr>
              <a:t>different elements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chemically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bonded</a:t>
            </a:r>
            <a:r>
              <a:rPr lang="en-US" dirty="0" smtClean="0"/>
              <a:t> together</a:t>
            </a:r>
          </a:p>
          <a:p>
            <a:pPr marL="0" indent="0" eaLnBrk="1" hangingPunct="1">
              <a:buNone/>
            </a:pPr>
            <a:r>
              <a:rPr lang="en-US" dirty="0" smtClean="0"/>
              <a:t>	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3160712"/>
            <a:ext cx="3886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C82E32"/>
                </a:solidFill>
                <a:latin typeface="Calibri" pitchFamily="34" charset="0"/>
              </a:rPr>
              <a:t>Examples</a:t>
            </a:r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:</a:t>
            </a:r>
          </a:p>
          <a:p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Carbon Dioxide (CO</a:t>
            </a:r>
            <a:r>
              <a:rPr lang="en-US" sz="3200" baseline="-25000" dirty="0">
                <a:solidFill>
                  <a:srgbClr val="C82E32"/>
                </a:solidFill>
                <a:latin typeface="Calibri" pitchFamily="34" charset="0"/>
              </a:rPr>
              <a:t>2</a:t>
            </a:r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)</a:t>
            </a:r>
          </a:p>
          <a:p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Water (H</a:t>
            </a:r>
            <a:r>
              <a:rPr lang="en-US" sz="3200" baseline="-25000" dirty="0">
                <a:solidFill>
                  <a:srgbClr val="C82E32"/>
                </a:solidFill>
                <a:latin typeface="Calibri" pitchFamily="34" charset="0"/>
              </a:rPr>
              <a:t>2</a:t>
            </a:r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O)</a:t>
            </a:r>
          </a:p>
          <a:p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Salt (NaCl)</a:t>
            </a:r>
          </a:p>
          <a:p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Sucrose (C</a:t>
            </a:r>
            <a:r>
              <a:rPr lang="en-US" sz="3200" baseline="-25000" dirty="0">
                <a:solidFill>
                  <a:srgbClr val="C82E32"/>
                </a:solidFill>
                <a:latin typeface="Calibri" pitchFamily="34" charset="0"/>
              </a:rPr>
              <a:t>12</a:t>
            </a:r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H</a:t>
            </a:r>
            <a:r>
              <a:rPr lang="en-US" sz="3200" baseline="-25000" dirty="0">
                <a:solidFill>
                  <a:srgbClr val="C82E32"/>
                </a:solidFill>
                <a:latin typeface="Calibri" pitchFamily="34" charset="0"/>
              </a:rPr>
              <a:t>22</a:t>
            </a:r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O</a:t>
            </a:r>
            <a:r>
              <a:rPr lang="en-US" sz="3200" baseline="-25000" dirty="0">
                <a:solidFill>
                  <a:srgbClr val="C82E32"/>
                </a:solidFill>
                <a:latin typeface="Calibri" pitchFamily="34" charset="0"/>
              </a:rPr>
              <a:t>11</a:t>
            </a:r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6" name="Picture 5" descr="carbon dioxid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2438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istilledWa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2590800"/>
            <a:ext cx="3930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alt shak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90800"/>
            <a:ext cx="41497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owderedSuga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925" y="2438400"/>
            <a:ext cx="3159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438400" y="13055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C82E32"/>
                </a:solidFill>
              </a:rPr>
              <a:t>(can be </a:t>
            </a:r>
            <a:r>
              <a:rPr lang="en-US" sz="2800" b="1" dirty="0" smtClean="0">
                <a:solidFill>
                  <a:srgbClr val="0000CC"/>
                </a:solidFill>
              </a:rPr>
              <a:t>separated</a:t>
            </a:r>
            <a:r>
              <a:rPr lang="en-US" sz="2800" dirty="0" smtClean="0">
                <a:solidFill>
                  <a:srgbClr val="C82E32"/>
                </a:solidFill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0" y="130558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b="1" i="1" dirty="0" smtClean="0">
                <a:solidFill>
                  <a:srgbClr val="0000CC"/>
                </a:solidFill>
              </a:rPr>
              <a:t>chemically</a:t>
            </a:r>
            <a:r>
              <a:rPr lang="en-US" sz="2800" dirty="0" smtClean="0">
                <a:solidFill>
                  <a:srgbClr val="C82E3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47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5257800" y="3276600"/>
            <a:ext cx="3048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257800" y="0"/>
            <a:ext cx="3048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0" y="5638800"/>
            <a:ext cx="15240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827088" y="68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  <a:buSzTx/>
            </a:pPr>
            <a:endParaRPr lang="en-US" sz="240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847138" y="5902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  <a:buSzTx/>
            </a:pPr>
            <a:endParaRPr lang="en-US" sz="2400"/>
          </a:p>
        </p:txBody>
      </p:sp>
      <p:pic>
        <p:nvPicPr>
          <p:cNvPr id="12294" name="Picture 7" descr="so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38608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76200" y="46482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defTabSz="628650">
              <a:tabLst>
                <a:tab pos="974725" algn="l"/>
                <a:tab pos="1198563" algn="l"/>
              </a:tabLst>
            </a:pPr>
            <a:r>
              <a:rPr lang="en-US" dirty="0">
                <a:solidFill>
                  <a:srgbClr val="C82E32"/>
                </a:solidFill>
              </a:rPr>
              <a:t>Sodium</a:t>
            </a:r>
            <a:r>
              <a:rPr lang="en-US" b="1" dirty="0">
                <a:solidFill>
                  <a:srgbClr val="C82E32"/>
                </a:solidFill>
              </a:rPr>
              <a:t> </a:t>
            </a:r>
            <a:r>
              <a:rPr lang="en-US" dirty="0">
                <a:solidFill>
                  <a:srgbClr val="C82E32"/>
                </a:solidFill>
              </a:rPr>
              <a:t>is </a:t>
            </a:r>
            <a:r>
              <a:rPr lang="en-US" dirty="0" smtClean="0">
                <a:solidFill>
                  <a:srgbClr val="C82E32"/>
                </a:solidFill>
              </a:rPr>
              <a:t>a  highly reactive metal stored in oil.</a:t>
            </a:r>
            <a:endParaRPr lang="en-US" dirty="0">
              <a:solidFill>
                <a:srgbClr val="C82E32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43600" y="4648200"/>
            <a:ext cx="2895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28650">
              <a:tabLst>
                <a:tab pos="974725" algn="l"/>
                <a:tab pos="1198563" algn="l"/>
              </a:tabLst>
            </a:pPr>
            <a:r>
              <a:rPr lang="en-US" sz="3200" b="1" dirty="0" smtClean="0">
                <a:solidFill>
                  <a:srgbClr val="008000"/>
                </a:solidFill>
              </a:rPr>
              <a:t>Cl</a:t>
            </a:r>
            <a:r>
              <a:rPr lang="en-US" sz="3200" b="1" baseline="-25000" dirty="0" smtClean="0">
                <a:solidFill>
                  <a:srgbClr val="008000"/>
                </a:solidFill>
              </a:rPr>
              <a:t>2</a:t>
            </a:r>
            <a:r>
              <a:rPr lang="en-US" sz="3200" baseline="-25000" dirty="0" smtClean="0">
                <a:solidFill>
                  <a:srgbClr val="C82E32"/>
                </a:solidFill>
              </a:rPr>
              <a:t>  </a:t>
            </a:r>
            <a:r>
              <a:rPr lang="en-US" sz="3200" dirty="0" smtClean="0">
                <a:solidFill>
                  <a:srgbClr val="C82E32"/>
                </a:solidFill>
              </a:rPr>
              <a:t>(</a:t>
            </a:r>
            <a:r>
              <a:rPr lang="en-US" sz="3200" u="sng" dirty="0" smtClean="0">
                <a:solidFill>
                  <a:srgbClr val="C82E32"/>
                </a:solidFill>
              </a:rPr>
              <a:t>element</a:t>
            </a:r>
            <a:r>
              <a:rPr lang="en-US" sz="3200" dirty="0" smtClean="0">
                <a:solidFill>
                  <a:srgbClr val="C82E32"/>
                </a:solidFill>
              </a:rPr>
              <a:t>)</a:t>
            </a:r>
            <a:endParaRPr lang="en-US" sz="3200" dirty="0">
              <a:solidFill>
                <a:srgbClr val="C82E32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0" y="51816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Chlorine kills organisms in pools.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It’s also a poisonous green gas.</a:t>
            </a:r>
          </a:p>
        </p:txBody>
      </p:sp>
      <p:pic>
        <p:nvPicPr>
          <p:cNvPr id="13" name="Picture 2" descr="salt"/>
          <p:cNvPicPr>
            <a:picLocks noChangeAspect="1" noChangeArrowheads="1"/>
          </p:cNvPicPr>
          <p:nvPr/>
        </p:nvPicPr>
        <p:blipFill>
          <a:blip r:embed="rId5" cstate="print"/>
          <a:srcRect l="7310"/>
          <a:stretch>
            <a:fillRect/>
          </a:stretch>
        </p:blipFill>
        <p:spPr bwMode="auto">
          <a:xfrm>
            <a:off x="3200400" y="3643391"/>
            <a:ext cx="2286000" cy="32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819400" y="3810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2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completely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new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B6FB4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substance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with completely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new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B6FB4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properties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82E32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0446" y="2732782"/>
            <a:ext cx="2106666" cy="1009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</a:p>
          <a:p>
            <a:pPr marL="0" lvl="2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rgbClr val="C82E32"/>
                </a:solidFill>
              </a:rPr>
              <a:t>(</a:t>
            </a:r>
            <a:r>
              <a:rPr lang="en-US" sz="2800" u="sng" kern="0" dirty="0" smtClean="0">
                <a:solidFill>
                  <a:srgbClr val="C82E32"/>
                </a:solidFill>
              </a:rPr>
              <a:t>compound</a:t>
            </a:r>
            <a:r>
              <a:rPr lang="en-US" sz="2800" kern="0" dirty="0" smtClean="0">
                <a:solidFill>
                  <a:srgbClr val="C82E32"/>
                </a:solidFill>
              </a:rPr>
              <a:t>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0" y="4063425"/>
            <a:ext cx="26670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28650">
              <a:tabLst>
                <a:tab pos="974725" algn="l"/>
                <a:tab pos="1198563" algn="l"/>
              </a:tabLst>
            </a:pPr>
            <a:r>
              <a:rPr lang="en-US" sz="3200" b="1" dirty="0" smtClean="0"/>
              <a:t>Na</a:t>
            </a:r>
            <a:r>
              <a:rPr lang="en-US" sz="3200" baseline="-25000" dirty="0" smtClean="0">
                <a:solidFill>
                  <a:srgbClr val="C82E32"/>
                </a:solidFill>
              </a:rPr>
              <a:t>  </a:t>
            </a:r>
            <a:r>
              <a:rPr lang="en-US" sz="3200" dirty="0" smtClean="0">
                <a:solidFill>
                  <a:srgbClr val="C82E32"/>
                </a:solidFill>
              </a:rPr>
              <a:t>(</a:t>
            </a:r>
            <a:r>
              <a:rPr lang="en-US" sz="3200" u="sng" dirty="0" smtClean="0">
                <a:solidFill>
                  <a:srgbClr val="C82E32"/>
                </a:solidFill>
              </a:rPr>
              <a:t>element</a:t>
            </a:r>
            <a:r>
              <a:rPr lang="en-US" sz="3200" dirty="0" smtClean="0">
                <a:solidFill>
                  <a:srgbClr val="C82E32"/>
                </a:solidFill>
              </a:rPr>
              <a:t>)</a:t>
            </a:r>
            <a:endParaRPr lang="en-US" sz="3200" dirty="0">
              <a:solidFill>
                <a:srgbClr val="C82E3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2590800" y="3733800"/>
            <a:ext cx="990600" cy="685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0EA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5486400" y="3733800"/>
            <a:ext cx="609600" cy="1219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0EA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3" name="Up Arrow 22"/>
          <p:cNvSpPr/>
          <p:nvPr/>
        </p:nvSpPr>
        <p:spPr bwMode="auto">
          <a:xfrm>
            <a:off x="4419600" y="1981200"/>
            <a:ext cx="457200" cy="762000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1" grpId="0"/>
      <p:bldP spid="14" grpId="0"/>
      <p:bldP spid="15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772400" y="5410200"/>
            <a:ext cx="13716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8" name="Picture 7" descr="01_07"/>
          <p:cNvPicPr>
            <a:picLocks noChangeAspect="1" noChangeArrowheads="1"/>
          </p:cNvPicPr>
          <p:nvPr/>
        </p:nvPicPr>
        <p:blipFill>
          <a:blip r:embed="rId3" cstate="print"/>
          <a:srcRect l="71579" t="49231" b="9231"/>
          <a:stretch>
            <a:fillRect/>
          </a:stretch>
        </p:blipFill>
        <p:spPr bwMode="auto">
          <a:xfrm>
            <a:off x="6621429" y="3069080"/>
            <a:ext cx="2446371" cy="259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7" descr="01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9231" r="74105" b="9231"/>
          <a:stretch>
            <a:fillRect/>
          </a:stretch>
        </p:blipFill>
        <p:spPr>
          <a:xfrm>
            <a:off x="0" y="3499562"/>
            <a:ext cx="2367801" cy="2759922"/>
          </a:xfrm>
        </p:spPr>
      </p:pic>
      <p:pic>
        <p:nvPicPr>
          <p:cNvPr id="7" name="Picture 7" descr="01_07"/>
          <p:cNvPicPr>
            <a:picLocks noChangeAspect="1" noChangeArrowheads="1"/>
          </p:cNvPicPr>
          <p:nvPr/>
        </p:nvPicPr>
        <p:blipFill>
          <a:blip r:embed="rId3" cstate="print"/>
          <a:srcRect l="31579" t="30769" r="31579" b="12308"/>
          <a:stretch>
            <a:fillRect/>
          </a:stretch>
        </p:blipFill>
        <p:spPr bwMode="auto">
          <a:xfrm>
            <a:off x="2354271" y="1850966"/>
            <a:ext cx="4427529" cy="497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01_07"/>
          <p:cNvPicPr>
            <a:picLocks noChangeAspect="1" noChangeArrowheads="1"/>
          </p:cNvPicPr>
          <p:nvPr/>
        </p:nvPicPr>
        <p:blipFill>
          <a:blip r:embed="rId3" cstate="print"/>
          <a:srcRect l="26105" t="78462" r="69474" b="15385"/>
          <a:stretch>
            <a:fillRect/>
          </a:stretch>
        </p:blipFill>
        <p:spPr bwMode="auto">
          <a:xfrm>
            <a:off x="1881920" y="6063379"/>
            <a:ext cx="484171" cy="48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01_07"/>
          <p:cNvPicPr>
            <a:picLocks noChangeAspect="1" noChangeArrowheads="1"/>
          </p:cNvPicPr>
          <p:nvPr/>
        </p:nvPicPr>
        <p:blipFill>
          <a:blip r:embed="rId3" cstate="print"/>
          <a:srcRect l="54737" t="16923" r="27368" b="73846"/>
          <a:stretch>
            <a:fillRect/>
          </a:stretch>
        </p:blipFill>
        <p:spPr bwMode="auto">
          <a:xfrm rot="21095094">
            <a:off x="4710787" y="1224155"/>
            <a:ext cx="2192972" cy="57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01_07"/>
          <p:cNvPicPr>
            <a:picLocks noChangeAspect="1" noChangeArrowheads="1"/>
          </p:cNvPicPr>
          <p:nvPr/>
        </p:nvPicPr>
        <p:blipFill>
          <a:blip r:embed="rId3" cstate="print"/>
          <a:srcRect l="72632" b="58462"/>
          <a:stretch>
            <a:fillRect/>
          </a:stretch>
        </p:blipFill>
        <p:spPr bwMode="auto">
          <a:xfrm>
            <a:off x="6855177" y="152399"/>
            <a:ext cx="2288823" cy="259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8600" y="1524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Compound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82E3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7620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C82E32"/>
                </a:solidFill>
              </a:rPr>
              <a:t>can be </a:t>
            </a:r>
            <a:r>
              <a:rPr lang="en-US" sz="2800" b="1" dirty="0" smtClean="0">
                <a:solidFill>
                  <a:srgbClr val="0000CC"/>
                </a:solidFill>
              </a:rPr>
              <a:t>separated</a:t>
            </a:r>
            <a:r>
              <a:rPr lang="en-US" sz="2800" dirty="0" smtClean="0">
                <a:solidFill>
                  <a:srgbClr val="C82E32"/>
                </a:solidFill>
              </a:rPr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9000" y="7620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b="1" i="1" dirty="0" smtClean="0">
                <a:solidFill>
                  <a:srgbClr val="0000CC"/>
                </a:solidFill>
              </a:rPr>
              <a:t>chemically</a:t>
            </a:r>
            <a:r>
              <a:rPr lang="en-US" sz="2800" dirty="0" smtClean="0">
                <a:solidFill>
                  <a:srgbClr val="C82E32"/>
                </a:solidFill>
              </a:rPr>
              <a:t> into…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2641936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</a:p>
          <a:p>
            <a:pPr algn="ctr"/>
            <a:r>
              <a:rPr lang="en-US" dirty="0" smtClean="0"/>
              <a:t>(liquid)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29600" y="2337136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</a:t>
            </a:r>
            <a:r>
              <a:rPr lang="en-US" sz="3600" b="1" baseline="-25000" dirty="0" smtClean="0"/>
              <a:t>2</a:t>
            </a:r>
            <a:endParaRPr lang="en-US" sz="3600" b="1" dirty="0" smtClean="0"/>
          </a:p>
          <a:p>
            <a:pPr algn="ctr"/>
            <a:r>
              <a:rPr lang="en-US" dirty="0" smtClean="0"/>
              <a:t>(gas)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29600" y="5308936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endParaRPr lang="en-US" sz="3600" b="1" dirty="0" smtClean="0"/>
          </a:p>
          <a:p>
            <a:pPr algn="ctr"/>
            <a:r>
              <a:rPr lang="en-US" dirty="0" smtClean="0"/>
              <a:t>(gas)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6396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Hoffman apparatus</a:t>
            </a:r>
            <a:endParaRPr lang="en-US" b="1" i="1" dirty="0"/>
          </a:p>
        </p:txBody>
      </p:sp>
      <p:sp>
        <p:nvSpPr>
          <p:cNvPr id="21" name="Rectangle 20"/>
          <p:cNvSpPr/>
          <p:nvPr/>
        </p:nvSpPr>
        <p:spPr>
          <a:xfrm>
            <a:off x="152400" y="122938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elements</a:t>
            </a:r>
            <a:endParaRPr lang="en-US" sz="2800" dirty="0" smtClean="0">
              <a:solidFill>
                <a:srgbClr val="C82E3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21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C82E32"/>
                </a:solidFill>
              </a:rPr>
              <a:t>…which can…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14800" y="1219200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b="1" i="1" dirty="0" smtClean="0">
                <a:solidFill>
                  <a:srgbClr val="C82E32"/>
                </a:solidFill>
              </a:rPr>
              <a:t>NOT</a:t>
            </a:r>
            <a:r>
              <a:rPr lang="en-US" sz="2800" dirty="0" smtClean="0">
                <a:solidFill>
                  <a:srgbClr val="C82E32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620000" y="5638800"/>
            <a:ext cx="1524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23" name="Picture 22" descr="zinc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376738"/>
            <a:ext cx="27432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opp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0"/>
            <a:ext cx="28781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bras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t2.gstatic.com/images?q=tbn:ANd9GcQXaBSife8dXo3OWpCI85ZJ3Ik1ijmx7PUu39BQTfeCpLyzDxpjb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124200"/>
            <a:ext cx="3212413" cy="3141656"/>
          </a:xfrm>
          <a:prstGeom prst="rect">
            <a:avLst/>
          </a:prstGeom>
          <a:noFill/>
        </p:spPr>
      </p:pic>
      <p:pic>
        <p:nvPicPr>
          <p:cNvPr id="13316" name="Picture 4" descr="http://t1.gstatic.com/images?q=tbn:ANd9GcRWLhcrEn8MWEJ32ZUltdp59jsLlQje9E0HPrpJeGJZTQHIT-AH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352800"/>
            <a:ext cx="2895600" cy="3123496"/>
          </a:xfrm>
          <a:prstGeom prst="rect">
            <a:avLst/>
          </a:prstGeom>
          <a:noFill/>
        </p:spPr>
      </p:pic>
      <p:pic>
        <p:nvPicPr>
          <p:cNvPr id="7" name="Picture 6" descr="Ocea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1242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01_13"/>
          <p:cNvPicPr>
            <a:picLocks noChangeAspect="1" noChangeArrowheads="1"/>
          </p:cNvPicPr>
          <p:nvPr/>
        </p:nvPicPr>
        <p:blipFill>
          <a:blip r:embed="rId8" cstate="print"/>
          <a:srcRect l="21609" t="27956" r="19551" b="14586"/>
          <a:stretch>
            <a:fillRect/>
          </a:stretch>
        </p:blipFill>
        <p:spPr bwMode="auto">
          <a:xfrm>
            <a:off x="4495800" y="3013708"/>
            <a:ext cx="4648200" cy="384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00CC"/>
                </a:solidFill>
              </a:rPr>
              <a:t>Mixtures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562600" cy="175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u="sng" dirty="0" smtClean="0">
                <a:solidFill>
                  <a:srgbClr val="0000CC"/>
                </a:solidFill>
              </a:rPr>
              <a:t>Homogeneous Mixture</a:t>
            </a:r>
            <a:r>
              <a:rPr lang="en-US" dirty="0" smtClean="0"/>
              <a:t>:</a:t>
            </a:r>
            <a:endParaRPr lang="en-US" b="1" u="sng" dirty="0" smtClean="0">
              <a:solidFill>
                <a:srgbClr val="0000CC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/>
              <a:t>physically mixed evenly…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/>
              <a:t>it looks the </a:t>
            </a:r>
            <a:r>
              <a:rPr lang="en-US" b="1" dirty="0" smtClean="0">
                <a:solidFill>
                  <a:srgbClr val="0000CC"/>
                </a:solidFill>
              </a:rPr>
              <a:t>same throughout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4876800"/>
            <a:ext cx="434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lemonade</a:t>
            </a:r>
          </a:p>
          <a:p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Steel (Fe + C + Cr)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NaCl +  H</a:t>
            </a:r>
            <a:r>
              <a:rPr lang="en-US" sz="3200" baseline="-25000" dirty="0" smtClean="0">
                <a:solidFill>
                  <a:srgbClr val="C82E32"/>
                </a:solidFill>
                <a:latin typeface="Calibri" pitchFamily="34" charset="0"/>
              </a:rPr>
              <a:t>2</a:t>
            </a:r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O </a:t>
            </a:r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  <a:sym typeface="Wingdings" pitchFamily="2" charset="2"/>
              </a:rPr>
              <a:t> s</a:t>
            </a:r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alt water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2200" y="1219200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distillation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3200" y="1910953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/>
              <a:t>boiling)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838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82E32"/>
                </a:solidFill>
              </a:rPr>
              <a:t>(</a:t>
            </a:r>
            <a:r>
              <a:rPr lang="en-US" sz="3200" b="1" dirty="0" smtClean="0">
                <a:solidFill>
                  <a:srgbClr val="0000CC"/>
                </a:solidFill>
              </a:rPr>
              <a:t>Solution</a:t>
            </a:r>
            <a:r>
              <a:rPr lang="en-US" sz="3200" dirty="0" smtClean="0">
                <a:solidFill>
                  <a:srgbClr val="C82E32"/>
                </a:solidFill>
              </a:rPr>
              <a:t>)</a:t>
            </a:r>
            <a:endParaRPr lang="en-US" sz="3200" dirty="0">
              <a:solidFill>
                <a:srgbClr val="C82E32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" y="3200400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C82E32"/>
                </a:solidFill>
                <a:latin typeface="Calibri" pitchFamily="34" charset="0"/>
              </a:rPr>
              <a:t>Examples</a:t>
            </a:r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:</a:t>
            </a:r>
          </a:p>
          <a:p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Copper (Cu) and  Zinc (Zn) make brass</a:t>
            </a:r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914400"/>
            <a:ext cx="3657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i="1" dirty="0" smtClean="0">
                <a:solidFill>
                  <a:srgbClr val="0000CC"/>
                </a:solidFill>
                <a:latin typeface="Calibri" pitchFamily="34" charset="0"/>
              </a:rPr>
              <a:t>physically</a:t>
            </a:r>
            <a:r>
              <a:rPr lang="en-US" sz="3200" b="1" dirty="0" smtClean="0">
                <a:solidFill>
                  <a:srgbClr val="0000CC"/>
                </a:solidFill>
                <a:latin typeface="Calibri" pitchFamily="34" charset="0"/>
              </a:rPr>
              <a:t> separated </a:t>
            </a:r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by _____________.</a:t>
            </a:r>
            <a:endParaRPr lang="en-US" sz="3200" dirty="0">
              <a:solidFill>
                <a:srgbClr val="C82E3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3438 0.094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47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125 -0.08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3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620000" y="5638800"/>
            <a:ext cx="1524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71600"/>
            <a:ext cx="7391401" cy="175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u="sng" dirty="0" smtClean="0">
                <a:solidFill>
                  <a:srgbClr val="0000CC"/>
                </a:solidFill>
              </a:rPr>
              <a:t>Heterogeneous Mixture</a:t>
            </a:r>
            <a:r>
              <a:rPr lang="en-US" dirty="0" smtClean="0"/>
              <a:t>:</a:t>
            </a:r>
            <a:endParaRPr lang="en-US" b="1" u="sng" dirty="0" smtClean="0">
              <a:solidFill>
                <a:srgbClr val="0000CC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/>
              <a:t>physically mixed </a:t>
            </a:r>
            <a:r>
              <a:rPr lang="en-US" i="1" dirty="0" smtClean="0"/>
              <a:t>un</a:t>
            </a:r>
            <a:r>
              <a:rPr lang="en-US" dirty="0" smtClean="0"/>
              <a:t>evenly…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/>
              <a:t>can see the </a:t>
            </a:r>
            <a:r>
              <a:rPr lang="en-US" b="1" dirty="0" smtClean="0">
                <a:solidFill>
                  <a:srgbClr val="0000CC"/>
                </a:solidFill>
              </a:rPr>
              <a:t>different parts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3200400"/>
            <a:ext cx="2362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C82E32"/>
                </a:solidFill>
                <a:latin typeface="Calibri" pitchFamily="34" charset="0"/>
              </a:rPr>
              <a:t>Examples</a:t>
            </a:r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: </a:t>
            </a:r>
          </a:p>
          <a:p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Sand</a:t>
            </a:r>
          </a:p>
          <a:p>
            <a:r>
              <a:rPr lang="en-US" sz="3200" dirty="0">
                <a:solidFill>
                  <a:srgbClr val="C82E32"/>
                </a:solidFill>
                <a:latin typeface="Calibri" pitchFamily="34" charset="0"/>
              </a:rPr>
              <a:t>Granite</a:t>
            </a:r>
          </a:p>
          <a:p>
            <a:r>
              <a:rPr lang="en-US" sz="3200" dirty="0" smtClean="0">
                <a:solidFill>
                  <a:srgbClr val="C82E32"/>
                </a:solidFill>
                <a:latin typeface="Calibri" pitchFamily="34" charset="0"/>
              </a:rPr>
              <a:t>Wood</a:t>
            </a:r>
            <a:endParaRPr lang="en-US" sz="3200" dirty="0">
              <a:solidFill>
                <a:srgbClr val="C82E32"/>
              </a:solidFill>
              <a:latin typeface="Calibri" pitchFamily="34" charset="0"/>
            </a:endParaRPr>
          </a:p>
        </p:txBody>
      </p:sp>
      <p:pic>
        <p:nvPicPr>
          <p:cNvPr id="8" name="Picture 7" descr="s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300" y="3810000"/>
            <a:ext cx="34925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rani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6576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ood.jpg"/>
          <p:cNvPicPr>
            <a:picLocks noChangeAspect="1"/>
          </p:cNvPicPr>
          <p:nvPr/>
        </p:nvPicPr>
        <p:blipFill>
          <a:blip r:embed="rId4" cstate="print"/>
          <a:srcRect r="5760"/>
          <a:stretch>
            <a:fillRect/>
          </a:stretch>
        </p:blipFill>
        <p:spPr bwMode="auto">
          <a:xfrm>
            <a:off x="5175049" y="3810000"/>
            <a:ext cx="389275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5257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C82E32"/>
                </a:solidFill>
              </a:rPr>
              <a:t>2 Types</a:t>
            </a:r>
            <a:r>
              <a:rPr lang="en-US" sz="3600" dirty="0" smtClean="0">
                <a:solidFill>
                  <a:srgbClr val="C82E32"/>
                </a:solidFill>
              </a:rPr>
              <a:t>:</a:t>
            </a:r>
            <a:endParaRPr lang="en-US" sz="3600" dirty="0">
              <a:solidFill>
                <a:srgbClr val="C82E3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867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82E32"/>
                </a:solidFill>
              </a:rPr>
              <a:t>Suspensions &amp; Colloids</a:t>
            </a:r>
            <a:endParaRPr lang="en-US" sz="3600" dirty="0">
              <a:solidFill>
                <a:srgbClr val="C82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20000" y="5638800"/>
            <a:ext cx="1524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Separation</a:t>
            </a:r>
            <a:r>
              <a:rPr lang="en-US" dirty="0" smtClean="0"/>
              <a:t> </a:t>
            </a:r>
            <a:r>
              <a:rPr lang="en-US" sz="3600" dirty="0" smtClean="0"/>
              <a:t>(Group Discussion)</a:t>
            </a:r>
          </a:p>
        </p:txBody>
      </p:sp>
      <p:pic>
        <p:nvPicPr>
          <p:cNvPr id="9221" name="Picture 6" descr="coarse s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47122"/>
            <a:ext cx="3886200" cy="383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800" y="802719"/>
            <a:ext cx="8382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Sand </a:t>
            </a:r>
            <a:r>
              <a:rPr lang="en-US" sz="3600" dirty="0" smtClean="0">
                <a:solidFill>
                  <a:srgbClr val="C82E32"/>
                </a:solidFill>
                <a:latin typeface="Calibri" pitchFamily="34" charset="0"/>
              </a:rPr>
              <a:t>+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Iron (Fe)</a:t>
            </a:r>
            <a:r>
              <a:rPr lang="en-US" sz="3600" dirty="0" smtClean="0">
                <a:solidFill>
                  <a:srgbClr val="C82E32"/>
                </a:solidFill>
                <a:latin typeface="Calibri" pitchFamily="34" charset="0"/>
              </a:rPr>
              <a:t> +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Salt (NaCl)</a:t>
            </a:r>
            <a:r>
              <a:rPr lang="en-US" sz="3600" dirty="0" smtClean="0">
                <a:solidFill>
                  <a:srgbClr val="C82E32"/>
                </a:solidFill>
                <a:latin typeface="Calibri" pitchFamily="34" charset="0"/>
              </a:rPr>
              <a:t>   is a(n)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C82E32"/>
                </a:solidFill>
                <a:latin typeface="Calibri" pitchFamily="34" charset="0"/>
              </a:rPr>
              <a:t>______________________ that can be </a:t>
            </a:r>
          </a:p>
          <a:p>
            <a:r>
              <a:rPr lang="en-US" sz="3600" dirty="0" smtClean="0">
                <a:solidFill>
                  <a:srgbClr val="C82E32"/>
                </a:solidFill>
                <a:latin typeface="Calibri" pitchFamily="34" charset="0"/>
              </a:rPr>
              <a:t>separated by …</a:t>
            </a:r>
            <a:endParaRPr lang="en-US" sz="3600" dirty="0">
              <a:solidFill>
                <a:srgbClr val="C82E3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heterogeneous mixture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743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82E32"/>
                </a:solidFill>
              </a:rPr>
              <a:t>Physically</a:t>
            </a:r>
            <a:r>
              <a:rPr lang="en-US" sz="2800" dirty="0" smtClean="0"/>
              <a:t>:</a:t>
            </a:r>
          </a:p>
          <a:p>
            <a:r>
              <a:rPr lang="en-US" sz="2800" i="1" dirty="0" smtClean="0"/>
              <a:t>-</a:t>
            </a:r>
            <a:r>
              <a:rPr lang="en-US" sz="2800" i="1" dirty="0" smtClean="0">
                <a:solidFill>
                  <a:srgbClr val="C82E32"/>
                </a:solidFill>
              </a:rPr>
              <a:t>pulling</a:t>
            </a:r>
            <a:r>
              <a:rPr lang="en-US" sz="2800" dirty="0" smtClean="0"/>
              <a:t> out Fe with magnet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657600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82E32"/>
                </a:solidFill>
              </a:rPr>
              <a:t>Physically</a:t>
            </a:r>
            <a:r>
              <a:rPr lang="en-US" sz="2800" dirty="0" smtClean="0"/>
              <a:t>:</a:t>
            </a:r>
          </a:p>
          <a:p>
            <a:r>
              <a:rPr lang="en-US" sz="2800" i="1" dirty="0" smtClean="0"/>
              <a:t>-</a:t>
            </a:r>
            <a:r>
              <a:rPr lang="en-US" sz="2800" i="1" dirty="0" smtClean="0">
                <a:solidFill>
                  <a:srgbClr val="C82E32"/>
                </a:solidFill>
              </a:rPr>
              <a:t>dissolving</a:t>
            </a:r>
            <a:r>
              <a:rPr lang="en-US" sz="2800" dirty="0" smtClean="0"/>
              <a:t> NaCl in water</a:t>
            </a:r>
          </a:p>
          <a:p>
            <a:r>
              <a:rPr lang="en-US" sz="2800" i="1" dirty="0" smtClean="0"/>
              <a:t>-</a:t>
            </a:r>
            <a:r>
              <a:rPr lang="en-US" sz="2800" i="1" dirty="0" smtClean="0">
                <a:solidFill>
                  <a:srgbClr val="C82E32"/>
                </a:solidFill>
              </a:rPr>
              <a:t>filtering</a:t>
            </a:r>
            <a:r>
              <a:rPr lang="en-US" sz="2800" dirty="0" smtClean="0"/>
              <a:t> sand out</a:t>
            </a:r>
          </a:p>
          <a:p>
            <a:r>
              <a:rPr lang="en-US" sz="2800" i="1" dirty="0" smtClean="0"/>
              <a:t>-</a:t>
            </a:r>
            <a:r>
              <a:rPr lang="en-US" sz="2800" i="1" dirty="0" smtClean="0">
                <a:solidFill>
                  <a:srgbClr val="C82E32"/>
                </a:solidFill>
              </a:rPr>
              <a:t>evaporating</a:t>
            </a:r>
            <a:r>
              <a:rPr lang="en-US" sz="2800" dirty="0" smtClean="0"/>
              <a:t> the water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473005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82E32"/>
                </a:solidFill>
              </a:rPr>
              <a:t>Chemically</a:t>
            </a:r>
            <a:r>
              <a:rPr lang="en-US" sz="2800" dirty="0" smtClean="0"/>
              <a:t>:</a:t>
            </a:r>
          </a:p>
          <a:p>
            <a:r>
              <a:rPr lang="en-US" sz="2800" i="1" dirty="0" smtClean="0"/>
              <a:t>-</a:t>
            </a:r>
            <a:r>
              <a:rPr lang="en-US" sz="2800" i="1" dirty="0" smtClean="0">
                <a:solidFill>
                  <a:srgbClr val="C82E32"/>
                </a:solidFill>
              </a:rPr>
              <a:t>decomposing</a:t>
            </a:r>
            <a:r>
              <a:rPr lang="en-US" sz="2800" dirty="0" smtClean="0"/>
              <a:t> NaCl with electricity into Na and Cl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6" name="Rectangle 6"/>
          <p:cNvSpPr>
            <a:spLocks noChangeArrowheads="1"/>
          </p:cNvSpPr>
          <p:nvPr/>
        </p:nvSpPr>
        <p:spPr bwMode="auto">
          <a:xfrm>
            <a:off x="838200" y="3886200"/>
            <a:ext cx="2438400" cy="533400"/>
          </a:xfrm>
          <a:prstGeom prst="rect">
            <a:avLst/>
          </a:prstGeom>
          <a:solidFill>
            <a:srgbClr val="FFF8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0"/>
              </a:spcAft>
              <a:buSzTx/>
            </a:pPr>
            <a:endParaRPr lang="en-US" sz="2400"/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382000" cy="3886200"/>
          </a:xfrm>
        </p:spPr>
        <p:txBody>
          <a:bodyPr/>
          <a:lstStyle/>
          <a:p>
            <a:pPr marL="971550" lvl="1" indent="-514350" eaLnBrk="1" hangingPunct="1">
              <a:lnSpc>
                <a:spcPct val="90000"/>
              </a:lnSpc>
              <a:buAutoNum type="arabicPeriod"/>
            </a:pPr>
            <a:r>
              <a:rPr lang="en-US" sz="3200" dirty="0" smtClean="0"/>
              <a:t>Passing an electric current through a substance produces oxygen and sulfur.</a:t>
            </a:r>
          </a:p>
          <a:p>
            <a:pPr marL="971550" lvl="1" indent="-514350"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3200" dirty="0" smtClean="0"/>
              <a:t>	This substance cannot be a(n)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lphaUcPeriod"/>
            </a:pPr>
            <a:r>
              <a:rPr lang="en-US" sz="3200" dirty="0" smtClean="0"/>
              <a:t> compound.	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lphaUcPeriod"/>
            </a:pPr>
            <a:r>
              <a:rPr lang="en-US" sz="3200" dirty="0" smtClean="0"/>
              <a:t> mixture.	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lphaUcPeriod"/>
            </a:pPr>
            <a:r>
              <a:rPr lang="en-US" sz="3200" dirty="0" smtClean="0"/>
              <a:t> element.	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lphaUcPeriod"/>
            </a:pPr>
            <a:r>
              <a:rPr lang="en-US" sz="3200" dirty="0" smtClean="0"/>
              <a:t> solution.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3124200" cy="762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1"/>
                </a:solidFill>
              </a:rPr>
              <a:t> Quick  Quiz!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848600" y="5486400"/>
            <a:ext cx="12954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8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9926" grpId="0" animBg="1"/>
      <p:bldP spid="2969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545</Words>
  <Application>Microsoft Office PowerPoint</Application>
  <PresentationFormat>On-screen Show (4:3)</PresentationFormat>
  <Paragraphs>171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Matter</vt:lpstr>
      <vt:lpstr>Pure Substances</vt:lpstr>
      <vt:lpstr>Pure Substances</vt:lpstr>
      <vt:lpstr>PowerPoint Presentation</vt:lpstr>
      <vt:lpstr>PowerPoint Presentation</vt:lpstr>
      <vt:lpstr>Mixtures</vt:lpstr>
      <vt:lpstr>Mixtures</vt:lpstr>
      <vt:lpstr>Separation (Group Discussion)</vt:lpstr>
      <vt:lpstr> Quick  Quiz!</vt:lpstr>
      <vt:lpstr> Quick  Quiz.</vt:lpstr>
      <vt:lpstr> Quick  Quiz.</vt:lpstr>
      <vt:lpstr>Matter</vt:lpstr>
    </vt:vector>
  </TitlesOfParts>
  <Company>St. Charles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Introduction: Matter and Measurement</dc:title>
  <dc:creator>John Bookstaver</dc:creator>
  <cp:lastModifiedBy>Brock, Jeremy L.</cp:lastModifiedBy>
  <cp:revision>478</cp:revision>
  <dcterms:created xsi:type="dcterms:W3CDTF">2004-12-07T03:18:56Z</dcterms:created>
  <dcterms:modified xsi:type="dcterms:W3CDTF">2015-09-14T14:07:24Z</dcterms:modified>
</cp:coreProperties>
</file>