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4"/>
  </p:notesMasterIdLst>
  <p:sldIdLst>
    <p:sldId id="333" r:id="rId2"/>
    <p:sldId id="334" r:id="rId3"/>
    <p:sldId id="336" r:id="rId4"/>
    <p:sldId id="337" r:id="rId5"/>
    <p:sldId id="338" r:id="rId6"/>
    <p:sldId id="339" r:id="rId7"/>
    <p:sldId id="340" r:id="rId8"/>
    <p:sldId id="335" r:id="rId9"/>
    <p:sldId id="344" r:id="rId10"/>
    <p:sldId id="341" r:id="rId11"/>
    <p:sldId id="342" r:id="rId12"/>
    <p:sldId id="34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dellelo" initials="c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0101"/>
    <a:srgbClr val="334952"/>
    <a:srgbClr val="136789"/>
    <a:srgbClr val="526B6B"/>
    <a:srgbClr val="322E05"/>
    <a:srgbClr val="3E3805"/>
    <a:srgbClr val="26380C"/>
    <a:srgbClr val="506028"/>
    <a:srgbClr val="3399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8" autoAdjust="0"/>
    <p:restoredTop sz="87253" autoAdjust="0"/>
  </p:normalViewPr>
  <p:slideViewPr>
    <p:cSldViewPr>
      <p:cViewPr varScale="1">
        <p:scale>
          <a:sx n="64" d="100"/>
          <a:sy n="64" d="100"/>
        </p:scale>
        <p:origin x="88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B491A9-5D56-A448-96C7-EB6CC08E6C9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79097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491A9-5D56-A448-96C7-EB6CC08E6C9E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7780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Ask: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How do you measure the amount of a substance?</a:t>
            </a:r>
          </a:p>
          <a:p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Ask: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What equipment could you use to combine two substances? To separate two substances?</a:t>
            </a:r>
          </a:p>
          <a:p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Ask: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How are the tools chemists use like tools you might find in your kitchen or at the grocery store?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491A9-5D56-A448-96C7-EB6CC08E6C9E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8647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Students</a:t>
            </a:r>
            <a:r>
              <a:rPr lang="en-US" baseline="0" dirty="0" smtClean="0"/>
              <a:t> will explore their set of lab equipment for 15 minutes then they will present their results to the class for approx.  20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491A9-5D56-A448-96C7-EB6CC08E6C9E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08220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Set up the online book for students to use for homework or copy first 5 pages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491A9-5D56-A448-96C7-EB6CC08E6C9E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2495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057" y="64713"/>
            <a:ext cx="8735887" cy="116597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304" y="1492832"/>
            <a:ext cx="8649393" cy="4710535"/>
          </a:xfrm>
        </p:spPr>
        <p:txBody>
          <a:bodyPr/>
          <a:lstStyle>
            <a:lvl1pPr marL="457200" indent="-457200">
              <a:buClr>
                <a:srgbClr val="630101"/>
              </a:buClr>
              <a:buFont typeface="Arial" pitchFamily="34" charset="0"/>
              <a:buChar char="•"/>
              <a:defRPr sz="2600">
                <a:latin typeface="Arial" pitchFamily="34" charset="0"/>
                <a:cs typeface="Arial" pitchFamily="34" charset="0"/>
              </a:defRPr>
            </a:lvl1pPr>
            <a:lvl2pPr>
              <a:buClr>
                <a:srgbClr val="630101"/>
              </a:buClr>
              <a:defRPr sz="2400">
                <a:latin typeface="Arial" pitchFamily="34" charset="0"/>
                <a:cs typeface="Arial" pitchFamily="34" charset="0"/>
              </a:defRPr>
            </a:lvl2pPr>
            <a:lvl3pPr marL="1257300" indent="-342900">
              <a:buClr>
                <a:srgbClr val="630101"/>
              </a:buClr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3pPr>
            <a:lvl4pPr marL="1371600" indent="0">
              <a:buClr>
                <a:srgbClr val="630101"/>
              </a:buClr>
              <a:buFontTx/>
              <a:buNone/>
              <a:defRPr>
                <a:latin typeface="Arial" pitchFamily="34" charset="0"/>
                <a:cs typeface="Arial" pitchFamily="34" charset="0"/>
              </a:defRPr>
            </a:lvl4pPr>
            <a:lvl5pPr marL="1828800" indent="0">
              <a:buClr>
                <a:srgbClr val="630101"/>
              </a:buClr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6301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655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gure+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47304" y="1492833"/>
            <a:ext cx="8649393" cy="1478968"/>
          </a:xfrm>
        </p:spPr>
        <p:txBody>
          <a:bodyPr/>
          <a:lstStyle>
            <a:lvl1pPr marL="457200" indent="-457200">
              <a:buClr>
                <a:srgbClr val="630101"/>
              </a:buClr>
              <a:buFont typeface="Arial" pitchFamily="34" charset="0"/>
              <a:buChar char="•"/>
              <a:defRPr sz="2600">
                <a:latin typeface="Arial" pitchFamily="34" charset="0"/>
                <a:cs typeface="Arial" pitchFamily="34" charset="0"/>
              </a:defRPr>
            </a:lvl1pPr>
            <a:lvl2pPr>
              <a:buClr>
                <a:srgbClr val="136789"/>
              </a:buClr>
              <a:defRPr sz="2400">
                <a:latin typeface="Arial" pitchFamily="34" charset="0"/>
                <a:cs typeface="Arial" pitchFamily="34" charset="0"/>
              </a:defRPr>
            </a:lvl2pPr>
            <a:lvl3pPr marL="1143000" indent="-228600">
              <a:buClr>
                <a:srgbClr val="136789"/>
              </a:buClr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3pPr>
            <a:lvl4pPr marL="1371600" indent="0">
              <a:buClr>
                <a:srgbClr val="136789"/>
              </a:buClr>
              <a:buFontTx/>
              <a:buNone/>
              <a:defRPr>
                <a:latin typeface="Arial" pitchFamily="34" charset="0"/>
                <a:cs typeface="Arial" pitchFamily="34" charset="0"/>
              </a:defRPr>
            </a:lvl4pPr>
            <a:lvl5pPr marL="1828800" indent="0">
              <a:buClr>
                <a:srgbClr val="136789"/>
              </a:buClr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838200" y="3200400"/>
            <a:ext cx="4267200" cy="1676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Table Placeholder 15"/>
          <p:cNvSpPr>
            <a:spLocks noGrp="1"/>
          </p:cNvSpPr>
          <p:nvPr>
            <p:ph type="tbl" sz="quarter" idx="12"/>
          </p:nvPr>
        </p:nvSpPr>
        <p:spPr>
          <a:xfrm>
            <a:off x="5638800" y="3505200"/>
            <a:ext cx="2514600" cy="1066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5181600"/>
            <a:ext cx="8229600" cy="609600"/>
          </a:xfrm>
        </p:spPr>
        <p:txBody>
          <a:bodyPr/>
          <a:lstStyle>
            <a:lvl1pPr>
              <a:buClr>
                <a:srgbClr val="630101"/>
              </a:buClr>
              <a:defRPr/>
            </a:lvl1pPr>
            <a:lvl2pPr>
              <a:buClr>
                <a:srgbClr val="526B6B"/>
              </a:buClr>
              <a:defRPr/>
            </a:lvl2pPr>
            <a:lvl3pPr>
              <a:buClr>
                <a:srgbClr val="526B6B"/>
              </a:buClr>
              <a:defRPr/>
            </a:lvl3pPr>
            <a:lvl4pPr>
              <a:buClr>
                <a:srgbClr val="526B6B"/>
              </a:buClr>
              <a:defRPr/>
            </a:lvl4pPr>
            <a:lvl5pPr>
              <a:buClr>
                <a:srgbClr val="526B6B"/>
              </a:buClr>
              <a:defRPr/>
            </a:lvl5pPr>
          </a:lstStyle>
          <a:p>
            <a:pPr lvl="0"/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65400" y="43397"/>
            <a:ext cx="8613201" cy="12625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762000" y="6019800"/>
            <a:ext cx="7848600" cy="30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6301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40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pter Open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6301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526B6B"/>
              </a:buClr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74" y="53806"/>
            <a:ext cx="8229600" cy="586541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0" y="647700"/>
            <a:ext cx="7467600" cy="647700"/>
          </a:xfrm>
          <a:solidFill>
            <a:srgbClr val="630101"/>
          </a:solidFill>
        </p:spPr>
        <p:txBody>
          <a:bodyPr anchor="ctr">
            <a:normAutofit/>
          </a:bodyPr>
          <a:lstStyle>
            <a:lvl1pPr marL="0" indent="0">
              <a:buClr>
                <a:srgbClr val="322E05"/>
              </a:buClr>
              <a:defRPr sz="24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5410200" y="1676400"/>
            <a:ext cx="3429000" cy="3810000"/>
          </a:xfrm>
        </p:spPr>
        <p:txBody>
          <a:bodyPr/>
          <a:lstStyle>
            <a:lvl1pPr>
              <a:buClr>
                <a:srgbClr val="630101"/>
              </a:buClr>
              <a:defRPr/>
            </a:lvl1pPr>
            <a:lvl2pPr>
              <a:buClr>
                <a:srgbClr val="630101"/>
              </a:buClr>
              <a:defRPr/>
            </a:lvl2pPr>
            <a:lvl3pPr>
              <a:buClr>
                <a:srgbClr val="630101"/>
              </a:buClr>
              <a:defRPr/>
            </a:lvl3pPr>
            <a:lvl4pPr>
              <a:buClr>
                <a:srgbClr val="630101"/>
              </a:buClr>
              <a:defRPr/>
            </a:lvl4pPr>
            <a:lvl5pPr>
              <a:buClr>
                <a:srgbClr val="63010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371600" y="2133600"/>
            <a:ext cx="4267199" cy="289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rgbClr val="630101"/>
              </a:buClr>
              <a:buFont typeface="Arial"/>
              <a:buNone/>
              <a:defRPr sz="2400" b="0" i="0" u="none" strike="noStrike" cap="none">
                <a:solidFill>
                  <a:srgbClr val="00808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ctr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Font typeface="Courier New"/>
              <a:buNone/>
              <a:defRPr sz="16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ctr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ctr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Font typeface="Courier New"/>
              <a:buNone/>
              <a:defRPr sz="16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ctr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ctr" rtl="0">
              <a:spcBef>
                <a:spcPts val="320"/>
              </a:spcBef>
              <a:buClr>
                <a:srgbClr val="888888"/>
              </a:buClr>
              <a:buFont typeface="Courier New"/>
              <a:buNone/>
              <a:defRPr sz="16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ctr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ctr" rtl="0">
              <a:spcBef>
                <a:spcPts val="320"/>
              </a:spcBef>
              <a:buClr>
                <a:srgbClr val="888888"/>
              </a:buClr>
              <a:buFont typeface="Courier New"/>
              <a:buNone/>
              <a:defRPr sz="16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ctr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43650"/>
            <a:ext cx="9144000" cy="533400"/>
          </a:xfrm>
          <a:prstGeom prst="rect">
            <a:avLst/>
          </a:prstGeom>
          <a:solidFill>
            <a:srgbClr val="6301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687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5400" y="43397"/>
            <a:ext cx="8613201" cy="12625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23" y="1657350"/>
            <a:ext cx="856375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343650"/>
            <a:ext cx="9144000" cy="533400"/>
          </a:xfrm>
          <a:prstGeom prst="rect">
            <a:avLst/>
          </a:prstGeom>
          <a:solidFill>
            <a:srgbClr val="6301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8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703" r:id="rId3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461963" indent="-461963" algn="l" defTabSz="914400" rtl="0" eaLnBrk="1" latinLnBrk="0" hangingPunct="1">
        <a:spcBef>
          <a:spcPct val="20000"/>
        </a:spcBef>
        <a:buClr>
          <a:srgbClr val="630101"/>
        </a:buClr>
        <a:buFont typeface="Arial" pitchFamily="34" charset="0"/>
        <a:buChar char="•"/>
        <a:defRPr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914400" indent="-457200" algn="l" defTabSz="914400" rtl="0" eaLnBrk="1" latinLnBrk="0" hangingPunct="1">
        <a:spcBef>
          <a:spcPct val="20000"/>
        </a:spcBef>
        <a:buClr>
          <a:srgbClr val="630101"/>
        </a:buClr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371600" indent="-457200" algn="l" defTabSz="914400" rtl="0" eaLnBrk="1" latinLnBrk="0" hangingPunct="1">
        <a:spcBef>
          <a:spcPct val="20000"/>
        </a:spcBef>
        <a:buClr>
          <a:srgbClr val="630101"/>
        </a:buClr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820863" indent="-449263" algn="l" defTabSz="914400" rtl="0" eaLnBrk="1" latinLnBrk="0" hangingPunct="1">
        <a:spcBef>
          <a:spcPct val="20000"/>
        </a:spcBef>
        <a:buClr>
          <a:srgbClr val="630101"/>
        </a:buClr>
        <a:buFont typeface="Courier New" pitchFamily="49" charset="0"/>
        <a:buChar char="o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286000" indent="-457200" algn="l" defTabSz="914400" rtl="0" eaLnBrk="1" latinLnBrk="0" hangingPunct="1">
        <a:spcBef>
          <a:spcPct val="20000"/>
        </a:spcBef>
        <a:buClr>
          <a:srgbClr val="630101"/>
        </a:buClr>
        <a:buFont typeface="Arial" pitchFamily="34" charset="0"/>
        <a:buChar char="»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youtube.com/watch?v=S0QnsJV2d3E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76400"/>
            <a:ext cx="9172729" cy="9128107"/>
          </a:xfrm>
          <a:prstGeom prst="rect">
            <a:avLst/>
          </a:prstGeom>
        </p:spPr>
      </p:pic>
      <p:sp>
        <p:nvSpPr>
          <p:cNvPr id="7" name="Title 1"/>
          <p:cNvSpPr>
            <a:spLocks noGrp="1" noChangeArrowheads="1"/>
          </p:cNvSpPr>
          <p:nvPr>
            <p:ph type="title"/>
          </p:nvPr>
        </p:nvSpPr>
        <p:spPr>
          <a:xfrm>
            <a:off x="1249353" y="1143000"/>
            <a:ext cx="6629400" cy="586541"/>
          </a:xfrm>
          <a:solidFill>
            <a:schemeClr val="bg1">
              <a:lumMod val="65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r>
              <a:rPr lang="en-US" sz="4400" dirty="0" smtClean="0">
                <a:latin typeface="Berlin Sans FB Demi" panose="020E0802020502020306" pitchFamily="34" charset="0"/>
              </a:rPr>
              <a:t>LIVING BY CHEMISTRY</a:t>
            </a:r>
            <a:endParaRPr lang="en-US" sz="4400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4" name="Sub Title 1"/>
          <p:cNvSpPr>
            <a:spLocks noGrp="1"/>
          </p:cNvSpPr>
          <p:nvPr>
            <p:ph sz="quarter" idx="15"/>
          </p:nvPr>
        </p:nvSpPr>
        <p:spPr>
          <a:xfrm>
            <a:off x="265277" y="2332453"/>
            <a:ext cx="8686799" cy="1983917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buClr>
                <a:srgbClr val="008080"/>
              </a:buClr>
              <a:buSzPct val="25000"/>
              <a:buNone/>
            </a:pPr>
            <a:r>
              <a:rPr lang="en-US" altLang="en-US" sz="4400" b="1" dirty="0">
                <a:latin typeface="Berlin Sans FB Demi" panose="020E0802020502020306" pitchFamily="34" charset="0"/>
                <a:ea typeface="Arial Black"/>
              </a:rPr>
              <a:t>Unit 1: ALCHEMY</a:t>
            </a:r>
          </a:p>
          <a:p>
            <a:pPr marL="0" indent="0" algn="ctr">
              <a:spcBef>
                <a:spcPts val="0"/>
              </a:spcBef>
              <a:buClr>
                <a:srgbClr val="008080"/>
              </a:buClr>
              <a:buSzPct val="25000"/>
              <a:buNone/>
            </a:pPr>
            <a:r>
              <a:rPr lang="en-US" sz="3600" dirty="0">
                <a:latin typeface="Berlin Sans FB Demi" panose="020E0802020502020306" pitchFamily="34" charset="0"/>
              </a:rPr>
              <a:t>Matter, Atomic Structure, and Bonding</a:t>
            </a:r>
            <a:endParaRPr lang="en-US" altLang="en-US" sz="36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645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Berlin Sans FB Demi" panose="020E0802020502020306" pitchFamily="34" charset="0"/>
              </a:rPr>
              <a:t>Wrap Up</a:t>
            </a:r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 smtClean="0">
                <a:latin typeface="Berlin Sans FB Demi" panose="020E0802020502020306" pitchFamily="34" charset="0"/>
              </a:rPr>
              <a:t>What tools and equipment do chemists use?</a:t>
            </a:r>
          </a:p>
          <a:p>
            <a:r>
              <a:rPr lang="en-US" altLang="en-US" dirty="0" smtClean="0">
                <a:latin typeface="Berlin Sans FB Demi" panose="020E0802020502020306" pitchFamily="34" charset="0"/>
              </a:rPr>
              <a:t>Chemists have a set of tools that are useful for studying matter.</a:t>
            </a:r>
          </a:p>
          <a:p>
            <a:r>
              <a:rPr lang="en-US" altLang="en-US" dirty="0" smtClean="0">
                <a:latin typeface="Berlin Sans FB Demi" panose="020E0802020502020306" pitchFamily="34" charset="0"/>
              </a:rPr>
              <a:t>Chemistry laboratories have a number of potential hazards.</a:t>
            </a:r>
          </a:p>
          <a:p>
            <a:r>
              <a:rPr lang="en-US" altLang="en-US" dirty="0" smtClean="0">
                <a:latin typeface="Berlin Sans FB Demi" panose="020E0802020502020306" pitchFamily="34" charset="0"/>
              </a:rPr>
              <a:t>Chemists know the safety rules and how to use the safety equipment.</a:t>
            </a:r>
            <a:endParaRPr lang="en-US" altLang="en-US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958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Berlin Sans FB Demi" panose="020E0802020502020306" pitchFamily="34" charset="0"/>
              </a:rPr>
              <a:t>Check-In</a:t>
            </a:r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52043" y="1492833"/>
            <a:ext cx="8182357" cy="56456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en-US" dirty="0">
                <a:latin typeface="Berlin Sans FB Demi" panose="020E0802020502020306" pitchFamily="34" charset="0"/>
              </a:rPr>
              <a:t>Sketch or describe these items</a:t>
            </a:r>
            <a:r>
              <a:rPr lang="en-US" altLang="en-US" dirty="0" smtClean="0">
                <a:latin typeface="Berlin Sans FB Demi" panose="020E0802020502020306" pitchFamily="34" charset="0"/>
              </a:rPr>
              <a:t>.</a:t>
            </a:r>
            <a:endParaRPr lang="en-US" altLang="en-US" dirty="0">
              <a:latin typeface="Berlin Sans FB Demi" panose="020E0802020502020306" pitchFamily="34" charset="0"/>
            </a:endParaRPr>
          </a:p>
        </p:txBody>
      </p:sp>
      <p:graphicFrame>
        <p:nvGraphicFramePr>
          <p:cNvPr id="13" name="Table Placeholder 12"/>
          <p:cNvGraphicFramePr>
            <a:graphicFrameLocks noGrp="1"/>
          </p:cNvGraphicFramePr>
          <p:nvPr>
            <p:ph type="tbl" sz="quarter" idx="12"/>
            <p:extLst>
              <p:ext uri="{D42A27DB-BD31-4B8C-83A1-F6EECF244321}">
                <p14:modId xmlns:p14="http://schemas.microsoft.com/office/powerpoint/2010/main" val="4078857553"/>
              </p:ext>
            </p:extLst>
          </p:nvPr>
        </p:nvGraphicFramePr>
        <p:xfrm>
          <a:off x="1752600" y="2362200"/>
          <a:ext cx="52578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69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82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80" charset="-128"/>
                          <a:cs typeface="Arial" pitchFamily="34" charset="0"/>
                        </a:rPr>
                        <a:t>graduated cylinder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80" charset="-128"/>
                          <a:cs typeface="Arial" pitchFamily="34" charset="0"/>
                        </a:rPr>
                        <a:t>test tube rack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80" charset="-128"/>
                          <a:cs typeface="Arial" pitchFamily="34" charset="0"/>
                        </a:rPr>
                        <a:t>Erlenmeyer flask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80" charset="-128"/>
                          <a:cs typeface="Arial" pitchFamily="34" charset="0"/>
                        </a:rPr>
                        <a:t>balance or scale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Content Placeholder 8"/>
          <p:cNvSpPr>
            <a:spLocks noGrp="1"/>
          </p:cNvSpPr>
          <p:nvPr>
            <p:ph type="body" sz="quarter" idx="10"/>
          </p:nvPr>
        </p:nvSpPr>
        <p:spPr>
          <a:xfrm>
            <a:off x="428243" y="3543144"/>
            <a:ext cx="8182357" cy="60991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altLang="en-US" dirty="0">
                <a:latin typeface="Berlin Sans FB Demi" panose="020E0802020502020306" pitchFamily="34" charset="0"/>
              </a:rPr>
              <a:t>Where are these items located in your classroom</a:t>
            </a:r>
            <a:r>
              <a:rPr lang="en-US" altLang="en-US" dirty="0" smtClean="0">
                <a:latin typeface="Berlin Sans FB Demi" panose="020E0802020502020306" pitchFamily="34" charset="0"/>
              </a:rPr>
              <a:t>?</a:t>
            </a:r>
            <a:endParaRPr lang="en-US" altLang="en-US" dirty="0">
              <a:latin typeface="Berlin Sans FB Demi" panose="020E0802020502020306" pitchFamily="34" charset="0"/>
            </a:endParaRPr>
          </a:p>
        </p:txBody>
      </p:sp>
      <p:graphicFrame>
        <p:nvGraphicFramePr>
          <p:cNvPr id="14" name="Table Placeholder 13"/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3984130277"/>
              </p:ext>
            </p:extLst>
          </p:nvPr>
        </p:nvGraphicFramePr>
        <p:xfrm>
          <a:off x="1752600" y="4505960"/>
          <a:ext cx="52578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4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3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80" charset="-128"/>
                          <a:cs typeface="Arial" pitchFamily="34" charset="0"/>
                        </a:rPr>
                        <a:t>eye wash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80" charset="-128"/>
                          <a:cs typeface="Arial" pitchFamily="34" charset="0"/>
                        </a:rPr>
                        <a:t>fire extinguisher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940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erlin Sans FB Demi" panose="020E0802020502020306" pitchFamily="34" charset="0"/>
              </a:rPr>
              <a:t>Read pages 1-5 of your text and complete the Exercises (1-8) on Page 5 in your notebook</a:t>
            </a:r>
            <a:endParaRPr lang="en-US" dirty="0">
              <a:latin typeface="Berlin Sans FB Demi" panose="020E0802020502020306" pitchFamily="34" charset="0"/>
            </a:endParaRPr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44" b="19444"/>
          <a:stretch>
            <a:fillRect/>
          </a:stretch>
        </p:blipFill>
        <p:spPr>
          <a:xfrm>
            <a:off x="2286000" y="2819400"/>
            <a:ext cx="4267200" cy="1676400"/>
          </a:xfr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 Demi" panose="020E0802020502020306" pitchFamily="34" charset="0"/>
              </a:rPr>
              <a:t>Homework</a:t>
            </a:r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8824" y="4848273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erlin Sans FB Demi" panose="020E0802020502020306" pitchFamily="34" charset="0"/>
              </a:rPr>
              <a:t>There will be a small lab safety and equipment quiz next class!</a:t>
            </a:r>
            <a:endParaRPr lang="en-US" sz="28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87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43000"/>
            <a:ext cx="9144000" cy="9144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en-US" altLang="en-US" dirty="0">
                <a:latin typeface="Berlin Sans FB Demi" panose="020E0802020502020306" pitchFamily="34" charset="0"/>
              </a:rPr>
              <a:t>In this unit you will learn:</a:t>
            </a:r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47304" y="1492833"/>
            <a:ext cx="8649393" cy="262196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altLang="en-US" dirty="0">
                <a:latin typeface="Berlin Sans FB Demi" panose="020E0802020502020306" pitchFamily="34" charset="0"/>
              </a:rPr>
              <a:t>what matter is composed of.</a:t>
            </a:r>
          </a:p>
          <a:p>
            <a:r>
              <a:rPr lang="en-US" altLang="en-US" dirty="0">
                <a:latin typeface="Berlin Sans FB Demi" panose="020E0802020502020306" pitchFamily="34" charset="0"/>
              </a:rPr>
              <a:t>to use the language of chemistry.</a:t>
            </a:r>
          </a:p>
          <a:p>
            <a:r>
              <a:rPr lang="en-US" altLang="en-US" dirty="0">
                <a:latin typeface="Berlin Sans FB Demi" panose="020E0802020502020306" pitchFamily="34" charset="0"/>
              </a:rPr>
              <a:t>to decode information contained in the periodic table.</a:t>
            </a:r>
          </a:p>
          <a:p>
            <a:r>
              <a:rPr lang="en-US" altLang="en-US" dirty="0">
                <a:latin typeface="Berlin Sans FB Demi" panose="020E0802020502020306" pitchFamily="34" charset="0"/>
              </a:rPr>
              <a:t>how new substances with new properties are made.</a:t>
            </a:r>
          </a:p>
          <a:p>
            <a:r>
              <a:rPr lang="en-US" altLang="en-US" dirty="0">
                <a:latin typeface="Berlin Sans FB Demi" panose="020E0802020502020306" pitchFamily="34" charset="0"/>
              </a:rPr>
              <a:t>what holds substances together</a:t>
            </a:r>
            <a:r>
              <a:rPr lang="en-US" altLang="en-US" dirty="0" smtClean="0">
                <a:latin typeface="Berlin Sans FB Demi" panose="020E0802020502020306" pitchFamily="34" charset="0"/>
              </a:rPr>
              <a:t>.</a:t>
            </a:r>
            <a:endParaRPr lang="en-US" altLang="en-US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736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Lesson 1: Tools of the Trade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b="1" dirty="0">
                <a:latin typeface="Berlin Sans FB Demi" panose="020E0802020502020306" pitchFamily="34" charset="0"/>
              </a:rPr>
              <a:t>Lab Equipment and Safety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3325" y="3005137"/>
            <a:ext cx="1657350" cy="8477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269688"/>
            <a:ext cx="5271940" cy="3933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638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Berlin Sans FB Demi" panose="020E0802020502020306" pitchFamily="34" charset="0"/>
              </a:rPr>
              <a:t>ChemCatalyst</a:t>
            </a:r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800" dirty="0">
                <a:latin typeface="Berlin Sans FB Demi" panose="020E0802020502020306" pitchFamily="34" charset="0"/>
              </a:rPr>
              <a:t>List at least four tools or pieces of equipment you think a chemist might use in a chemistry lab.</a:t>
            </a:r>
          </a:p>
        </p:txBody>
      </p:sp>
    </p:spTree>
    <p:extLst>
      <p:ext uri="{BB962C8B-B14F-4D97-AF65-F5344CB8AC3E}">
        <p14:creationId xmlns:p14="http://schemas.microsoft.com/office/powerpoint/2010/main" val="1302234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Berlin Sans FB Demi" panose="020E0802020502020306" pitchFamily="34" charset="0"/>
              </a:rPr>
              <a:t>Key Question</a:t>
            </a:r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>
                <a:latin typeface="Berlin Sans FB Demi" panose="020E0802020502020306" pitchFamily="34" charset="0"/>
              </a:rPr>
              <a:t>What tools and equipment do chemists use?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819400"/>
            <a:ext cx="5356907" cy="3009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821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Berlin Sans FB Demi" panose="020E0802020502020306" pitchFamily="34" charset="0"/>
              </a:rPr>
              <a:t>You will be able to:</a:t>
            </a:r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Berlin Sans FB Demi" panose="020E0802020502020306" pitchFamily="34" charset="0"/>
              </a:rPr>
              <a:t>recognize common chemistry tools and equipment that you will be using in the course</a:t>
            </a:r>
          </a:p>
          <a:p>
            <a:r>
              <a:rPr lang="en-US" altLang="en-US" dirty="0">
                <a:latin typeface="Berlin Sans FB Demi" panose="020E0802020502020306" pitchFamily="34" charset="0"/>
              </a:rPr>
              <a:t>find all the safety equipment in the laboratory and understand its use</a:t>
            </a:r>
          </a:p>
          <a:p>
            <a:r>
              <a:rPr lang="en-US" altLang="en-US" dirty="0">
                <a:latin typeface="Berlin Sans FB Demi" panose="020E0802020502020306" pitchFamily="34" charset="0"/>
              </a:rPr>
              <a:t>understand the rules of safety in the chemistry laboratory</a:t>
            </a:r>
          </a:p>
        </p:txBody>
      </p:sp>
    </p:spTree>
    <p:extLst>
      <p:ext uri="{BB962C8B-B14F-4D97-AF65-F5344CB8AC3E}">
        <p14:creationId xmlns:p14="http://schemas.microsoft.com/office/powerpoint/2010/main" val="3520910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0075"/>
            <a:ext cx="9144000" cy="9144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altLang="en-US" dirty="0">
                <a:latin typeface="Berlin Sans FB Demi" panose="020E0802020502020306" pitchFamily="34" charset="0"/>
              </a:rPr>
              <a:t>Prepare for the Activity</a:t>
            </a:r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3600" dirty="0">
                <a:latin typeface="Berlin Sans FB Demi" panose="020E0802020502020306" pitchFamily="34" charset="0"/>
              </a:rPr>
              <a:t>Work in groups of four.</a:t>
            </a:r>
          </a:p>
        </p:txBody>
      </p:sp>
    </p:spTree>
    <p:extLst>
      <p:ext uri="{BB962C8B-B14F-4D97-AF65-F5344CB8AC3E}">
        <p14:creationId xmlns:p14="http://schemas.microsoft.com/office/powerpoint/2010/main" val="108666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04057" y="64713"/>
            <a:ext cx="8735887" cy="1165974"/>
          </a:xfrm>
        </p:spPr>
        <p:txBody>
          <a:bodyPr/>
          <a:lstStyle/>
          <a:p>
            <a:r>
              <a:rPr lang="en-US" altLang="en-US" dirty="0">
                <a:latin typeface="Berlin Sans FB Demi" panose="020E0802020502020306" pitchFamily="34" charset="0"/>
              </a:rPr>
              <a:t>Discussion Notes</a:t>
            </a:r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40458" y="1492833"/>
            <a:ext cx="7863085" cy="4883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4400" dirty="0">
                <a:latin typeface="Berlin Sans FB Demi" panose="020E0802020502020306" pitchFamily="34" charset="0"/>
              </a:rPr>
              <a:t>Safety Equipment</a:t>
            </a:r>
            <a:r>
              <a:rPr lang="en-US" altLang="en-US" sz="4400" dirty="0" smtClean="0">
                <a:latin typeface="Berlin Sans FB Demi" panose="020E0802020502020306" pitchFamily="34" charset="0"/>
              </a:rPr>
              <a:t>:</a:t>
            </a:r>
            <a:endParaRPr lang="en-US" altLang="en-US" sz="4400" b="1" dirty="0">
              <a:latin typeface="Berlin Sans FB Demi" panose="020E0802020502020306" pitchFamily="34" charset="0"/>
            </a:endParaRPr>
          </a:p>
        </p:txBody>
      </p:sp>
      <p:graphicFrame>
        <p:nvGraphicFramePr>
          <p:cNvPr id="6" name="Table Placeholder 1"/>
          <p:cNvGraphicFramePr>
            <a:graphicFrameLocks noGrp="1"/>
          </p:cNvGraphicFramePr>
          <p:nvPr>
            <p:ph type="tbl" sz="quarter" idx="12"/>
            <p:extLst>
              <p:ext uri="{D42A27DB-BD31-4B8C-83A1-F6EECF244321}">
                <p14:modId xmlns:p14="http://schemas.microsoft.com/office/powerpoint/2010/main" val="838779246"/>
              </p:ext>
            </p:extLst>
          </p:nvPr>
        </p:nvGraphicFramePr>
        <p:xfrm>
          <a:off x="762000" y="3124200"/>
          <a:ext cx="7543800" cy="231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08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5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 Demi" panose="020E0802020502020306" pitchFamily="34" charset="0"/>
                          <a:ea typeface="ＭＳ Ｐゴシック" pitchFamily="80" charset="-128"/>
                          <a:cs typeface="Arial" pitchFamily="34" charset="0"/>
                        </a:rPr>
                        <a:t>fire blanket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 Demi" panose="020E0802020502020306" pitchFamily="34" charset="0"/>
                          <a:ea typeface="ＭＳ Ｐゴシック" pitchFamily="80" charset="-128"/>
                          <a:cs typeface="Arial" pitchFamily="34" charset="0"/>
                        </a:rPr>
                        <a:t>first aid kit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 Demi" panose="020E0802020502020306" pitchFamily="34" charset="0"/>
                          <a:ea typeface="ＭＳ Ｐゴシック" pitchFamily="80" charset="-128"/>
                          <a:cs typeface="Arial" pitchFamily="34" charset="0"/>
                        </a:rPr>
                        <a:t>fire extinguisher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 Demi" panose="020E0802020502020306" pitchFamily="34" charset="0"/>
                          <a:ea typeface="ＭＳ Ｐゴシック" pitchFamily="80" charset="-128"/>
                          <a:cs typeface="Arial" pitchFamily="34" charset="0"/>
                        </a:rPr>
                        <a:t>aprons/lab coats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 Demi" panose="020E0802020502020306" pitchFamily="34" charset="0"/>
                          <a:ea typeface="ＭＳ Ｐゴシック" pitchFamily="80" charset="-128"/>
                          <a:cs typeface="Arial" pitchFamily="34" charset="0"/>
                        </a:rPr>
                        <a:t>eye wash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 Demi" panose="020E0802020502020306" pitchFamily="34" charset="0"/>
                          <a:ea typeface="ＭＳ Ｐゴシック" pitchFamily="80" charset="-128"/>
                          <a:cs typeface="Arial" pitchFamily="34" charset="0"/>
                        </a:rPr>
                        <a:t>Shower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2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 Demi" panose="020E0802020502020306" pitchFamily="34" charset="0"/>
                          <a:ea typeface="ＭＳ Ｐゴシック" pitchFamily="80" charset="-128"/>
                          <a:cs typeface="Arial" pitchFamily="34" charset="0"/>
                        </a:rPr>
                        <a:t>safety goggles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 Demi" panose="020E0802020502020306" pitchFamily="34" charset="0"/>
                          <a:ea typeface="ＭＳ Ｐゴシック" pitchFamily="80" charset="-128"/>
                          <a:cs typeface="Arial" pitchFamily="34" charset="0"/>
                        </a:rPr>
                        <a:t>hood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4603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Accident at Jefferson High</a:t>
            </a:r>
            <a:endParaRPr lang="en-US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228600" y="1676400"/>
            <a:ext cx="8645576" cy="2895600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https://www.youtube.com/watch?v=S0QnsJV2d3E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853" y="2583986"/>
            <a:ext cx="4601217" cy="307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11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gerinvitels3e_lectureslides_ch01_fi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bergerinvitels3e_lectureslides_ch01_final</Template>
  <TotalTime>15122</TotalTime>
  <Words>381</Words>
  <Application>Microsoft Office PowerPoint</Application>
  <PresentationFormat>On-screen Show (4:3)</PresentationFormat>
  <Paragraphs>59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ＭＳ Ｐゴシック</vt:lpstr>
      <vt:lpstr>Arial</vt:lpstr>
      <vt:lpstr>Arial Black</vt:lpstr>
      <vt:lpstr>Berlin Sans FB Demi</vt:lpstr>
      <vt:lpstr>Calibri</vt:lpstr>
      <vt:lpstr>Century Gothic</vt:lpstr>
      <vt:lpstr>Courier New</vt:lpstr>
      <vt:lpstr>Wingdings</vt:lpstr>
      <vt:lpstr>bergerinvitels3e_lectureslides_ch01_final</vt:lpstr>
      <vt:lpstr>LIVING BY CHEMISTRY</vt:lpstr>
      <vt:lpstr>In this unit you will learn:</vt:lpstr>
      <vt:lpstr>Lesson 1: Tools of the Trade</vt:lpstr>
      <vt:lpstr>ChemCatalyst</vt:lpstr>
      <vt:lpstr>Key Question</vt:lpstr>
      <vt:lpstr>You will be able to:</vt:lpstr>
      <vt:lpstr>Prepare for the Activity</vt:lpstr>
      <vt:lpstr>Discussion Notes</vt:lpstr>
      <vt:lpstr>Accident at Jefferson High</vt:lpstr>
      <vt:lpstr>Wrap Up</vt:lpstr>
      <vt:lpstr>Check-In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1: Tools of the Trade</dc:title>
  <dc:creator>Stacy</dc:creator>
  <cp:lastModifiedBy>Elizabeth Robbins</cp:lastModifiedBy>
  <cp:revision>432</cp:revision>
  <dcterms:created xsi:type="dcterms:W3CDTF">2015-10-23T14:29:37Z</dcterms:created>
  <dcterms:modified xsi:type="dcterms:W3CDTF">2019-08-19T16:18:10Z</dcterms:modified>
</cp:coreProperties>
</file>