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14"/>
  </p:notesMasterIdLst>
  <p:handoutMasterIdLst>
    <p:handoutMasterId r:id="rId15"/>
  </p:handoutMasterIdLst>
  <p:sldIdLst>
    <p:sldId id="344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5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dellelo" initials="c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0101"/>
    <a:srgbClr val="334952"/>
    <a:srgbClr val="136789"/>
    <a:srgbClr val="526B6B"/>
    <a:srgbClr val="322E05"/>
    <a:srgbClr val="3E3805"/>
    <a:srgbClr val="26380C"/>
    <a:srgbClr val="506028"/>
    <a:srgbClr val="3399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87253" autoAdjust="0"/>
  </p:normalViewPr>
  <p:slideViewPr>
    <p:cSldViewPr>
      <p:cViewPr varScale="1">
        <p:scale>
          <a:sx n="64" d="100"/>
          <a:sy n="64" d="100"/>
        </p:scale>
        <p:origin x="9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1DED19-BC1D-46E2-B113-BB12E387048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4A0817-7680-4881-93D8-216AAB081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0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B491A9-5D56-A448-96C7-EB6CC08E6C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9097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6DFF08F-DC6B-4601-B491-B0F83F6DD2DA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5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7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33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057" y="64713"/>
            <a:ext cx="8735887" cy="116597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04" y="1492832"/>
            <a:ext cx="8649393" cy="4710535"/>
          </a:xfrm>
        </p:spPr>
        <p:txBody>
          <a:bodyPr/>
          <a:lstStyle>
            <a:lvl1pPr marL="457200" indent="-457200">
              <a:buClr>
                <a:srgbClr val="630101"/>
              </a:buClr>
              <a:buFont typeface="Arial" pitchFamily="34" charset="0"/>
              <a:buChar char="•"/>
              <a:defRPr sz="2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630101"/>
              </a:buClr>
              <a:defRPr sz="2400">
                <a:latin typeface="Arial" pitchFamily="34" charset="0"/>
                <a:cs typeface="Arial" pitchFamily="34" charset="0"/>
              </a:defRPr>
            </a:lvl2pPr>
            <a:lvl3pPr marL="1257300" indent="-342900">
              <a:buClr>
                <a:srgbClr val="630101"/>
              </a:buClr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371600" indent="0">
              <a:buClr>
                <a:srgbClr val="630101"/>
              </a:buClr>
              <a:buFontTx/>
              <a:buNone/>
              <a:defRPr>
                <a:latin typeface="Arial" pitchFamily="34" charset="0"/>
                <a:cs typeface="Arial" pitchFamily="34" charset="0"/>
              </a:defRPr>
            </a:lvl4pPr>
            <a:lvl5pPr marL="1828800" indent="0">
              <a:buClr>
                <a:srgbClr val="630101"/>
              </a:buClr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63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55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47304" y="1492833"/>
            <a:ext cx="8649393" cy="1478968"/>
          </a:xfrm>
        </p:spPr>
        <p:txBody>
          <a:bodyPr/>
          <a:lstStyle>
            <a:lvl1pPr marL="457200" indent="-457200">
              <a:buClr>
                <a:srgbClr val="630101"/>
              </a:buClr>
              <a:buFont typeface="Arial" pitchFamily="34" charset="0"/>
              <a:buChar char="•"/>
              <a:defRPr sz="2600">
                <a:latin typeface="Arial" pitchFamily="34" charset="0"/>
                <a:cs typeface="Arial" pitchFamily="34" charset="0"/>
              </a:defRPr>
            </a:lvl1pPr>
            <a:lvl2pPr>
              <a:buClr>
                <a:srgbClr val="136789"/>
              </a:buClr>
              <a:defRPr sz="24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136789"/>
              </a:buClr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371600" indent="0">
              <a:buClr>
                <a:srgbClr val="136789"/>
              </a:buClr>
              <a:buFontTx/>
              <a:buNone/>
              <a:defRPr>
                <a:latin typeface="Arial" pitchFamily="34" charset="0"/>
                <a:cs typeface="Arial" pitchFamily="34" charset="0"/>
              </a:defRPr>
            </a:lvl4pPr>
            <a:lvl5pPr marL="1828800" indent="0">
              <a:buClr>
                <a:srgbClr val="136789"/>
              </a:buClr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38200" y="3200400"/>
            <a:ext cx="4267200" cy="1676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able Placeholder 15"/>
          <p:cNvSpPr>
            <a:spLocks noGrp="1"/>
          </p:cNvSpPr>
          <p:nvPr>
            <p:ph type="tbl" sz="quarter" idx="12"/>
          </p:nvPr>
        </p:nvSpPr>
        <p:spPr>
          <a:xfrm>
            <a:off x="5638800" y="3505200"/>
            <a:ext cx="2514600" cy="106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5181600"/>
            <a:ext cx="8229600" cy="609600"/>
          </a:xfrm>
        </p:spPr>
        <p:txBody>
          <a:bodyPr/>
          <a:lstStyle>
            <a:lvl1pPr>
              <a:buClr>
                <a:srgbClr val="630101"/>
              </a:buClr>
              <a:defRPr/>
            </a:lvl1pPr>
            <a:lvl2pPr>
              <a:buClr>
                <a:srgbClr val="526B6B"/>
              </a:buClr>
              <a:defRPr/>
            </a:lvl2pPr>
            <a:lvl3pPr>
              <a:buClr>
                <a:srgbClr val="526B6B"/>
              </a:buClr>
              <a:defRPr/>
            </a:lvl3pPr>
            <a:lvl4pPr>
              <a:buClr>
                <a:srgbClr val="526B6B"/>
              </a:buClr>
              <a:defRPr/>
            </a:lvl4pPr>
            <a:lvl5pPr>
              <a:buClr>
                <a:srgbClr val="526B6B"/>
              </a:buClr>
              <a:defRPr/>
            </a:lvl5pPr>
          </a:lstStyle>
          <a:p>
            <a:pPr lvl="0"/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65400" y="43397"/>
            <a:ext cx="8613201" cy="1262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762000" y="6019800"/>
            <a:ext cx="78486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40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29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01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4471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5233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26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9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2769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9CDD058F-B960-4439-B370-43D89816EE05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EB229B06-CF2A-459A-8CBC-F18C1D67D2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3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91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696" r:id="rId12"/>
    <p:sldLayoutId id="2147483697" r:id="rId13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Alchemy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Matter, Atomic Structure and Bonding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1306217"/>
            <a:ext cx="3853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Berlin Sans FB Demi" panose="020E0802020502020306" pitchFamily="34" charset="0"/>
              </a:rPr>
              <a:t>Living By Chemistry</a:t>
            </a:r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0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Notebook:  Wrap </a:t>
            </a:r>
            <a:r>
              <a:rPr lang="en-US" altLang="en-US" dirty="0"/>
              <a:t>Up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800" dirty="0"/>
              <a:t>What is matter?</a:t>
            </a:r>
          </a:p>
          <a:p>
            <a:r>
              <a:rPr lang="en-US" altLang="en-US" sz="2800" dirty="0"/>
              <a:t>Matter is everything that has substance and takes up space, or that has mass and volume.</a:t>
            </a:r>
          </a:p>
          <a:p>
            <a:r>
              <a:rPr lang="en-US" altLang="en-US" sz="2800" dirty="0" smtClean="0"/>
              <a:t>Ideas </a:t>
            </a:r>
            <a:r>
              <a:rPr lang="en-US" altLang="en-US" sz="2800" dirty="0"/>
              <a:t>and energy are examples of things that are not matter.</a:t>
            </a:r>
          </a:p>
          <a:p>
            <a:r>
              <a:rPr lang="en-US" altLang="en-US" sz="2800" dirty="0" smtClean="0"/>
              <a:t>Chemists </a:t>
            </a:r>
            <a:r>
              <a:rPr lang="en-US" altLang="en-US" sz="2800" dirty="0"/>
              <a:t>study all kinds of matter.</a:t>
            </a:r>
          </a:p>
        </p:txBody>
      </p:sp>
    </p:spTree>
    <p:extLst>
      <p:ext uri="{BB962C8B-B14F-4D97-AF65-F5344CB8AC3E}">
        <p14:creationId xmlns:p14="http://schemas.microsoft.com/office/powerpoint/2010/main" val="128317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Check-in (check your answers with Ms. Robbins)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24"/>
              </a:spcBef>
              <a:buNone/>
            </a:pPr>
            <a:r>
              <a:rPr lang="en-US" altLang="en-US" sz="2800" b="1" dirty="0"/>
              <a:t>Which of the following can be classified as matter?</a:t>
            </a:r>
          </a:p>
          <a:p>
            <a:pPr marL="514350" indent="-514350">
              <a:spcBef>
                <a:spcPts val="624"/>
              </a:spcBef>
              <a:buFont typeface="+mj-lt"/>
              <a:buAutoNum type="alphaLcPeriod"/>
            </a:pPr>
            <a:r>
              <a:rPr lang="en-US" altLang="en-US" sz="2800" b="1" dirty="0" smtClean="0"/>
              <a:t>beam </a:t>
            </a:r>
            <a:r>
              <a:rPr lang="en-US" altLang="en-US" sz="2800" b="1" dirty="0"/>
              <a:t>of </a:t>
            </a:r>
            <a:r>
              <a:rPr lang="en-US" altLang="en-US" sz="2800" b="1" dirty="0" smtClean="0"/>
              <a:t>sunlight</a:t>
            </a:r>
          </a:p>
          <a:p>
            <a:pPr marL="514350" indent="-514350">
              <a:spcBef>
                <a:spcPts val="624"/>
              </a:spcBef>
              <a:buFont typeface="+mj-lt"/>
              <a:buAutoNum type="alphaLcPeriod"/>
            </a:pPr>
            <a:r>
              <a:rPr lang="en-US" altLang="en-US" sz="2800" b="1" dirty="0" smtClean="0"/>
              <a:t>an </a:t>
            </a:r>
            <a:r>
              <a:rPr lang="en-US" altLang="en-US" sz="2800" b="1" dirty="0"/>
              <a:t>automobile</a:t>
            </a:r>
          </a:p>
          <a:p>
            <a:pPr marL="514350" indent="-514350">
              <a:spcBef>
                <a:spcPts val="624"/>
              </a:spcBef>
              <a:buFont typeface="+mj-lt"/>
              <a:buAutoNum type="alphaLcPeriod"/>
            </a:pPr>
            <a:r>
              <a:rPr lang="en-US" altLang="en-US" sz="2800" b="1" dirty="0" smtClean="0"/>
              <a:t>an idea</a:t>
            </a:r>
          </a:p>
          <a:p>
            <a:pPr marL="514350" indent="-514350">
              <a:spcBef>
                <a:spcPts val="624"/>
              </a:spcBef>
              <a:buFont typeface="+mj-lt"/>
              <a:buAutoNum type="alphaLcPeriod"/>
            </a:pPr>
            <a:r>
              <a:rPr lang="en-US" altLang="en-US" sz="2800" b="1" dirty="0" smtClean="0"/>
              <a:t>your </a:t>
            </a:r>
            <a:r>
              <a:rPr lang="en-US" altLang="en-US" sz="2800" b="1" dirty="0"/>
              <a:t>breath</a:t>
            </a:r>
          </a:p>
          <a:p>
            <a:pPr marL="514350" indent="-514350">
              <a:spcBef>
                <a:spcPts val="624"/>
              </a:spcBef>
              <a:buFont typeface="+mj-lt"/>
              <a:buAutoNum type="alphaLcPeriod"/>
            </a:pPr>
            <a:r>
              <a:rPr lang="en-US" altLang="en-US" sz="2800" b="1" dirty="0" smtClean="0"/>
              <a:t>rain</a:t>
            </a:r>
          </a:p>
          <a:p>
            <a:pPr marL="514350" indent="-514350">
              <a:spcBef>
                <a:spcPts val="624"/>
              </a:spcBef>
              <a:buFont typeface="+mj-lt"/>
              <a:buAutoNum type="alphaLcPeriod"/>
            </a:pPr>
            <a:r>
              <a:rPr lang="en-US" altLang="en-US" sz="2800" b="1" dirty="0" smtClean="0"/>
              <a:t>sadness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8436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Use </a:t>
            </a:r>
            <a:r>
              <a:rPr lang="en-US" sz="2800" b="1" dirty="0" smtClean="0"/>
              <a:t>Clever </a:t>
            </a:r>
            <a:r>
              <a:rPr lang="en-US" sz="2800" b="1" dirty="0" smtClean="0"/>
              <a:t>to access your Text Book through the Sapling Learning Icon</a:t>
            </a:r>
          </a:p>
          <a:p>
            <a:r>
              <a:rPr lang="en-US" sz="2800" b="1" dirty="0" smtClean="0"/>
              <a:t>Homework assignment is outlined on your Lesson 3 worksheet</a:t>
            </a:r>
          </a:p>
          <a:p>
            <a:r>
              <a:rPr lang="en-US" sz="2800" b="1" dirty="0" smtClean="0"/>
              <a:t>Pg. 8 #s 1  &amp; 2</a:t>
            </a:r>
          </a:p>
          <a:p>
            <a:r>
              <a:rPr lang="en-US" sz="2800" b="1" dirty="0" smtClean="0"/>
              <a:t>Pg. 12 #s 1-6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814776"/>
            <a:ext cx="1219200" cy="195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66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Lesson 3: What’s the Matter?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b="1" dirty="0"/>
              <a:t>Defining Matter</a:t>
            </a:r>
          </a:p>
        </p:txBody>
      </p:sp>
    </p:spTree>
    <p:extLst>
      <p:ext uri="{BB962C8B-B14F-4D97-AF65-F5344CB8AC3E}">
        <p14:creationId xmlns:p14="http://schemas.microsoft.com/office/powerpoint/2010/main" val="179073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ChemCatalyst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/>
              <a:t>Modern chemistry is defined as the study of matter.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400" dirty="0"/>
              <a:t>What do you think matter is?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400" dirty="0"/>
              <a:t>Name two things that are matter and two things that are not matter.</a:t>
            </a:r>
            <a:endParaRPr lang="en-US" altLang="en-US" sz="2400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3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Key Question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b="1" dirty="0"/>
              <a:t>What is matter?</a:t>
            </a:r>
          </a:p>
        </p:txBody>
      </p:sp>
    </p:spTree>
    <p:extLst>
      <p:ext uri="{BB962C8B-B14F-4D97-AF65-F5344CB8AC3E}">
        <p14:creationId xmlns:p14="http://schemas.microsoft.com/office/powerpoint/2010/main" val="46943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You will be able to: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ts val="624"/>
              </a:spcBef>
            </a:pPr>
            <a:r>
              <a:rPr lang="en-US" altLang="en-US" sz="2800" b="1" dirty="0"/>
              <a:t>define matter.</a:t>
            </a:r>
          </a:p>
          <a:p>
            <a:pPr marL="0">
              <a:spcBef>
                <a:spcPts val="624"/>
              </a:spcBef>
            </a:pPr>
            <a:r>
              <a:rPr lang="en-US" altLang="en-US" sz="2800" b="1" dirty="0"/>
              <a:t>classify an item as matter or not matter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432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Prepare for the Activity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24"/>
              </a:spcBef>
              <a:buNone/>
            </a:pPr>
            <a:r>
              <a:rPr lang="en-US" altLang="en-US" sz="2400" b="1" dirty="0"/>
              <a:t>Work in groups</a:t>
            </a:r>
            <a:r>
              <a:rPr lang="en-US" altLang="en-US" sz="2400" b="1" dirty="0" smtClean="0"/>
              <a:t>. Fill out the information for Lesson 3 Activity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804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your Notebook: Discussion Notes (1 of 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800" b="1" dirty="0"/>
              <a:t>The items that are clearly matter are all objects, or things, that are tangible</a:t>
            </a:r>
            <a:r>
              <a:rPr lang="en-US" altLang="en-US" sz="2800" b="1" dirty="0" smtClean="0"/>
              <a:t>.</a:t>
            </a:r>
            <a:endParaRPr lang="en-US" altLang="en-US" sz="2800" b="1" dirty="0"/>
          </a:p>
          <a:p>
            <a:pPr marL="0" indent="0">
              <a:buNone/>
            </a:pPr>
            <a:r>
              <a:rPr lang="en-US" altLang="en-US" sz="2800" b="1" dirty="0"/>
              <a:t>Energy and ideas are not matter, but they involve matter</a:t>
            </a:r>
            <a:r>
              <a:rPr lang="en-US" altLang="en-US" sz="2800" b="1" dirty="0" smtClean="0"/>
              <a:t>.</a:t>
            </a:r>
            <a:endParaRPr lang="en-US" altLang="en-US" sz="2800" b="1" dirty="0"/>
          </a:p>
          <a:p>
            <a:pPr marL="0" indent="0">
              <a:buNone/>
            </a:pPr>
            <a:r>
              <a:rPr lang="en-US" altLang="en-US" sz="2800" b="1" dirty="0"/>
              <a:t>Matter has some sort of dimension and substance to it</a:t>
            </a:r>
            <a:r>
              <a:rPr lang="en-US" altLang="en-US" sz="2800" dirty="0"/>
              <a:t>.</a:t>
            </a:r>
            <a:endParaRPr lang="en-US" altLang="en-US" sz="2800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8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Discussion </a:t>
            </a:r>
            <a:r>
              <a:rPr lang="en-US" altLang="en-US" dirty="0" smtClean="0"/>
              <a:t>Notes (2 of 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24"/>
              </a:spcBef>
              <a:buNone/>
            </a:pPr>
            <a:r>
              <a:rPr lang="en-US" altLang="en-US" sz="2800" b="1" dirty="0"/>
              <a:t>A good definition should work 100% of the time.</a:t>
            </a:r>
          </a:p>
          <a:p>
            <a:pPr marL="0" indent="0">
              <a:spcBef>
                <a:spcPts val="624"/>
              </a:spcBef>
              <a:buNone/>
            </a:pPr>
            <a:r>
              <a:rPr lang="en-US" altLang="en-US" sz="2800" b="1" dirty="0"/>
              <a:t>Here are some textbook definitions of matter</a:t>
            </a:r>
            <a:r>
              <a:rPr lang="en-US" altLang="en-US" sz="2800" b="1" dirty="0" smtClean="0"/>
              <a:t>:</a:t>
            </a:r>
          </a:p>
          <a:p>
            <a:pPr marL="0" indent="0">
              <a:spcBef>
                <a:spcPts val="624"/>
              </a:spcBef>
              <a:buNone/>
            </a:pPr>
            <a:r>
              <a:rPr lang="en-US" altLang="en-US" sz="2800" b="1" dirty="0"/>
              <a:t>Matter: Anything that has substance and takes up space.</a:t>
            </a:r>
          </a:p>
          <a:p>
            <a:pPr marL="0" indent="0">
              <a:spcBef>
                <a:spcPts val="624"/>
              </a:spcBef>
              <a:buNone/>
            </a:pPr>
            <a:r>
              <a:rPr lang="en-US" altLang="en-US" sz="2800" b="1" dirty="0"/>
              <a:t>Matter: Anything that has mass and volume</a:t>
            </a:r>
            <a:r>
              <a:rPr lang="en-US" altLang="en-US" sz="2800" b="1" dirty="0" smtClean="0"/>
              <a:t>.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9474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Discussion </a:t>
            </a:r>
            <a:r>
              <a:rPr lang="en-US" altLang="en-US" dirty="0" smtClean="0"/>
              <a:t>Notes (3 of 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b="1" dirty="0"/>
              <a:t>Energy is the ability to do work or make </a:t>
            </a:r>
            <a:r>
              <a:rPr lang="en-US" altLang="en-US" sz="2800" b="1" dirty="0" smtClean="0"/>
              <a:t>reactions happen</a:t>
            </a:r>
            <a:r>
              <a:rPr lang="en-US" altLang="en-US" sz="2800" b="1" dirty="0"/>
              <a:t>.</a:t>
            </a:r>
            <a:endParaRPr lang="en-US" altLang="en-US" sz="2800" b="1" dirty="0">
              <a:latin typeface="Mini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71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A8DEE8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4458</TotalTime>
  <Words>321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Berlin Sans FB Demi</vt:lpstr>
      <vt:lpstr>Calibri</vt:lpstr>
      <vt:lpstr>Calibri Light</vt:lpstr>
      <vt:lpstr>Minion Pro</vt:lpstr>
      <vt:lpstr>Rockwell</vt:lpstr>
      <vt:lpstr>Wingdings</vt:lpstr>
      <vt:lpstr>Atlas</vt:lpstr>
      <vt:lpstr>Unit 1 Alchemy</vt:lpstr>
      <vt:lpstr>Lesson 3: What’s the Matter?</vt:lpstr>
      <vt:lpstr>ChemCatalyst</vt:lpstr>
      <vt:lpstr>Key Question</vt:lpstr>
      <vt:lpstr>You will be able to:</vt:lpstr>
      <vt:lpstr>Prepare for the Activity</vt:lpstr>
      <vt:lpstr>In your Notebook: Discussion Notes (1 of 3)</vt:lpstr>
      <vt:lpstr>Discussion Notes (2 of 3)</vt:lpstr>
      <vt:lpstr>Discussion Notes (3 of 3)</vt:lpstr>
      <vt:lpstr>Notebook:  Wrap Up</vt:lpstr>
      <vt:lpstr>Check-in (check your answers with Ms. Robbins)</vt:lpstr>
      <vt:lpstr>Homework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3: What’s the Matter?</dc:title>
  <dc:creator>Stacy</dc:creator>
  <cp:lastModifiedBy>Elizabeth Robbins</cp:lastModifiedBy>
  <cp:revision>436</cp:revision>
  <cp:lastPrinted>2019-09-04T17:54:19Z</cp:lastPrinted>
  <dcterms:created xsi:type="dcterms:W3CDTF">2015-10-23T14:29:37Z</dcterms:created>
  <dcterms:modified xsi:type="dcterms:W3CDTF">2019-09-05T10:55:17Z</dcterms:modified>
</cp:coreProperties>
</file>