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50" r:id="rId2"/>
  </p:sldMasterIdLst>
  <p:notesMasterIdLst>
    <p:notesMasterId r:id="rId34"/>
  </p:notesMasterIdLst>
  <p:handoutMasterIdLst>
    <p:handoutMasterId r:id="rId35"/>
  </p:handoutMasterIdLst>
  <p:sldIdLst>
    <p:sldId id="333" r:id="rId3"/>
    <p:sldId id="334" r:id="rId4"/>
    <p:sldId id="335" r:id="rId5"/>
    <p:sldId id="336" r:id="rId6"/>
    <p:sldId id="337" r:id="rId7"/>
    <p:sldId id="338" r:id="rId8"/>
    <p:sldId id="344" r:id="rId9"/>
    <p:sldId id="362" r:id="rId10"/>
    <p:sldId id="358" r:id="rId11"/>
    <p:sldId id="361" r:id="rId12"/>
    <p:sldId id="339" r:id="rId13"/>
    <p:sldId id="345" r:id="rId14"/>
    <p:sldId id="355" r:id="rId15"/>
    <p:sldId id="342" r:id="rId16"/>
    <p:sldId id="343" r:id="rId17"/>
    <p:sldId id="357" r:id="rId18"/>
    <p:sldId id="359" r:id="rId19"/>
    <p:sldId id="360" r:id="rId20"/>
    <p:sldId id="346" r:id="rId21"/>
    <p:sldId id="347" r:id="rId22"/>
    <p:sldId id="348" r:id="rId23"/>
    <p:sldId id="349" r:id="rId24"/>
    <p:sldId id="350" r:id="rId25"/>
    <p:sldId id="351" r:id="rId26"/>
    <p:sldId id="352" r:id="rId27"/>
    <p:sldId id="353" r:id="rId28"/>
    <p:sldId id="354" r:id="rId29"/>
    <p:sldId id="356" r:id="rId30"/>
    <p:sldId id="363" r:id="rId31"/>
    <p:sldId id="364" r:id="rId32"/>
    <p:sldId id="365"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dellel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30101"/>
    <a:srgbClr val="334952"/>
    <a:srgbClr val="136789"/>
    <a:srgbClr val="526B6B"/>
    <a:srgbClr val="322E05"/>
    <a:srgbClr val="3E3805"/>
    <a:srgbClr val="26380C"/>
    <a:srgbClr val="506028"/>
    <a:srgbClr val="33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86355" autoAdjust="0"/>
  </p:normalViewPr>
  <p:slideViewPr>
    <p:cSldViewPr>
      <p:cViewPr varScale="1">
        <p:scale>
          <a:sx n="63" d="100"/>
          <a:sy n="63" d="100"/>
        </p:scale>
        <p:origin x="954" y="72"/>
      </p:cViewPr>
      <p:guideLst>
        <p:guide orient="horz" pos="2160"/>
        <p:guide pos="2880"/>
      </p:guideLst>
    </p:cSldViewPr>
  </p:slideViewPr>
  <p:outlineViewPr>
    <p:cViewPr>
      <p:scale>
        <a:sx n="33" d="100"/>
        <a:sy n="33" d="100"/>
      </p:scale>
      <p:origin x="0" y="-4698"/>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5A5D36D-862C-46F3-A2AC-CCEC13FBBCEA}" type="datetimeFigureOut">
              <a:rPr lang="en-US" smtClean="0"/>
              <a:t>9/12/2019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B5FF350-1DDB-455D-920C-80C94110597B}" type="slidenum">
              <a:rPr lang="en-US" smtClean="0"/>
              <a:t>‹#›</a:t>
            </a:fld>
            <a:endParaRPr lang="en-US"/>
          </a:p>
        </p:txBody>
      </p:sp>
    </p:spTree>
    <p:extLst>
      <p:ext uri="{BB962C8B-B14F-4D97-AF65-F5344CB8AC3E}">
        <p14:creationId xmlns:p14="http://schemas.microsoft.com/office/powerpoint/2010/main" val="581175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ea typeface="+mn-ea"/>
                <a:cs typeface="+mn-cs"/>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27B491A9-5D56-A448-96C7-EB6CC08E6C9E}" type="slidenum">
              <a:rPr lang="en-US" altLang="en-US"/>
              <a:pPr/>
              <a:t>‹#›</a:t>
            </a:fld>
            <a:endParaRPr lang="en-US" altLang="en-US" dirty="0"/>
          </a:p>
        </p:txBody>
      </p:sp>
    </p:spTree>
    <p:extLst>
      <p:ext uri="{BB962C8B-B14F-4D97-AF65-F5344CB8AC3E}">
        <p14:creationId xmlns:p14="http://schemas.microsoft.com/office/powerpoint/2010/main" val="879097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a:t>
            </a:fld>
            <a:endParaRPr lang="en-US" altLang="en-US" dirty="0"/>
          </a:p>
        </p:txBody>
      </p:sp>
    </p:spTree>
    <p:extLst>
      <p:ext uri="{BB962C8B-B14F-4D97-AF65-F5344CB8AC3E}">
        <p14:creationId xmlns:p14="http://schemas.microsoft.com/office/powerpoint/2010/main" val="383778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Ask:</a:t>
            </a:r>
            <a:r>
              <a:rPr lang="en-US" i="1" dirty="0"/>
              <a:t>  </a:t>
            </a:r>
            <a:r>
              <a:rPr lang="en-US" dirty="0"/>
              <a:t>How can you tell whether something is gold? (Color, hardness, shininess, etc.; compare it to a pure gold sample.)</a:t>
            </a:r>
          </a:p>
          <a:p>
            <a:r>
              <a:rPr lang="en-US" b="1" i="1" dirty="0"/>
              <a:t>Ask:</a:t>
            </a:r>
            <a:r>
              <a:rPr lang="en-US" i="1" dirty="0"/>
              <a:t>  </a:t>
            </a:r>
            <a:r>
              <a:rPr lang="en-US" dirty="0"/>
              <a:t>Do you think a crown of gold and a crown of aluminum of identical size have the same volume? Would they have the same mass? </a:t>
            </a:r>
            <a:r>
              <a:rPr lang="en-US" b="1" i="1" dirty="0"/>
              <a:t>Ask:</a:t>
            </a:r>
            <a:r>
              <a:rPr lang="en-US" i="1" dirty="0"/>
              <a:t>  </a:t>
            </a:r>
            <a:r>
              <a:rPr lang="en-US" dirty="0"/>
              <a:t>According to legend, Archimedes submerged the crown in water. What was Archimedes measuring? (Volume.)</a:t>
            </a:r>
          </a:p>
          <a:p>
            <a:r>
              <a:rPr lang="en-US" b="1" i="1" dirty="0"/>
              <a:t>Ask:</a:t>
            </a:r>
            <a:r>
              <a:rPr lang="en-US" i="1" dirty="0"/>
              <a:t> </a:t>
            </a:r>
            <a:r>
              <a:rPr lang="en-US" dirty="0"/>
              <a:t>Could Archimedes determine the identity of the crown’s metal only by putting it in water? Explain</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20</a:t>
            </a:fld>
            <a:endParaRPr lang="en-US" altLang="en-US" dirty="0"/>
          </a:p>
        </p:txBody>
      </p:sp>
    </p:spTree>
    <p:extLst>
      <p:ext uri="{BB962C8B-B14F-4D97-AF65-F5344CB8AC3E}">
        <p14:creationId xmlns:p14="http://schemas.microsoft.com/office/powerpoint/2010/main" val="1307836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Ask:</a:t>
            </a:r>
            <a:r>
              <a:rPr lang="en-US" i="1" dirty="0"/>
              <a:t>  </a:t>
            </a:r>
            <a:r>
              <a:rPr lang="en-US" dirty="0"/>
              <a:t>Recall the </a:t>
            </a:r>
            <a:r>
              <a:rPr lang="en-US" dirty="0" err="1"/>
              <a:t>ChemCatalyst</a:t>
            </a:r>
            <a:r>
              <a:rPr lang="en-US" dirty="0"/>
              <a:t> question. Was it possible for Archimedes to determine the density of the crown? Why or why not? (Yes; he measured both mass and volume.)</a:t>
            </a:r>
          </a:p>
          <a:p>
            <a:r>
              <a:rPr lang="en-US" b="1" i="1" dirty="0"/>
              <a:t>Ask:</a:t>
            </a:r>
            <a:r>
              <a:rPr lang="en-US" i="1" dirty="0"/>
              <a:t>  </a:t>
            </a:r>
            <a:r>
              <a:rPr lang="en-US" dirty="0"/>
              <a:t>How could you use density to determine if a crown is solid gold? (Compare its density to the density of pure gold—at least this way you would know if it is not gold.)</a:t>
            </a:r>
          </a:p>
          <a:p>
            <a:r>
              <a:rPr lang="en-US" b="1" i="1" dirty="0"/>
              <a:t>Ask:</a:t>
            </a:r>
            <a:r>
              <a:rPr lang="en-US" i="1" dirty="0"/>
              <a:t>  </a:t>
            </a:r>
            <a:r>
              <a:rPr lang="en-US" dirty="0"/>
              <a:t>What does the evidence tell us about the gold-colored penny? (It is not pure gold.)</a:t>
            </a:r>
          </a:p>
          <a:p>
            <a:r>
              <a:rPr lang="en-US" b="1" i="1" dirty="0"/>
              <a:t>Ask:</a:t>
            </a:r>
            <a:r>
              <a:rPr lang="en-US" i="1" dirty="0"/>
              <a:t>  </a:t>
            </a:r>
            <a:r>
              <a:rPr lang="en-US" dirty="0"/>
              <a:t>Do you have a hypothesis about what happened to the penny in Lesson 2: A Penny for Your Thoughts?</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25</a:t>
            </a:fld>
            <a:endParaRPr lang="en-US" altLang="en-US" dirty="0"/>
          </a:p>
        </p:txBody>
      </p:sp>
    </p:spTree>
    <p:extLst>
      <p:ext uri="{BB962C8B-B14F-4D97-AF65-F5344CB8AC3E}">
        <p14:creationId xmlns:p14="http://schemas.microsoft.com/office/powerpoint/2010/main" val="3297305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 </a:t>
            </a:r>
            <a:r>
              <a:rPr lang="en-US" dirty="0"/>
              <a:t>The density of the Golden Dollar is 9.8 g/1.1 mL or 8.9 g/</a:t>
            </a:r>
            <a:r>
              <a:rPr lang="en-US" dirty="0" err="1"/>
              <a:t>mL.</a:t>
            </a:r>
            <a:r>
              <a:rPr lang="en-US" dirty="0"/>
              <a:t> This is much less than the density of gold, so the</a:t>
            </a:r>
          </a:p>
          <a:p>
            <a:r>
              <a:rPr lang="en-US" dirty="0"/>
              <a:t>Golden Dollar is not solid gold.</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27</a:t>
            </a:fld>
            <a:endParaRPr lang="en-US" altLang="en-US" dirty="0"/>
          </a:p>
        </p:txBody>
      </p:sp>
    </p:spTree>
    <p:extLst>
      <p:ext uri="{BB962C8B-B14F-4D97-AF65-F5344CB8AC3E}">
        <p14:creationId xmlns:p14="http://schemas.microsoft.com/office/powerpoint/2010/main" val="275974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B491A9-5D56-A448-96C7-EB6CC08E6C9E}" type="slidenum">
              <a:rPr lang="en-US" altLang="en-US" smtClean="0"/>
              <a:pPr/>
              <a:t>2</a:t>
            </a:fld>
            <a:endParaRPr lang="en-US" altLang="en-US" dirty="0"/>
          </a:p>
        </p:txBody>
      </p:sp>
    </p:spTree>
    <p:extLst>
      <p:ext uri="{BB962C8B-B14F-4D97-AF65-F5344CB8AC3E}">
        <p14:creationId xmlns:p14="http://schemas.microsoft.com/office/powerpoint/2010/main" val="227343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Ask:</a:t>
            </a:r>
            <a:r>
              <a:rPr lang="en-US" i="1" dirty="0"/>
              <a:t>  </a:t>
            </a:r>
            <a:r>
              <a:rPr lang="en-US" dirty="0"/>
              <a:t>Is it easier to lift 5 kilograms of bricks or 5 kilograms of feathers? Explain. </a:t>
            </a:r>
            <a:r>
              <a:rPr lang="en-US" b="1" i="1" dirty="0"/>
              <a:t>Ask</a:t>
            </a:r>
            <a:r>
              <a:rPr lang="en-US" b="1" i="1" dirty="0"/>
              <a:t>:</a:t>
            </a:r>
            <a:r>
              <a:rPr lang="en-US" i="1" dirty="0"/>
              <a:t>  </a:t>
            </a:r>
            <a:r>
              <a:rPr lang="en-US" dirty="0"/>
              <a:t>What tools would you use to measure mass?</a:t>
            </a:r>
          </a:p>
          <a:p>
            <a:r>
              <a:rPr lang="en-US" b="1" i="1" dirty="0"/>
              <a:t>Ask:</a:t>
            </a:r>
            <a:r>
              <a:rPr lang="en-US" i="1" dirty="0"/>
              <a:t>  </a:t>
            </a:r>
            <a:r>
              <a:rPr lang="en-US" dirty="0"/>
              <a:t>Which has a greater volume, the bricks or the feathers?</a:t>
            </a:r>
          </a:p>
          <a:p>
            <a:r>
              <a:rPr lang="en-US" b="1" i="1" dirty="0"/>
              <a:t>Ask:</a:t>
            </a:r>
            <a:r>
              <a:rPr lang="en-US" i="1" dirty="0"/>
              <a:t>  </a:t>
            </a:r>
            <a:r>
              <a:rPr lang="en-US" dirty="0"/>
              <a:t>What tools would you use to measure volume?</a:t>
            </a:r>
          </a:p>
          <a:p>
            <a:r>
              <a:rPr lang="en-US" b="1" i="1" dirty="0"/>
              <a:t>Ask:</a:t>
            </a:r>
            <a:r>
              <a:rPr lang="en-US" i="1" dirty="0"/>
              <a:t>  </a:t>
            </a:r>
            <a:r>
              <a:rPr lang="en-US" dirty="0"/>
              <a:t>Are large objects always heavier than small objects? Explain.</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3</a:t>
            </a:fld>
            <a:endParaRPr lang="en-US" altLang="en-US" dirty="0"/>
          </a:p>
        </p:txBody>
      </p:sp>
    </p:spTree>
    <p:extLst>
      <p:ext uri="{BB962C8B-B14F-4D97-AF65-F5344CB8AC3E}">
        <p14:creationId xmlns:p14="http://schemas.microsoft.com/office/powerpoint/2010/main" val="225368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B491A9-5D56-A448-96C7-EB6CC08E6C9E}" type="slidenum">
              <a:rPr lang="en-US" altLang="en-US" smtClean="0"/>
              <a:pPr/>
              <a:t>6</a:t>
            </a:fld>
            <a:endParaRPr lang="en-US" altLang="en-US" dirty="0"/>
          </a:p>
        </p:txBody>
      </p:sp>
    </p:spTree>
    <p:extLst>
      <p:ext uri="{BB962C8B-B14F-4D97-AF65-F5344CB8AC3E}">
        <p14:creationId xmlns:p14="http://schemas.microsoft.com/office/powerpoint/2010/main" val="402526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Ask:</a:t>
            </a:r>
            <a:r>
              <a:rPr lang="en-US" i="1" dirty="0"/>
              <a:t>  </a:t>
            </a:r>
            <a:r>
              <a:rPr lang="en-US" dirty="0"/>
              <a:t>Does the largest object you measured have the largest mass? Explain.</a:t>
            </a:r>
          </a:p>
          <a:p>
            <a:r>
              <a:rPr lang="en-US" b="1" i="1" dirty="0"/>
              <a:t>Ask:</a:t>
            </a:r>
            <a:r>
              <a:rPr lang="en-US" i="1" dirty="0"/>
              <a:t>  </a:t>
            </a:r>
            <a:r>
              <a:rPr lang="en-US" dirty="0"/>
              <a:t>What is the difference between mass and volume? Explain. </a:t>
            </a:r>
          </a:p>
          <a:p>
            <a:r>
              <a:rPr lang="en-US" b="1" i="1" dirty="0"/>
              <a:t>Ask:</a:t>
            </a:r>
            <a:r>
              <a:rPr lang="en-US" i="1" dirty="0"/>
              <a:t>  </a:t>
            </a:r>
            <a:r>
              <a:rPr lang="en-US" dirty="0"/>
              <a:t>Which of the four objects do you think contains the greatest amount of matter?</a:t>
            </a:r>
          </a:p>
          <a:p>
            <a:r>
              <a:rPr lang="en-US" b="1" i="1" dirty="0"/>
              <a:t>Ask:</a:t>
            </a:r>
            <a:r>
              <a:rPr lang="en-US" i="1" dirty="0"/>
              <a:t>  </a:t>
            </a:r>
            <a:r>
              <a:rPr lang="en-US" dirty="0"/>
              <a:t>Do you think any of the objects are the same type of matter? Explain your thinking. </a:t>
            </a:r>
          </a:p>
          <a:p>
            <a:r>
              <a:rPr lang="en-US" b="1" i="1" dirty="0"/>
              <a:t>Ask:</a:t>
            </a:r>
            <a:r>
              <a:rPr lang="en-US" i="1" dirty="0"/>
              <a:t>  </a:t>
            </a:r>
            <a:r>
              <a:rPr lang="en-US" dirty="0"/>
              <a:t>How might you use mass and volume to decide whether the “golden” penny is real gold? </a:t>
            </a:r>
            <a:endParaRPr lang="en-US" dirty="0"/>
          </a:p>
        </p:txBody>
      </p:sp>
      <p:sp>
        <p:nvSpPr>
          <p:cNvPr id="4" name="Slide Number Placeholder 3"/>
          <p:cNvSpPr>
            <a:spLocks noGrp="1"/>
          </p:cNvSpPr>
          <p:nvPr>
            <p:ph type="sldNum" sz="quarter" idx="5"/>
          </p:nvPr>
        </p:nvSpPr>
        <p:spPr/>
        <p:txBody>
          <a:bodyPr/>
          <a:lstStyle/>
          <a:p>
            <a:fld id="{27B491A9-5D56-A448-96C7-EB6CC08E6C9E}" type="slidenum">
              <a:rPr lang="en-US" altLang="en-US" smtClean="0"/>
              <a:pPr/>
              <a:t>7</a:t>
            </a:fld>
            <a:endParaRPr lang="en-US" altLang="en-US" dirty="0"/>
          </a:p>
        </p:txBody>
      </p:sp>
    </p:spTree>
    <p:extLst>
      <p:ext uri="{BB962C8B-B14F-4D97-AF65-F5344CB8AC3E}">
        <p14:creationId xmlns:p14="http://schemas.microsoft.com/office/powerpoint/2010/main" val="122500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Write the word </a:t>
            </a:r>
            <a:r>
              <a:rPr lang="en-US" i="1" dirty="0"/>
              <a:t>mass </a:t>
            </a:r>
            <a:r>
              <a:rPr lang="en-US" dirty="0"/>
              <a:t>on the board. List the units used to measure volume as the students mention them.</a:t>
            </a:r>
          </a:p>
          <a:p>
            <a:r>
              <a:rPr lang="en-US" b="1" i="1" dirty="0"/>
              <a:t>Ask:</a:t>
            </a:r>
            <a:r>
              <a:rPr lang="en-US" i="1" dirty="0"/>
              <a:t>  </a:t>
            </a:r>
            <a:r>
              <a:rPr lang="en-US" dirty="0"/>
              <a:t>What types of units are used to measure mass? Weight? (grams, kilograms, pounds, tons, etc.)</a:t>
            </a:r>
          </a:p>
          <a:p>
            <a:r>
              <a:rPr lang="en-US" b="1" i="1" dirty="0"/>
              <a:t>Ask:</a:t>
            </a:r>
            <a:r>
              <a:rPr lang="en-US" i="1" dirty="0"/>
              <a:t>  </a:t>
            </a:r>
            <a:r>
              <a:rPr lang="en-US" dirty="0"/>
              <a:t>If you have 1 pound of cotton and 1 pound of steel, do they weigh the same? Why or why not? (Yes; they have the same mass.)</a:t>
            </a:r>
          </a:p>
          <a:p>
            <a:r>
              <a:rPr lang="en-US" b="1" i="1" dirty="0"/>
              <a:t>Ask:</a:t>
            </a:r>
            <a:r>
              <a:rPr lang="en-US" i="1" dirty="0"/>
              <a:t>  </a:t>
            </a:r>
            <a:r>
              <a:rPr lang="en-US" dirty="0"/>
              <a:t>If you have 1 gram of copper and 1 gram of gold, do they weigh the same? Why or why not? (Yes; they have the same mass.)</a:t>
            </a:r>
          </a:p>
          <a:p>
            <a:r>
              <a:rPr lang="en-US" b="1" i="1" dirty="0"/>
              <a:t>Ask:</a:t>
            </a:r>
            <a:r>
              <a:rPr lang="en-US" i="1" dirty="0"/>
              <a:t>  </a:t>
            </a:r>
            <a:r>
              <a:rPr lang="en-US" dirty="0"/>
              <a:t>How do you think mass and weight are different? </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11</a:t>
            </a:fld>
            <a:endParaRPr lang="en-US" altLang="en-US" dirty="0"/>
          </a:p>
        </p:txBody>
      </p:sp>
    </p:spTree>
    <p:extLst>
      <p:ext uri="{BB962C8B-B14F-4D97-AF65-F5344CB8AC3E}">
        <p14:creationId xmlns:p14="http://schemas.microsoft.com/office/powerpoint/2010/main" val="278408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 </a:t>
            </a:r>
            <a:endParaRPr lang="en-US" dirty="0"/>
          </a:p>
          <a:p>
            <a:r>
              <a:rPr lang="en-US" b="1" i="1" dirty="0"/>
              <a:t>Ask:</a:t>
            </a:r>
            <a:r>
              <a:rPr lang="en-US" i="1" dirty="0"/>
              <a:t>  </a:t>
            </a:r>
            <a:r>
              <a:rPr lang="en-US" dirty="0"/>
              <a:t>What types of units are used to measure volume? (Cups, ﬂuid ounces, liters, pints, cubic yards, etc.)</a:t>
            </a:r>
          </a:p>
          <a:p>
            <a:r>
              <a:rPr lang="en-US" b="1" i="1" dirty="0"/>
              <a:t>Ask:</a:t>
            </a:r>
            <a:r>
              <a:rPr lang="en-US" i="1" dirty="0"/>
              <a:t>  </a:t>
            </a:r>
            <a:r>
              <a:rPr lang="en-US" dirty="0"/>
              <a:t>Where do you use volume in your everyday life? (Gallons of milk or gasoline, measuring cups for baking, etc.)</a:t>
            </a:r>
          </a:p>
          <a:p>
            <a:r>
              <a:rPr lang="en-US" b="1" i="1" dirty="0"/>
              <a:t>Ask:</a:t>
            </a:r>
            <a:r>
              <a:rPr lang="en-US" i="1" dirty="0"/>
              <a:t>  </a:t>
            </a:r>
            <a:r>
              <a:rPr lang="en-US" dirty="0"/>
              <a:t>How would you measure the volume of a solid using a graduated cylinder and water? Describe your procedure.</a:t>
            </a:r>
          </a:p>
          <a:p>
            <a:r>
              <a:rPr lang="en-US" b="1" i="1" dirty="0"/>
              <a:t>Ask:</a:t>
            </a:r>
            <a:r>
              <a:rPr lang="en-US" i="1" dirty="0"/>
              <a:t>  </a:t>
            </a:r>
            <a:r>
              <a:rPr lang="en-US" dirty="0"/>
              <a:t>Do heavier objects displace more water than lighter objects when they are submerged in water? Explain. (No; as long as they are submerged completely, masses of objects do not affect volumes.)</a:t>
            </a:r>
          </a:p>
          <a:p>
            <a:r>
              <a:rPr lang="en-US" b="1" i="1" dirty="0"/>
              <a:t>Ask:</a:t>
            </a:r>
            <a:r>
              <a:rPr lang="en-US" i="1" dirty="0"/>
              <a:t>  </a:t>
            </a:r>
            <a:r>
              <a:rPr lang="en-US" dirty="0"/>
              <a:t>How would you measure the volume of a shoebox? Of sand?</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12</a:t>
            </a:fld>
            <a:endParaRPr lang="en-US" altLang="en-US" dirty="0"/>
          </a:p>
        </p:txBody>
      </p:sp>
    </p:spTree>
    <p:extLst>
      <p:ext uri="{BB962C8B-B14F-4D97-AF65-F5344CB8AC3E}">
        <p14:creationId xmlns:p14="http://schemas.microsoft.com/office/powerpoint/2010/main" val="1754024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 </a:t>
            </a:r>
            <a:endParaRPr lang="en-US" dirty="0"/>
          </a:p>
          <a:p>
            <a:r>
              <a:rPr lang="en-US" b="1" i="1" dirty="0"/>
              <a:t>Ask:</a:t>
            </a:r>
            <a:r>
              <a:rPr lang="en-US" i="1" dirty="0"/>
              <a:t>  </a:t>
            </a:r>
            <a:r>
              <a:rPr lang="en-US" dirty="0"/>
              <a:t>What types of units are used to measure volume? (Cups, ﬂuid ounces, liters, pints, cubic yards, etc.)</a:t>
            </a:r>
          </a:p>
          <a:p>
            <a:r>
              <a:rPr lang="en-US" b="1" i="1" dirty="0"/>
              <a:t>Ask:</a:t>
            </a:r>
            <a:r>
              <a:rPr lang="en-US" i="1" dirty="0"/>
              <a:t>  </a:t>
            </a:r>
            <a:r>
              <a:rPr lang="en-US" dirty="0"/>
              <a:t>Where do you use volume in your everyday life? (Gallons of milk or gasoline, measuring cups for baking, etc.)</a:t>
            </a:r>
          </a:p>
          <a:p>
            <a:r>
              <a:rPr lang="en-US" b="1" i="1" dirty="0"/>
              <a:t>Ask:</a:t>
            </a:r>
            <a:r>
              <a:rPr lang="en-US" i="1" dirty="0"/>
              <a:t>  </a:t>
            </a:r>
            <a:r>
              <a:rPr lang="en-US" dirty="0"/>
              <a:t>How would you measure the volume of a solid using a graduated cylinder and water? Describe your procedure.</a:t>
            </a:r>
          </a:p>
          <a:p>
            <a:r>
              <a:rPr lang="en-US" b="1" i="1" dirty="0"/>
              <a:t>Ask:</a:t>
            </a:r>
            <a:r>
              <a:rPr lang="en-US" i="1" dirty="0"/>
              <a:t>  </a:t>
            </a:r>
            <a:r>
              <a:rPr lang="en-US" dirty="0"/>
              <a:t>Do heavier objects displace more water than lighter objects when they are submerged in water? Explain. (No; as long as they are submerged completely, masses of objects do not affect volumes.)</a:t>
            </a:r>
          </a:p>
          <a:p>
            <a:r>
              <a:rPr lang="en-US" b="1" i="1" dirty="0"/>
              <a:t>Ask:</a:t>
            </a:r>
            <a:r>
              <a:rPr lang="en-US" i="1" dirty="0"/>
              <a:t>  </a:t>
            </a:r>
            <a:r>
              <a:rPr lang="en-US" dirty="0"/>
              <a:t>How would you measure the volume of a shoebox? Of sand?</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13</a:t>
            </a:fld>
            <a:endParaRPr lang="en-US" altLang="en-US" dirty="0"/>
          </a:p>
        </p:txBody>
      </p:sp>
    </p:spTree>
    <p:extLst>
      <p:ext uri="{BB962C8B-B14F-4D97-AF65-F5344CB8AC3E}">
        <p14:creationId xmlns:p14="http://schemas.microsoft.com/office/powerpoint/2010/main" val="489111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Answers: </a:t>
            </a:r>
            <a:r>
              <a:rPr lang="en-US" dirty="0"/>
              <a:t>a) 2.5 g. b) By measuring its dimensions and using a geometric formula or by immersing it in water and measuring the change in the volume of the water. c) Mass is the amount of matter or “stuff.” Volume is the amount of space the matter or “stuff” takes up. d) The golden penny has more mass.</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15</a:t>
            </a:fld>
            <a:endParaRPr lang="en-US" altLang="en-US" dirty="0"/>
          </a:p>
        </p:txBody>
      </p:sp>
    </p:spTree>
    <p:extLst>
      <p:ext uri="{BB962C8B-B14F-4D97-AF65-F5344CB8AC3E}">
        <p14:creationId xmlns:p14="http://schemas.microsoft.com/office/powerpoint/2010/main" val="34627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2127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358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073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9/8/2019</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7544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9211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2654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3818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4080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0854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a:t>Click to edit Master title style</a:t>
            </a:r>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2353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bg1"/>
                </a:solidFill>
              </a:defRPr>
            </a:lvl1pPr>
          </a:lstStyle>
          <a:p>
            <a:r>
              <a:rPr lang="en-US"/>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
        <p:nvSpPr>
          <p:cNvPr id="8" name="Rectangle 7"/>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027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bg1"/>
                </a:solidFill>
              </a:defRPr>
            </a:lvl1pPr>
          </a:lstStyle>
          <a:p>
            <a:r>
              <a:rPr lang="en-US"/>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
        <p:nvSpPr>
          <p:cNvPr id="8" name="Rectangle 7"/>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58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a:t>Click to edit Master title style</a:t>
            </a:r>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550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265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tx1"/>
                </a:solidFill>
              </a:defRPr>
            </a:lvl1pPr>
          </a:lstStyle>
          <a:p>
            <a:r>
              <a:rPr lang="en-US"/>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Tree>
    <p:extLst>
      <p:ext uri="{BB962C8B-B14F-4D97-AF65-F5344CB8AC3E}">
        <p14:creationId xmlns:p14="http://schemas.microsoft.com/office/powerpoint/2010/main" val="37374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a:t>Click to edit Master title style</a:t>
            </a:r>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6687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48A87A34-81AB-432B-8DAE-1953F412C126}" type="datetimeFigureOut">
              <a:rPr lang="en-US" smtClean="0"/>
              <a:pPr/>
              <a:t>9/8/2019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05253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7970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0080" y="320040"/>
            <a:ext cx="2743200" cy="320040"/>
          </a:xfrm>
        </p:spPr>
        <p:txBody>
          <a:bodyPr/>
          <a:lstStyle/>
          <a:p>
            <a:fld id="{48A87A34-81AB-432B-8DAE-1953F412C126}" type="datetimeFigureOut">
              <a:rPr lang="en-US" smtClean="0"/>
              <a:t>9/8/2019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7177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0123" y="1657350"/>
            <a:ext cx="8563755"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110967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696" r:id="rId4"/>
    <p:sldLayoutId id="2147483697" r:id="rId5"/>
    <p:sldLayoutId id="2147483703" r:id="rId6"/>
  </p:sldLayoutIdLst>
  <p:transition spd="med">
    <p:fade/>
  </p:transition>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461963" indent="-461963" algn="l" defTabSz="914400" rtl="0" eaLnBrk="1" latinLnBrk="0" hangingPunct="1">
        <a:spcBef>
          <a:spcPct val="20000"/>
        </a:spcBef>
        <a:buClr>
          <a:srgbClr val="630101"/>
        </a:buClr>
        <a:buFont typeface="Arial" pitchFamily="34" charset="0"/>
        <a:buChar char="•"/>
        <a:defRPr sz="26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Clr>
          <a:srgbClr val="630101"/>
        </a:buClr>
        <a:buFont typeface="Arial" pitchFamily="34" charset="0"/>
        <a:buChar char="–"/>
        <a:defRPr sz="2400" kern="1200">
          <a:solidFill>
            <a:schemeClr val="tx1"/>
          </a:solidFill>
          <a:latin typeface="Arial" pitchFamily="34" charset="0"/>
          <a:ea typeface="+mn-ea"/>
          <a:cs typeface="Arial" pitchFamily="34" charset="0"/>
        </a:defRPr>
      </a:lvl2pPr>
      <a:lvl3pPr marL="1371600" indent="-457200" algn="l" defTabSz="914400" rtl="0" eaLnBrk="1" latinLnBrk="0" hangingPunct="1">
        <a:spcBef>
          <a:spcPct val="20000"/>
        </a:spcBef>
        <a:buClr>
          <a:srgbClr val="630101"/>
        </a:buClr>
        <a:buFont typeface="Wingdings" pitchFamily="2" charset="2"/>
        <a:buChar char="§"/>
        <a:defRPr sz="2200" kern="1200">
          <a:solidFill>
            <a:schemeClr val="tx1"/>
          </a:solidFill>
          <a:latin typeface="Arial" pitchFamily="34" charset="0"/>
          <a:ea typeface="+mn-ea"/>
          <a:cs typeface="Arial" pitchFamily="34" charset="0"/>
        </a:defRPr>
      </a:lvl3pPr>
      <a:lvl4pPr marL="1820863" indent="-449263" algn="l" defTabSz="914400" rtl="0" eaLnBrk="1" latinLnBrk="0" hangingPunct="1">
        <a:spcBef>
          <a:spcPct val="20000"/>
        </a:spcBef>
        <a:buClr>
          <a:srgbClr val="630101"/>
        </a:buClr>
        <a:buFont typeface="Courier New" pitchFamily="49" charset="0"/>
        <a:buChar char="o"/>
        <a:defRPr sz="2000" kern="1200">
          <a:solidFill>
            <a:schemeClr val="tx1"/>
          </a:solidFill>
          <a:latin typeface="Arial" pitchFamily="34" charset="0"/>
          <a:ea typeface="+mn-ea"/>
          <a:cs typeface="Arial" pitchFamily="34" charset="0"/>
        </a:defRPr>
      </a:lvl4pPr>
      <a:lvl5pPr marL="2286000" indent="-457200" algn="l" defTabSz="914400" rtl="0" eaLnBrk="1" latinLnBrk="0" hangingPunct="1">
        <a:spcBef>
          <a:spcPct val="20000"/>
        </a:spcBef>
        <a:buClr>
          <a:srgbClr val="630101"/>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9/8/2019</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8751142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Lst>
  <p:transition spd="med">
    <p:fade/>
  </p:transition>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noChangeArrowheads="1"/>
          </p:cNvSpPr>
          <p:nvPr>
            <p:ph type="title"/>
          </p:nvPr>
        </p:nvSpPr>
        <p:spPr>
          <a:xfrm>
            <a:off x="44624" y="34756"/>
            <a:ext cx="8229600" cy="586541"/>
          </a:xfrm>
          <a:noFill/>
          <a:ln>
            <a:noFill/>
          </a:ln>
        </p:spPr>
        <p:txBody>
          <a:bodyPr lIns="91425" tIns="45700" rIns="91425" bIns="45700" anchor="ctr" anchorCtr="0">
            <a:noAutofit/>
          </a:bodyPr>
          <a:lstStyle/>
          <a:p>
            <a:r>
              <a:rPr lang="en-US" sz="4400" dirty="0">
                <a:latin typeface="Arial" panose="020B0604020202020204" pitchFamily="34" charset="0"/>
                <a:cs typeface="Arial" panose="020B0604020202020204" pitchFamily="34" charset="0"/>
              </a:rPr>
              <a:t>LIVING BY CHEMISTRY</a:t>
            </a:r>
            <a:endParaRPr lang="en-US" sz="4400" dirty="0">
              <a:solidFill>
                <a:schemeClr val="bg1"/>
              </a:solidFill>
              <a:latin typeface="Arial" panose="020B0604020202020204" pitchFamily="34" charset="0"/>
              <a:cs typeface="Arial" panose="020B0604020202020204" pitchFamily="34" charset="0"/>
            </a:endParaRPr>
          </a:p>
        </p:txBody>
      </p:sp>
      <p:sp>
        <p:nvSpPr>
          <p:cNvPr id="3" name="Text Placeholder 2"/>
          <p:cNvSpPr>
            <a:spLocks noGrp="1"/>
          </p:cNvSpPr>
          <p:nvPr>
            <p:ph sz="quarter" idx="14"/>
          </p:nvPr>
        </p:nvSpPr>
        <p:spPr>
          <a:xfrm>
            <a:off x="0" y="650907"/>
            <a:ext cx="7467600" cy="641287"/>
          </a:xfrm>
          <a:noFill/>
        </p:spPr>
        <p:txBody>
          <a:bodyPr vert="horz" lIns="91440" tIns="45720" rIns="91440" bIns="45720" rtlCol="0" anchor="ctr">
            <a:noAutofit/>
          </a:bodyPr>
          <a:lstStyle/>
          <a:p>
            <a:pPr>
              <a:spcBef>
                <a:spcPts val="0"/>
              </a:spcBef>
              <a:buClr>
                <a:srgbClr val="008080"/>
              </a:buClr>
              <a:buSzPct val="25000"/>
              <a:buNone/>
            </a:pPr>
            <a:r>
              <a:rPr lang="en-US" sz="3600" dirty="0">
                <a:latin typeface="Arial" panose="020B0604020202020204" pitchFamily="34" charset="0"/>
                <a:cs typeface="Arial" panose="020B0604020202020204" pitchFamily="34" charset="0"/>
              </a:rPr>
              <a:t>SECOND EDITION</a:t>
            </a:r>
          </a:p>
        </p:txBody>
      </p:sp>
      <p:sp>
        <p:nvSpPr>
          <p:cNvPr id="4" name="Sub Title 1"/>
          <p:cNvSpPr>
            <a:spLocks noGrp="1"/>
          </p:cNvSpPr>
          <p:nvPr>
            <p:ph sz="quarter" idx="15"/>
          </p:nvPr>
        </p:nvSpPr>
        <p:spPr>
          <a:xfrm>
            <a:off x="78657" y="1368883"/>
            <a:ext cx="8996944" cy="4893715"/>
          </a:xfrm>
        </p:spPr>
        <p:txBody>
          <a:bodyPr anchor="ctr">
            <a:normAutofit/>
          </a:bodyPr>
          <a:lstStyle/>
          <a:p>
            <a:pPr marL="0" indent="0" algn="ctr">
              <a:spcBef>
                <a:spcPts val="0"/>
              </a:spcBef>
              <a:buClr>
                <a:srgbClr val="008080"/>
              </a:buClr>
              <a:buSzPct val="25000"/>
              <a:buNone/>
            </a:pPr>
            <a:r>
              <a:rPr lang="en-US" altLang="en-US" sz="4400" b="1" dirty="0">
                <a:latin typeface="Arial" panose="020B0604020202020204" pitchFamily="34" charset="0"/>
                <a:ea typeface="Arial Black"/>
                <a:cs typeface="Arial" panose="020B0604020202020204" pitchFamily="34" charset="0"/>
              </a:rPr>
              <a:t>Unit 1: ALCHEMY</a:t>
            </a:r>
          </a:p>
          <a:p>
            <a:pPr marL="0" indent="0" algn="ctr">
              <a:spcBef>
                <a:spcPts val="0"/>
              </a:spcBef>
              <a:buClr>
                <a:srgbClr val="008080"/>
              </a:buClr>
              <a:buSzPct val="25000"/>
              <a:buNone/>
            </a:pPr>
            <a:r>
              <a:rPr lang="en-US" sz="3600" dirty="0">
                <a:latin typeface="Arial" panose="020B0604020202020204" pitchFamily="34" charset="0"/>
                <a:cs typeface="Arial" panose="020B0604020202020204" pitchFamily="34" charset="0"/>
              </a:rPr>
              <a:t>Matter, Atomic Structure, and Bonding</a:t>
            </a:r>
            <a:endParaRPr lang="en-US" alt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7645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 2</a:t>
            </a:r>
            <a:br>
              <a:rPr lang="en-US" b="1" dirty="0" smtClean="0"/>
            </a:br>
            <a:r>
              <a:rPr lang="en-US" b="1" dirty="0" smtClean="0"/>
              <a:t>Objects: Measure the Height and Diameter of each object in cm</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0880465"/>
              </p:ext>
            </p:extLst>
          </p:nvPr>
        </p:nvGraphicFramePr>
        <p:xfrm>
          <a:off x="4419600" y="1355137"/>
          <a:ext cx="4090988" cy="4454525"/>
        </p:xfrm>
        <a:graphic>
          <a:graphicData uri="http://schemas.openxmlformats.org/drawingml/2006/table">
            <a:tbl>
              <a:tblPr firstRow="1" bandRow="1">
                <a:tableStyleId>{5C22544A-7EE6-4342-B048-85BDC9FD1C3A}</a:tableStyleId>
              </a:tblPr>
              <a:tblGrid>
                <a:gridCol w="4090988">
                  <a:extLst>
                    <a:ext uri="{9D8B030D-6E8A-4147-A177-3AD203B41FA5}">
                      <a16:colId xmlns:a16="http://schemas.microsoft.com/office/drawing/2014/main" val="237131993"/>
                    </a:ext>
                  </a:extLst>
                </a:gridCol>
              </a:tblGrid>
              <a:tr h="890905">
                <a:tc>
                  <a:txBody>
                    <a:bodyPr/>
                    <a:lstStyle/>
                    <a:p>
                      <a:pPr algn="ctr"/>
                      <a:r>
                        <a:rPr lang="en-US" sz="3600" dirty="0" smtClean="0"/>
                        <a:t>Object</a:t>
                      </a:r>
                      <a:endParaRPr lang="en-US" sz="3600" dirty="0"/>
                    </a:p>
                  </a:txBody>
                  <a:tcPr/>
                </a:tc>
                <a:extLst>
                  <a:ext uri="{0D108BD9-81ED-4DB2-BD59-A6C34878D82A}">
                    <a16:rowId xmlns:a16="http://schemas.microsoft.com/office/drawing/2014/main" val="2999632533"/>
                  </a:ext>
                </a:extLst>
              </a:tr>
              <a:tr h="890905">
                <a:tc>
                  <a:txBody>
                    <a:bodyPr/>
                    <a:lstStyle/>
                    <a:p>
                      <a:r>
                        <a:rPr lang="en-US" sz="2000" dirty="0" smtClean="0"/>
                        <a:t>Large</a:t>
                      </a:r>
                      <a:r>
                        <a:rPr lang="en-US" sz="2000" baseline="0" dirty="0" smtClean="0"/>
                        <a:t> </a:t>
                      </a:r>
                      <a:r>
                        <a:rPr lang="en-US" sz="2000" dirty="0" smtClean="0"/>
                        <a:t>Gold rod: </a:t>
                      </a:r>
                    </a:p>
                    <a:p>
                      <a:r>
                        <a:rPr lang="en-US" sz="2000" dirty="0" smtClean="0"/>
                        <a:t>h</a:t>
                      </a:r>
                      <a:r>
                        <a:rPr lang="en-US" sz="2000" baseline="0" dirty="0" smtClean="0"/>
                        <a:t> =                       d =</a:t>
                      </a:r>
                      <a:endParaRPr lang="en-US" sz="2000" dirty="0"/>
                    </a:p>
                  </a:txBody>
                  <a:tcPr/>
                </a:tc>
                <a:extLst>
                  <a:ext uri="{0D108BD9-81ED-4DB2-BD59-A6C34878D82A}">
                    <a16:rowId xmlns:a16="http://schemas.microsoft.com/office/drawing/2014/main" val="2057600479"/>
                  </a:ext>
                </a:extLst>
              </a:tr>
              <a:tr h="890905">
                <a:tc>
                  <a:txBody>
                    <a:bodyPr/>
                    <a:lstStyle/>
                    <a:p>
                      <a:r>
                        <a:rPr lang="en-US" sz="2000" dirty="0" smtClean="0"/>
                        <a:t>Large Silver</a:t>
                      </a:r>
                      <a:r>
                        <a:rPr lang="en-US" sz="2000" baseline="0" dirty="0" smtClean="0"/>
                        <a:t> rod:</a:t>
                      </a:r>
                    </a:p>
                    <a:p>
                      <a:r>
                        <a:rPr lang="en-US" sz="2000" baseline="0" dirty="0" smtClean="0"/>
                        <a:t>h =                        d =</a:t>
                      </a:r>
                      <a:endParaRPr lang="en-US" sz="2000" dirty="0"/>
                    </a:p>
                  </a:txBody>
                  <a:tcPr/>
                </a:tc>
                <a:extLst>
                  <a:ext uri="{0D108BD9-81ED-4DB2-BD59-A6C34878D82A}">
                    <a16:rowId xmlns:a16="http://schemas.microsoft.com/office/drawing/2014/main" val="3021688034"/>
                  </a:ext>
                </a:extLst>
              </a:tr>
              <a:tr h="890905">
                <a:tc>
                  <a:txBody>
                    <a:bodyPr/>
                    <a:lstStyle/>
                    <a:p>
                      <a:r>
                        <a:rPr lang="en-US" sz="2000" dirty="0" smtClean="0"/>
                        <a:t>Small</a:t>
                      </a:r>
                      <a:r>
                        <a:rPr lang="en-US" sz="2000" baseline="0" dirty="0" smtClean="0"/>
                        <a:t> silver rod:</a:t>
                      </a:r>
                    </a:p>
                    <a:p>
                      <a:r>
                        <a:rPr lang="en-US" sz="2000" baseline="0" dirty="0" smtClean="0"/>
                        <a:t>h =                         d =</a:t>
                      </a:r>
                      <a:endParaRPr lang="en-US" sz="2000" dirty="0"/>
                    </a:p>
                  </a:txBody>
                  <a:tcPr/>
                </a:tc>
                <a:extLst>
                  <a:ext uri="{0D108BD9-81ED-4DB2-BD59-A6C34878D82A}">
                    <a16:rowId xmlns:a16="http://schemas.microsoft.com/office/drawing/2014/main" val="2964290940"/>
                  </a:ext>
                </a:extLst>
              </a:tr>
              <a:tr h="890905">
                <a:tc>
                  <a:txBody>
                    <a:bodyPr/>
                    <a:lstStyle/>
                    <a:p>
                      <a:r>
                        <a:rPr lang="en-US" sz="2000" dirty="0" smtClean="0"/>
                        <a:t>Crayon:</a:t>
                      </a:r>
                    </a:p>
                    <a:p>
                      <a:r>
                        <a:rPr lang="en-US" sz="2000" dirty="0" smtClean="0"/>
                        <a:t>h</a:t>
                      </a:r>
                      <a:r>
                        <a:rPr lang="en-US" sz="2000" baseline="0" dirty="0" smtClean="0"/>
                        <a:t> =                         d = </a:t>
                      </a:r>
                      <a:endParaRPr lang="en-US" sz="2000" dirty="0"/>
                    </a:p>
                  </a:txBody>
                  <a:tcPr/>
                </a:tc>
                <a:extLst>
                  <a:ext uri="{0D108BD9-81ED-4DB2-BD59-A6C34878D82A}">
                    <a16:rowId xmlns:a16="http://schemas.microsoft.com/office/drawing/2014/main" val="282589752"/>
                  </a:ext>
                </a:extLst>
              </a:tr>
            </a:tbl>
          </a:graphicData>
        </a:graphic>
      </p:graphicFrame>
    </p:spTree>
    <p:extLst>
      <p:ext uri="{BB962C8B-B14F-4D97-AF65-F5344CB8AC3E}">
        <p14:creationId xmlns:p14="http://schemas.microsoft.com/office/powerpoint/2010/main" val="3547564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Discussion Notes (1 of </a:t>
            </a:r>
            <a:r>
              <a:rPr lang="en-US" alt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419600" y="609600"/>
            <a:ext cx="4575913" cy="5248622"/>
          </a:xfrm>
        </p:spPr>
        <p:txBody>
          <a:bodyPr>
            <a:normAutofit/>
          </a:bodyPr>
          <a:lstStyle/>
          <a:p>
            <a:pPr marL="0" indent="0">
              <a:buNone/>
            </a:pPr>
            <a:r>
              <a:rPr lang="en-US" altLang="en-US" sz="2800" dirty="0">
                <a:latin typeface="Arial" panose="020B0604020202020204" pitchFamily="34" charset="0"/>
                <a:cs typeface="Arial" panose="020B0604020202020204" pitchFamily="34" charset="0"/>
              </a:rPr>
              <a:t>Mass is commonly measured in units of      grams (g) or kilograms (kg).</a:t>
            </a:r>
          </a:p>
          <a:p>
            <a:r>
              <a:rPr lang="en-US" altLang="en-US" sz="2800" dirty="0">
                <a:latin typeface="Arial" panose="020B0604020202020204" pitchFamily="34" charset="0"/>
                <a:cs typeface="Arial" panose="020B0604020202020204" pitchFamily="34" charset="0"/>
              </a:rPr>
              <a:t>  1 kg = 1000 </a:t>
            </a:r>
            <a:r>
              <a:rPr lang="en-US" altLang="en-US" sz="2800" dirty="0" smtClean="0">
                <a:latin typeface="Arial" panose="020B0604020202020204" pitchFamily="34" charset="0"/>
                <a:cs typeface="Arial" panose="020B0604020202020204" pitchFamily="34" charset="0"/>
              </a:rPr>
              <a:t>g</a:t>
            </a:r>
          </a:p>
          <a:p>
            <a:r>
              <a:rPr lang="en-US" altLang="en-US" sz="2800" dirty="0">
                <a:latin typeface="Arial" panose="020B0604020202020204" pitchFamily="34" charset="0"/>
                <a:cs typeface="Arial" panose="020B0604020202020204" pitchFamily="34" charset="0"/>
              </a:rPr>
              <a:t> </a:t>
            </a:r>
            <a:r>
              <a:rPr lang="en-US" altLang="en-US" sz="2800" dirty="0" smtClean="0">
                <a:latin typeface="Arial" panose="020B0604020202020204" pitchFamily="34" charset="0"/>
                <a:cs typeface="Arial" panose="020B0604020202020204" pitchFamily="34" charset="0"/>
              </a:rPr>
              <a:t>An object has a mass of 15,450 g.  What is its mass in kg?</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589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Discussion Notes (2 of </a:t>
            </a:r>
            <a:r>
              <a:rPr lang="en-US" alt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127257" y="687800"/>
            <a:ext cx="4724400" cy="4127076"/>
          </a:xfrm>
        </p:spPr>
        <p:txBody>
          <a:bodyPr>
            <a:noAutofit/>
          </a:bodyPr>
          <a:lstStyle/>
          <a:p>
            <a:pPr>
              <a:spcBef>
                <a:spcPts val="624"/>
              </a:spcBef>
            </a:pPr>
            <a:r>
              <a:rPr lang="en-US" altLang="en-US" sz="2800" dirty="0">
                <a:latin typeface="Arial" panose="020B0604020202020204" pitchFamily="34" charset="0"/>
                <a:cs typeface="Arial" panose="020B0604020202020204" pitchFamily="34" charset="0"/>
              </a:rPr>
              <a:t>Volume is a measure of the amount of space occupied by something.</a:t>
            </a:r>
          </a:p>
          <a:p>
            <a:pPr marL="0" indent="0" algn="ctr">
              <a:spcBef>
                <a:spcPts val="624"/>
              </a:spcBef>
              <a:buNone/>
            </a:pPr>
            <a:r>
              <a:rPr lang="en-US" altLang="en-US" sz="2800" dirty="0">
                <a:latin typeface="Arial" panose="020B0604020202020204" pitchFamily="34" charset="0"/>
                <a:cs typeface="Arial" panose="020B0604020202020204" pitchFamily="34" charset="0"/>
              </a:rPr>
              <a:t>1000 mL = 1 L</a:t>
            </a:r>
          </a:p>
          <a:p>
            <a:pPr marL="0" indent="0" algn="ctr">
              <a:spcBef>
                <a:spcPts val="624"/>
              </a:spcBef>
              <a:buNone/>
            </a:pPr>
            <a:r>
              <a:rPr lang="en-US" altLang="en-US" sz="2800" dirty="0">
                <a:latin typeface="Arial" panose="020B0604020202020204" pitchFamily="34" charset="0"/>
                <a:cs typeface="Arial" panose="020B0604020202020204" pitchFamily="34" charset="0"/>
              </a:rPr>
              <a:t>1 </a:t>
            </a:r>
            <a:r>
              <a:rPr lang="en-US" altLang="en-US" sz="2800" dirty="0" smtClean="0">
                <a:latin typeface="Arial" panose="020B0604020202020204" pitchFamily="34" charset="0"/>
                <a:cs typeface="Arial" panose="020B0604020202020204" pitchFamily="34" charset="0"/>
              </a:rPr>
              <a:t>mL </a:t>
            </a:r>
            <a:r>
              <a:rPr lang="en-US" altLang="en-US" sz="2800" dirty="0">
                <a:latin typeface="Arial" panose="020B0604020202020204" pitchFamily="34" charset="0"/>
                <a:cs typeface="Arial" panose="020B0604020202020204" pitchFamily="34" charset="0"/>
              </a:rPr>
              <a:t>= 1 </a:t>
            </a:r>
            <a:r>
              <a:rPr lang="en-US" altLang="en-US" sz="2800" dirty="0" smtClean="0">
                <a:latin typeface="Arial" panose="020B0604020202020204" pitchFamily="34" charset="0"/>
                <a:cs typeface="Arial" panose="020B0604020202020204" pitchFamily="34" charset="0"/>
              </a:rPr>
              <a:t>cm</a:t>
            </a:r>
            <a:r>
              <a:rPr lang="en-US" altLang="en-US" sz="2800" baseline="30000" dirty="0" smtClean="0">
                <a:latin typeface="Arial" panose="020B0604020202020204" pitchFamily="34" charset="0"/>
                <a:cs typeface="Arial" panose="020B0604020202020204" pitchFamily="34" charset="0"/>
              </a:rPr>
              <a:t>3</a:t>
            </a:r>
            <a:endParaRPr lang="en-US" altLang="en-US" sz="2800" baseline="30000" dirty="0">
              <a:latin typeface="Arial" panose="020B0604020202020204" pitchFamily="34" charset="0"/>
              <a:cs typeface="Arial" panose="020B0604020202020204" pitchFamily="34" charset="0"/>
            </a:endParaRPr>
          </a:p>
          <a:p>
            <a:pPr>
              <a:spcBef>
                <a:spcPts val="624"/>
              </a:spcBef>
            </a:pPr>
            <a:r>
              <a:rPr lang="en-US" altLang="en-US" sz="2800" baseline="30000" dirty="0">
                <a:latin typeface="Arial" panose="020B0604020202020204" pitchFamily="34" charset="0"/>
                <a:cs typeface="Arial" panose="020B0604020202020204" pitchFamily="34" charset="0"/>
              </a:rPr>
              <a:t> </a:t>
            </a:r>
            <a:r>
              <a:rPr lang="en-US" altLang="en-US" sz="2800" dirty="0" smtClean="0">
                <a:latin typeface="Arial" panose="020B0604020202020204" pitchFamily="34" charset="0"/>
                <a:cs typeface="Arial" panose="020B0604020202020204" pitchFamily="34" charset="0"/>
              </a:rPr>
              <a:t> An object has a volume of 55.25 mL how many L?</a:t>
            </a:r>
            <a:endParaRPr lang="en-US" altLang="en-US" sz="2800" baseline="30000" dirty="0" smtClean="0">
              <a:latin typeface="Arial" panose="020B0604020202020204" pitchFamily="34" charset="0"/>
              <a:cs typeface="Arial" panose="020B0604020202020204" pitchFamily="34" charset="0"/>
            </a:endParaRPr>
          </a:p>
        </p:txBody>
      </p:sp>
      <p:sp>
        <p:nvSpPr>
          <p:cNvPr id="2" name="TextBox 1"/>
          <p:cNvSpPr txBox="1"/>
          <p:nvPr/>
        </p:nvSpPr>
        <p:spPr>
          <a:xfrm>
            <a:off x="457200" y="5715000"/>
            <a:ext cx="8379217" cy="646331"/>
          </a:xfrm>
          <a:prstGeom prst="rect">
            <a:avLst/>
          </a:prstGeom>
          <a:noFill/>
        </p:spPr>
        <p:txBody>
          <a:bodyPr wrap="none" rtlCol="0">
            <a:spAutoFit/>
          </a:bodyPr>
          <a:lstStyle/>
          <a:p>
            <a:r>
              <a:rPr lang="en-US" dirty="0"/>
              <a:t>The volume of a regularly shaped solid is determined using a geometric formula</a:t>
            </a:r>
            <a:r>
              <a:rPr lang="en-US" dirty="0" smtClean="0"/>
              <a:t>.</a:t>
            </a:r>
          </a:p>
          <a:p>
            <a:r>
              <a:rPr lang="en-US" dirty="0" smtClean="0"/>
              <a:t>For example the volume of a box would be calculated with the formula:  l x w x h</a:t>
            </a:r>
            <a:endParaRPr lang="en-US" dirty="0"/>
          </a:p>
        </p:txBody>
      </p:sp>
    </p:spTree>
    <p:extLst>
      <p:ext uri="{BB962C8B-B14F-4D97-AF65-F5344CB8AC3E}">
        <p14:creationId xmlns:p14="http://schemas.microsoft.com/office/powerpoint/2010/main" val="316479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Discussion Notes </a:t>
            </a:r>
            <a:r>
              <a:rPr lang="en-US" altLang="en-US" dirty="0" smtClean="0">
                <a:latin typeface="Arial" panose="020B0604020202020204" pitchFamily="34" charset="0"/>
                <a:cs typeface="Arial" panose="020B0604020202020204" pitchFamily="34" charset="0"/>
              </a:rPr>
              <a:t>(3 </a:t>
            </a:r>
            <a:r>
              <a:rPr lang="en-US" altLang="en-US" dirty="0">
                <a:latin typeface="Arial" panose="020B0604020202020204" pitchFamily="34" charset="0"/>
                <a:cs typeface="Arial" panose="020B0604020202020204" pitchFamily="34" charset="0"/>
              </a:rPr>
              <a:t>of </a:t>
            </a:r>
            <a:r>
              <a:rPr lang="en-US" alt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267200" y="304800"/>
            <a:ext cx="4724400" cy="6172200"/>
          </a:xfrm>
        </p:spPr>
        <p:txBody>
          <a:bodyPr>
            <a:noAutofit/>
          </a:bodyPr>
          <a:lstStyle/>
          <a:p>
            <a:pPr>
              <a:spcBef>
                <a:spcPts val="624"/>
              </a:spcBef>
            </a:pPr>
            <a:r>
              <a:rPr lang="en-US" altLang="en-US" sz="2800" b="1" dirty="0" smtClean="0">
                <a:latin typeface="Arial" panose="020B0604020202020204" pitchFamily="34" charset="0"/>
                <a:cs typeface="Arial" panose="020B0604020202020204" pitchFamily="34" charset="0"/>
              </a:rPr>
              <a:t>Mass</a:t>
            </a:r>
            <a:r>
              <a:rPr lang="en-US" altLang="en-US" sz="2800" b="1" dirty="0">
                <a:latin typeface="Arial" panose="020B0604020202020204" pitchFamily="34" charset="0"/>
                <a:cs typeface="Arial" panose="020B0604020202020204" pitchFamily="34" charset="0"/>
              </a:rPr>
              <a:t>:</a:t>
            </a:r>
            <a:r>
              <a:rPr lang="en-US" altLang="en-US" sz="2800" dirty="0">
                <a:latin typeface="Arial" panose="020B0604020202020204" pitchFamily="34" charset="0"/>
                <a:cs typeface="Arial" panose="020B0604020202020204" pitchFamily="34" charset="0"/>
              </a:rPr>
              <a:t> A measure of the quantity of matter in an object.</a:t>
            </a:r>
          </a:p>
          <a:p>
            <a:pPr>
              <a:spcBef>
                <a:spcPts val="624"/>
              </a:spcBef>
            </a:pPr>
            <a:r>
              <a:rPr lang="en-US" altLang="en-US" sz="2800" b="1" dirty="0">
                <a:latin typeface="Arial" panose="020B0604020202020204" pitchFamily="34" charset="0"/>
                <a:cs typeface="Arial" panose="020B0604020202020204" pitchFamily="34" charset="0"/>
              </a:rPr>
              <a:t>Volume: </a:t>
            </a:r>
            <a:r>
              <a:rPr lang="en-US" altLang="en-US" sz="2800" dirty="0">
                <a:latin typeface="Arial" panose="020B0604020202020204" pitchFamily="34" charset="0"/>
                <a:cs typeface="Arial" panose="020B0604020202020204" pitchFamily="34" charset="0"/>
              </a:rPr>
              <a:t>The amount of space a sample of matter occupies.</a:t>
            </a:r>
          </a:p>
        </p:txBody>
      </p:sp>
    </p:spTree>
    <p:extLst>
      <p:ext uri="{BB962C8B-B14F-4D97-AF65-F5344CB8AC3E}">
        <p14:creationId xmlns:p14="http://schemas.microsoft.com/office/powerpoint/2010/main" val="48299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Wrap Up</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267200" y="707393"/>
            <a:ext cx="4575913" cy="5750014"/>
          </a:xfrm>
        </p:spPr>
        <p:txBody>
          <a:bodyPr>
            <a:noAutofit/>
          </a:bodyPr>
          <a:lstStyle/>
          <a:p>
            <a:pPr marL="0" indent="0">
              <a:buNone/>
            </a:pPr>
            <a:r>
              <a:rPr lang="en-US" altLang="en-US" sz="2000" b="1" dirty="0">
                <a:latin typeface="Arial" panose="020B0604020202020204" pitchFamily="34" charset="0"/>
                <a:cs typeface="Arial" panose="020B0604020202020204" pitchFamily="34" charset="0"/>
              </a:rPr>
              <a:t>How do you determine the masses and volumes of substances?</a:t>
            </a:r>
          </a:p>
          <a:p>
            <a:r>
              <a:rPr lang="en-US" altLang="en-US" sz="2000" b="1" dirty="0">
                <a:latin typeface="Arial" panose="020B0604020202020204" pitchFamily="34" charset="0"/>
                <a:cs typeface="Arial" panose="020B0604020202020204" pitchFamily="34" charset="0"/>
              </a:rPr>
              <a:t>Mass is a measure of the amount of substance. Mass can be measured using an electronic or triple beam balance.</a:t>
            </a:r>
          </a:p>
          <a:p>
            <a:r>
              <a:rPr lang="en-US" altLang="en-US" sz="2000" b="1" dirty="0">
                <a:latin typeface="Arial" panose="020B0604020202020204" pitchFamily="34" charset="0"/>
                <a:cs typeface="Arial" panose="020B0604020202020204" pitchFamily="34" charset="0"/>
              </a:rPr>
              <a:t>Volume is the amount of space occupied by an object. The volume of a liquid can be measured in a graduated cylinder.</a:t>
            </a:r>
          </a:p>
          <a:p>
            <a:r>
              <a:rPr lang="en-US" altLang="en-US" sz="2000" b="1" dirty="0">
                <a:latin typeface="Arial" panose="020B0604020202020204" pitchFamily="34" charset="0"/>
                <a:cs typeface="Arial" panose="020B0604020202020204" pitchFamily="34" charset="0"/>
              </a:rPr>
              <a:t>Objects with similar volumes can have different masses, and vice versa.</a:t>
            </a:r>
          </a:p>
        </p:txBody>
      </p:sp>
    </p:spTree>
    <p:extLst>
      <p:ext uri="{BB962C8B-B14F-4D97-AF65-F5344CB8AC3E}">
        <p14:creationId xmlns:p14="http://schemas.microsoft.com/office/powerpoint/2010/main" val="128317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Check-In</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tabLst>
                <a:tab pos="342900" algn="l"/>
              </a:tabLst>
            </a:pPr>
            <a:r>
              <a:rPr lang="en-US" altLang="en-US" sz="2000" b="1" dirty="0">
                <a:latin typeface="Arial" panose="020B0604020202020204" pitchFamily="34" charset="0"/>
                <a:cs typeface="Arial" panose="020B0604020202020204" pitchFamily="34" charset="0"/>
              </a:rPr>
              <a:t>A penny has a mass of 2.498 g.</a:t>
            </a:r>
          </a:p>
          <a:p>
            <a:pPr marL="514350" indent="-514350">
              <a:buFont typeface="+mj-lt"/>
              <a:buAutoNum type="alphaLcPeriod"/>
              <a:tabLst>
                <a:tab pos="342900" algn="l"/>
              </a:tabLst>
            </a:pPr>
            <a:r>
              <a:rPr lang="en-US" altLang="en-US" sz="2000" b="1" dirty="0">
                <a:latin typeface="Arial" panose="020B0604020202020204" pitchFamily="34" charset="0"/>
                <a:cs typeface="Arial" panose="020B0604020202020204" pitchFamily="34" charset="0"/>
              </a:rPr>
              <a:t>What is the mass to the nearest tenth of a gram?</a:t>
            </a:r>
          </a:p>
          <a:p>
            <a:pPr marL="514350" indent="-514350">
              <a:buFont typeface="+mj-lt"/>
              <a:buAutoNum type="alphaLcPeriod"/>
              <a:tabLst>
                <a:tab pos="342900" algn="l"/>
              </a:tabLst>
            </a:pPr>
            <a:r>
              <a:rPr lang="en-US" altLang="en-US" sz="2000" b="1" dirty="0">
                <a:latin typeface="Arial" panose="020B0604020202020204" pitchFamily="34" charset="0"/>
                <a:cs typeface="Arial" panose="020B0604020202020204" pitchFamily="34" charset="0"/>
              </a:rPr>
              <a:t>How would you determine the volume of a penny?</a:t>
            </a:r>
          </a:p>
          <a:p>
            <a:pPr marL="514350" indent="-514350">
              <a:buFont typeface="+mj-lt"/>
              <a:buAutoNum type="alphaLcPeriod"/>
              <a:tabLst>
                <a:tab pos="342900" algn="l"/>
              </a:tabLst>
            </a:pPr>
            <a:r>
              <a:rPr lang="en-US" altLang="en-US" sz="2000" b="1" dirty="0">
                <a:latin typeface="Arial" panose="020B0604020202020204" pitchFamily="34" charset="0"/>
                <a:cs typeface="Arial" panose="020B0604020202020204" pitchFamily="34" charset="0"/>
              </a:rPr>
              <a:t>What is the difference between mass and volume?</a:t>
            </a:r>
          </a:p>
          <a:p>
            <a:pPr marL="514350" indent="-514350">
              <a:buFont typeface="+mj-lt"/>
              <a:buAutoNum type="alphaLcPeriod"/>
              <a:tabLst>
                <a:tab pos="342900" algn="l"/>
              </a:tabLst>
            </a:pPr>
            <a:r>
              <a:rPr lang="en-US" altLang="en-US" sz="2000" b="1" dirty="0">
                <a:latin typeface="Arial" panose="020B0604020202020204" pitchFamily="34" charset="0"/>
                <a:cs typeface="Arial" panose="020B0604020202020204" pitchFamily="34" charset="0"/>
              </a:rPr>
              <a:t>Suppose you find that the golden penny has a mass of 2.6 g. If you compare it with the mass of this penny, what can you conclude?</a:t>
            </a:r>
          </a:p>
        </p:txBody>
      </p:sp>
    </p:spTree>
    <p:extLst>
      <p:ext uri="{BB962C8B-B14F-4D97-AF65-F5344CB8AC3E}">
        <p14:creationId xmlns:p14="http://schemas.microsoft.com/office/powerpoint/2010/main" val="188436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Practice Problems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Volume formulas: </a:t>
            </a:r>
          </a:p>
          <a:p>
            <a:r>
              <a:rPr lang="en-US" sz="2000" dirty="0" smtClean="0"/>
              <a:t>Block </a:t>
            </a:r>
            <a:r>
              <a:rPr lang="en-US" sz="2000" dirty="0" smtClean="0">
                <a:sym typeface="Wingdings" panose="05000000000000000000" pitchFamily="2" charset="2"/>
              </a:rPr>
              <a:t> V = l x w x h</a:t>
            </a:r>
          </a:p>
          <a:p>
            <a:r>
              <a:rPr lang="en-US" sz="2000" dirty="0" smtClean="0">
                <a:sym typeface="Wingdings" panose="05000000000000000000" pitchFamily="2" charset="2"/>
              </a:rPr>
              <a:t>Cylinder  V = </a:t>
            </a:r>
            <a:r>
              <a:rPr lang="en-US" sz="2000" dirty="0" smtClean="0">
                <a:sym typeface="Symbol" panose="05050102010706020507" pitchFamily="18" charset="2"/>
              </a:rPr>
              <a:t>r</a:t>
            </a:r>
            <a:r>
              <a:rPr lang="en-US" sz="2000" baseline="30000" dirty="0" smtClean="0">
                <a:sym typeface="Symbol" panose="05050102010706020507" pitchFamily="18" charset="2"/>
              </a:rPr>
              <a:t>2</a:t>
            </a:r>
            <a:r>
              <a:rPr lang="en-US" sz="2000" dirty="0" smtClean="0">
                <a:sym typeface="Symbol" panose="05050102010706020507" pitchFamily="18" charset="2"/>
              </a:rPr>
              <a:t>h</a:t>
            </a:r>
          </a:p>
          <a:p>
            <a:r>
              <a:rPr lang="en-US" sz="2000" dirty="0" smtClean="0">
                <a:sym typeface="Symbol" panose="05050102010706020507" pitchFamily="18" charset="2"/>
              </a:rPr>
              <a:t>Sphere </a:t>
            </a:r>
            <a:r>
              <a:rPr lang="en-US" sz="2000" dirty="0" smtClean="0">
                <a:sym typeface="Wingdings" panose="05000000000000000000" pitchFamily="2" charset="2"/>
              </a:rPr>
              <a:t>  V = 4</a:t>
            </a:r>
            <a:r>
              <a:rPr lang="en-US" sz="2000" dirty="0" smtClean="0">
                <a:sym typeface="Symbol" panose="05050102010706020507" pitchFamily="18" charset="2"/>
              </a:rPr>
              <a:t>r</a:t>
            </a:r>
            <a:r>
              <a:rPr lang="en-US" sz="2000" baseline="30000" dirty="0" smtClean="0">
                <a:sym typeface="Symbol" panose="05050102010706020507" pitchFamily="18" charset="2"/>
              </a:rPr>
              <a:t>3</a:t>
            </a:r>
            <a:r>
              <a:rPr lang="en-US" sz="2000" dirty="0" smtClean="0">
                <a:sym typeface="Symbol" panose="05050102010706020507" pitchFamily="18" charset="2"/>
              </a:rPr>
              <a:t>/3</a:t>
            </a:r>
          </a:p>
          <a:p>
            <a:endParaRPr lang="en-US" sz="2000" dirty="0">
              <a:sym typeface="Symbol" panose="05050102010706020507" pitchFamily="18" charset="2"/>
            </a:endParaRPr>
          </a:p>
          <a:p>
            <a:r>
              <a:rPr lang="en-US" sz="2000" dirty="0" smtClean="0">
                <a:sym typeface="Symbol" panose="05050102010706020507" pitchFamily="18" charset="2"/>
              </a:rPr>
              <a:t>Calculate the volume of the block on your desk, one of the metal cylinders, and a marble (diameter of 2.5 cm</a:t>
            </a:r>
          </a:p>
          <a:p>
            <a:endParaRPr lang="en-US" sz="2000" dirty="0">
              <a:sym typeface="Symbol" panose="05050102010706020507" pitchFamily="18" charset="2"/>
            </a:endParaRPr>
          </a:p>
          <a:p>
            <a:endParaRPr lang="en-US" sz="2000" dirty="0" smtClean="0">
              <a:sym typeface="Symbol" panose="05050102010706020507" pitchFamily="18" charset="2"/>
            </a:endParaRPr>
          </a:p>
          <a:p>
            <a:endParaRPr lang="en-US" sz="2000" dirty="0">
              <a:sym typeface="Symbol" panose="05050102010706020507" pitchFamily="18" charset="2"/>
            </a:endParaRPr>
          </a:p>
          <a:p>
            <a:endParaRPr lang="en-US" sz="2000" dirty="0" smtClean="0">
              <a:sym typeface="Symbol" panose="05050102010706020507" pitchFamily="18" charset="2"/>
            </a:endParaRPr>
          </a:p>
          <a:p>
            <a:endParaRPr lang="en-US" sz="2000" dirty="0"/>
          </a:p>
        </p:txBody>
      </p:sp>
    </p:spTree>
    <p:extLst>
      <p:ext uri="{BB962C8B-B14F-4D97-AF65-F5344CB8AC3E}">
        <p14:creationId xmlns:p14="http://schemas.microsoft.com/office/powerpoint/2010/main" val="3317518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 Classwork/homework</a:t>
            </a:r>
            <a:endParaRPr lang="en-US" dirty="0"/>
          </a:p>
        </p:txBody>
      </p:sp>
      <p:sp>
        <p:nvSpPr>
          <p:cNvPr id="3" name="Content Placeholder 2"/>
          <p:cNvSpPr>
            <a:spLocks noGrp="1"/>
          </p:cNvSpPr>
          <p:nvPr>
            <p:ph idx="1"/>
          </p:nvPr>
        </p:nvSpPr>
        <p:spPr/>
        <p:txBody>
          <a:bodyPr>
            <a:normAutofit/>
          </a:bodyPr>
          <a:lstStyle/>
          <a:p>
            <a:r>
              <a:rPr lang="en-US" sz="2800" dirty="0" smtClean="0"/>
              <a:t>Read Lesson 4 pages 13-16 carefully</a:t>
            </a:r>
          </a:p>
          <a:p>
            <a:r>
              <a:rPr lang="en-US" sz="2800" dirty="0" smtClean="0"/>
              <a:t>Page 16 Answer questions 1-11 neatly, in full sentences </a:t>
            </a:r>
            <a:endParaRPr lang="en-US" sz="2800" dirty="0"/>
          </a:p>
        </p:txBody>
      </p:sp>
    </p:spTree>
    <p:extLst>
      <p:ext uri="{BB962C8B-B14F-4D97-AF65-F5344CB8AC3E}">
        <p14:creationId xmlns:p14="http://schemas.microsoft.com/office/powerpoint/2010/main" val="381554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044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sz="4800" dirty="0"/>
              <a:t>Lesson 5: All That Glitters</a:t>
            </a:r>
            <a:endParaRPr lang="en-US" sz="4800" dirty="0"/>
          </a:p>
        </p:txBody>
      </p:sp>
      <p:sp>
        <p:nvSpPr>
          <p:cNvPr id="7" name="Content Placeholder 6"/>
          <p:cNvSpPr>
            <a:spLocks noGrp="1"/>
          </p:cNvSpPr>
          <p:nvPr>
            <p:ph sz="half" idx="1"/>
          </p:nvPr>
        </p:nvSpPr>
        <p:spPr>
          <a:xfrm>
            <a:off x="4267200" y="1859941"/>
            <a:ext cx="4091674" cy="796171"/>
          </a:xfrm>
        </p:spPr>
        <p:txBody>
          <a:bodyPr>
            <a:normAutofit/>
          </a:bodyPr>
          <a:lstStyle/>
          <a:p>
            <a:pPr marL="0" indent="0" algn="ctr">
              <a:buNone/>
            </a:pPr>
            <a:r>
              <a:rPr lang="en-US" altLang="en-US" sz="2800" b="1" dirty="0"/>
              <a:t>Density</a:t>
            </a: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38600" y="2656112"/>
            <a:ext cx="4760718" cy="2158764"/>
          </a:xfrm>
        </p:spPr>
      </p:pic>
    </p:spTree>
    <p:extLst>
      <p:ext uri="{BB962C8B-B14F-4D97-AF65-F5344CB8AC3E}">
        <p14:creationId xmlns:p14="http://schemas.microsoft.com/office/powerpoint/2010/main" val="2415332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Lesson 4: Mass Communication</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407284" y="1198602"/>
            <a:ext cx="4091410" cy="1863814"/>
          </a:xfrm>
        </p:spPr>
        <p:txBody>
          <a:bodyPr>
            <a:normAutofit/>
          </a:bodyPr>
          <a:lstStyle/>
          <a:p>
            <a:pPr marL="0" indent="0">
              <a:buNone/>
            </a:pPr>
            <a:r>
              <a:rPr lang="en-US" altLang="en-US" sz="2400" b="1" dirty="0">
                <a:latin typeface="Arial" panose="020B0604020202020204" pitchFamily="34" charset="0"/>
                <a:cs typeface="Arial" panose="020B0604020202020204" pitchFamily="34" charset="0"/>
              </a:rPr>
              <a:t>Mass and Volume</a:t>
            </a:r>
          </a:p>
        </p:txBody>
      </p:sp>
      <p:pic>
        <p:nvPicPr>
          <p:cNvPr id="3" name="Picture 2">
            <a:extLst>
              <a:ext uri="{FF2B5EF4-FFF2-40B4-BE49-F238E27FC236}">
                <a16:creationId xmlns:a16="http://schemas.microsoft.com/office/drawing/2014/main" id="{1333B222-37A0-41DF-9AC3-3C7FD6C074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781" y="3048000"/>
            <a:ext cx="4326416" cy="2209800"/>
          </a:xfrm>
          <a:prstGeom prst="rect">
            <a:avLst/>
          </a:prstGeom>
        </p:spPr>
      </p:pic>
      <p:sp>
        <p:nvSpPr>
          <p:cNvPr id="2" name="TextBox 1"/>
          <p:cNvSpPr txBox="1"/>
          <p:nvPr/>
        </p:nvSpPr>
        <p:spPr>
          <a:xfrm>
            <a:off x="1752600" y="1761177"/>
            <a:ext cx="800219" cy="369332"/>
          </a:xfrm>
          <a:prstGeom prst="rect">
            <a:avLst/>
          </a:prstGeom>
          <a:noFill/>
        </p:spPr>
        <p:txBody>
          <a:bodyPr wrap="none" rtlCol="0">
            <a:spAutoFit/>
          </a:bodyPr>
          <a:lstStyle/>
          <a:p>
            <a:r>
              <a:rPr lang="en-US" b="1" dirty="0" smtClean="0">
                <a:solidFill>
                  <a:schemeClr val="bg1"/>
                </a:solidFill>
              </a:rPr>
              <a:t>Day 1</a:t>
            </a:r>
            <a:endParaRPr lang="en-US" b="1" dirty="0">
              <a:solidFill>
                <a:schemeClr val="bg1"/>
              </a:solidFill>
            </a:endParaRPr>
          </a:p>
        </p:txBody>
      </p:sp>
    </p:spTree>
    <p:extLst>
      <p:ext uri="{BB962C8B-B14F-4D97-AF65-F5344CB8AC3E}">
        <p14:creationId xmlns:p14="http://schemas.microsoft.com/office/powerpoint/2010/main" val="1790736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ChemCatalyst</a:t>
            </a:r>
            <a:endParaRPr lang="en-US" dirty="0"/>
          </a:p>
        </p:txBody>
      </p:sp>
      <p:sp>
        <p:nvSpPr>
          <p:cNvPr id="7" name="Content Placeholder 6"/>
          <p:cNvSpPr>
            <a:spLocks noGrp="1"/>
          </p:cNvSpPr>
          <p:nvPr>
            <p:ph idx="1"/>
          </p:nvPr>
        </p:nvSpPr>
        <p:spPr/>
        <p:txBody>
          <a:bodyPr>
            <a:noAutofit/>
          </a:bodyPr>
          <a:lstStyle/>
          <a:p>
            <a:pPr marL="0" indent="0">
              <a:buNone/>
            </a:pPr>
            <a:r>
              <a:rPr lang="en-US" altLang="en-US" sz="2000" dirty="0"/>
              <a:t>In the year 250 B.C.E., King Hiero commissioned a goldsmith to make him a crown out of pure gold. However, when he received the crown, he suspected that the goldsmith had taken some of the gold and replaced it with a cheaper metal, even though it still weighed the same. He asked Archimedes to determine whether the crown was solid gold.</a:t>
            </a:r>
          </a:p>
          <a:p>
            <a:pPr marL="0" indent="0">
              <a:buNone/>
            </a:pPr>
            <a:r>
              <a:rPr lang="en-US" altLang="en-US" sz="2000" dirty="0"/>
              <a:t>How do you think Archimedes determined whether the crown was solid gold?</a:t>
            </a:r>
            <a:endParaRPr lang="en-US" altLang="en-US" sz="2000" dirty="0">
              <a:latin typeface="Minion Pro" pitchFamily="18" charset="0"/>
            </a:endParaRPr>
          </a:p>
        </p:txBody>
      </p:sp>
    </p:spTree>
    <p:extLst>
      <p:ext uri="{BB962C8B-B14F-4D97-AF65-F5344CB8AC3E}">
        <p14:creationId xmlns:p14="http://schemas.microsoft.com/office/powerpoint/2010/main" val="756123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Key Question</a:t>
            </a:r>
            <a:endParaRPr lang="en-US" dirty="0"/>
          </a:p>
        </p:txBody>
      </p:sp>
      <p:sp>
        <p:nvSpPr>
          <p:cNvPr id="7" name="Content Placeholder 6"/>
          <p:cNvSpPr>
            <a:spLocks noGrp="1"/>
          </p:cNvSpPr>
          <p:nvPr>
            <p:ph idx="1"/>
          </p:nvPr>
        </p:nvSpPr>
        <p:spPr/>
        <p:txBody>
          <a:bodyPr>
            <a:normAutofit/>
          </a:bodyPr>
          <a:lstStyle/>
          <a:p>
            <a:pPr marL="0" indent="0">
              <a:buNone/>
            </a:pPr>
            <a:r>
              <a:rPr lang="en-US" altLang="en-US" sz="2800" b="1" dirty="0"/>
              <a:t>How can you use mass and volume to determine the identity of a substance?</a:t>
            </a:r>
          </a:p>
        </p:txBody>
      </p:sp>
    </p:spTree>
    <p:extLst>
      <p:ext uri="{BB962C8B-B14F-4D97-AF65-F5344CB8AC3E}">
        <p14:creationId xmlns:p14="http://schemas.microsoft.com/office/powerpoint/2010/main" val="15102433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You will be able to:</a:t>
            </a:r>
            <a:endParaRPr lang="en-US" dirty="0"/>
          </a:p>
        </p:txBody>
      </p:sp>
      <p:sp>
        <p:nvSpPr>
          <p:cNvPr id="7" name="Content Placeholder 6"/>
          <p:cNvSpPr>
            <a:spLocks noGrp="1"/>
          </p:cNvSpPr>
          <p:nvPr>
            <p:ph idx="1"/>
          </p:nvPr>
        </p:nvSpPr>
        <p:spPr/>
        <p:txBody>
          <a:bodyPr>
            <a:normAutofit fontScale="92500" lnSpcReduction="10000"/>
          </a:bodyPr>
          <a:lstStyle/>
          <a:p>
            <a:pPr>
              <a:spcBef>
                <a:spcPts val="624"/>
              </a:spcBef>
            </a:pPr>
            <a:r>
              <a:rPr lang="en-US" altLang="en-US" sz="2800" dirty="0"/>
              <a:t>define density as the amount of mass in a certain space, or mass per unit volume.</a:t>
            </a:r>
          </a:p>
          <a:p>
            <a:pPr>
              <a:spcBef>
                <a:spcPts val="624"/>
              </a:spcBef>
            </a:pPr>
            <a:r>
              <a:rPr lang="en-US" altLang="en-US" sz="2800" dirty="0"/>
              <a:t>solve problems for density, mass, or volume using the equation          </a:t>
            </a:r>
            <a:r>
              <a:rPr lang="en-US" altLang="en-US" sz="2800" b="1" i="1" dirty="0"/>
              <a:t>D</a:t>
            </a:r>
            <a:r>
              <a:rPr lang="en-US" altLang="en-US" sz="2800" b="1" dirty="0"/>
              <a:t> = </a:t>
            </a:r>
            <a:r>
              <a:rPr lang="en-US" altLang="en-US" sz="2800" b="1" i="1" dirty="0"/>
              <a:t>m/V</a:t>
            </a:r>
            <a:r>
              <a:rPr lang="en-US" altLang="en-US" sz="2800" b="1" dirty="0"/>
              <a:t>.</a:t>
            </a:r>
          </a:p>
          <a:p>
            <a:pPr>
              <a:spcBef>
                <a:spcPts val="624"/>
              </a:spcBef>
            </a:pPr>
            <a:r>
              <a:rPr lang="en-US" altLang="en-US" sz="2800" dirty="0"/>
              <a:t>explain how and why density can be used to identify a substance</a:t>
            </a:r>
            <a:r>
              <a:rPr lang="en-US" altLang="en-US" dirty="0"/>
              <a:t>.</a:t>
            </a:r>
          </a:p>
        </p:txBody>
      </p:sp>
    </p:spTree>
    <p:extLst>
      <p:ext uri="{BB962C8B-B14F-4D97-AF65-F5344CB8AC3E}">
        <p14:creationId xmlns:p14="http://schemas.microsoft.com/office/powerpoint/2010/main" val="2289384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Prepare for the Lab</a:t>
            </a:r>
            <a:endParaRPr lang="en-US" dirty="0"/>
          </a:p>
        </p:txBody>
      </p:sp>
      <p:sp>
        <p:nvSpPr>
          <p:cNvPr id="7" name="Content Placeholder 6"/>
          <p:cNvSpPr>
            <a:spLocks noGrp="1"/>
          </p:cNvSpPr>
          <p:nvPr>
            <p:ph idx="1"/>
          </p:nvPr>
        </p:nvSpPr>
        <p:spPr>
          <a:xfrm>
            <a:off x="4415687" y="803186"/>
            <a:ext cx="4091410" cy="2244814"/>
          </a:xfrm>
        </p:spPr>
        <p:txBody>
          <a:bodyPr>
            <a:normAutofit/>
          </a:bodyPr>
          <a:lstStyle/>
          <a:p>
            <a:pPr marL="0" indent="0">
              <a:spcBef>
                <a:spcPts val="624"/>
              </a:spcBef>
              <a:buNone/>
            </a:pPr>
            <a:r>
              <a:rPr lang="en-US" altLang="en-US" sz="2800" b="1" dirty="0"/>
              <a:t>Work in pairs.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6014" y="2590800"/>
            <a:ext cx="4271083" cy="3048000"/>
          </a:xfrm>
          <a:prstGeom prst="rect">
            <a:avLst/>
          </a:prstGeom>
        </p:spPr>
      </p:pic>
    </p:spTree>
    <p:extLst>
      <p:ext uri="{BB962C8B-B14F-4D97-AF65-F5344CB8AC3E}">
        <p14:creationId xmlns:p14="http://schemas.microsoft.com/office/powerpoint/2010/main" val="2068406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Discussion Notes (1 of 2)</a:t>
            </a:r>
            <a:endParaRPr lang="en-US" dirty="0"/>
          </a:p>
        </p:txBody>
      </p:sp>
      <p:sp>
        <p:nvSpPr>
          <p:cNvPr id="7" name="Content Placeholder 6"/>
          <p:cNvSpPr>
            <a:spLocks noGrp="1"/>
          </p:cNvSpPr>
          <p:nvPr>
            <p:ph idx="1"/>
          </p:nvPr>
        </p:nvSpPr>
        <p:spPr>
          <a:xfrm>
            <a:off x="4114800" y="593596"/>
            <a:ext cx="4800600" cy="5670808"/>
          </a:xfrm>
        </p:spPr>
        <p:txBody>
          <a:bodyPr>
            <a:noAutofit/>
          </a:bodyPr>
          <a:lstStyle/>
          <a:p>
            <a:pPr marL="0" indent="0">
              <a:buNone/>
            </a:pPr>
            <a:r>
              <a:rPr lang="en-US" altLang="en-US" sz="2400" b="1" dirty="0"/>
              <a:t>Extensive property</a:t>
            </a:r>
            <a:r>
              <a:rPr lang="en-US" altLang="en-US" sz="2400" dirty="0"/>
              <a:t>:</a:t>
            </a:r>
            <a:r>
              <a:rPr lang="en-US" altLang="en-US" sz="2400" b="1" dirty="0"/>
              <a:t> </a:t>
            </a:r>
            <a:r>
              <a:rPr lang="en-US" altLang="en-US" sz="2400" dirty="0"/>
              <a:t>A characteristic that is specific to the amount of matter.</a:t>
            </a:r>
          </a:p>
          <a:p>
            <a:pPr marL="0" indent="0">
              <a:buNone/>
            </a:pPr>
            <a:r>
              <a:rPr lang="en-US" altLang="en-US" sz="2400" b="1" dirty="0"/>
              <a:t>Intensive property</a:t>
            </a:r>
            <a:r>
              <a:rPr lang="en-US" altLang="en-US" sz="2400" dirty="0"/>
              <a:t>:</a:t>
            </a:r>
            <a:r>
              <a:rPr lang="en-US" altLang="en-US" sz="2400" b="1" dirty="0"/>
              <a:t> </a:t>
            </a:r>
            <a:r>
              <a:rPr lang="en-US" altLang="en-US" sz="2400" dirty="0"/>
              <a:t>A characteristic that does not depend on the size or the amount of matter.</a:t>
            </a:r>
          </a:p>
          <a:p>
            <a:pPr marL="0" indent="0">
              <a:buNone/>
            </a:pPr>
            <a:r>
              <a:rPr lang="en-US" altLang="en-US" sz="2400" b="1" dirty="0"/>
              <a:t>Density: </a:t>
            </a:r>
            <a:r>
              <a:rPr lang="en-US" altLang="en-US" sz="2400" dirty="0"/>
              <a:t>The mass of a substance per unit volume.             </a:t>
            </a:r>
          </a:p>
          <a:p>
            <a:pPr marL="0" indent="0">
              <a:buNone/>
            </a:pPr>
            <a:r>
              <a:rPr lang="en-US" altLang="en-US" sz="2400" i="1" dirty="0"/>
              <a:t>D = m/V</a:t>
            </a:r>
            <a:r>
              <a:rPr lang="en-US" altLang="en-US" sz="2400" dirty="0"/>
              <a:t>, where </a:t>
            </a:r>
            <a:r>
              <a:rPr lang="en-US" altLang="en-US" sz="2400" i="1" dirty="0"/>
              <a:t>D </a:t>
            </a:r>
            <a:r>
              <a:rPr lang="en-US" altLang="en-US" sz="2400" dirty="0"/>
              <a:t>is density, </a:t>
            </a:r>
            <a:r>
              <a:rPr lang="en-US" altLang="en-US" sz="2400" i="1" dirty="0"/>
              <a:t>m</a:t>
            </a:r>
            <a:r>
              <a:rPr lang="en-US" altLang="en-US" sz="2400" dirty="0"/>
              <a:t> is mass, and </a:t>
            </a:r>
            <a:r>
              <a:rPr lang="en-US" altLang="en-US" sz="2400" i="1" dirty="0"/>
              <a:t>V </a:t>
            </a:r>
            <a:r>
              <a:rPr lang="en-US" altLang="en-US" sz="2400" dirty="0"/>
              <a:t>is volume. Density is usually reported in g/cm</a:t>
            </a:r>
            <a:r>
              <a:rPr lang="en-US" altLang="en-US" sz="2400" baseline="30000" dirty="0"/>
              <a:t>3 </a:t>
            </a:r>
            <a:r>
              <a:rPr lang="en-US" altLang="en-US" sz="2400" dirty="0"/>
              <a:t>or g/mL.</a:t>
            </a:r>
          </a:p>
        </p:txBody>
      </p:sp>
    </p:spTree>
    <p:extLst>
      <p:ext uri="{BB962C8B-B14F-4D97-AF65-F5344CB8AC3E}">
        <p14:creationId xmlns:p14="http://schemas.microsoft.com/office/powerpoint/2010/main" val="1339283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Discussion Notes (2 of 2)</a:t>
            </a:r>
            <a:endParaRPr lang="en-US" dirty="0"/>
          </a:p>
        </p:txBody>
      </p:sp>
      <p:sp>
        <p:nvSpPr>
          <p:cNvPr id="2" name="Content Placeholder 1"/>
          <p:cNvSpPr>
            <a:spLocks noGrp="1"/>
          </p:cNvSpPr>
          <p:nvPr>
            <p:ph type="body" idx="1"/>
          </p:nvPr>
        </p:nvSpPr>
        <p:spPr>
          <a:xfrm>
            <a:off x="4572000" y="1295400"/>
            <a:ext cx="3805123" cy="685800"/>
          </a:xfrm>
        </p:spPr>
        <p:txBody>
          <a:bodyPr>
            <a:noAutofit/>
          </a:bodyPr>
          <a:lstStyle/>
          <a:p>
            <a:pPr marL="0" indent="0" algn="ctr">
              <a:buNone/>
            </a:pPr>
            <a:r>
              <a:rPr lang="en-US" altLang="en-US" sz="2000" dirty="0"/>
              <a:t>Common materials and their densities.</a:t>
            </a:r>
            <a:endParaRPr lang="en-US" altLang="en-US" sz="2000" baseline="30000" dirty="0">
              <a:latin typeface="Minion Pro" pitchFamily="18" charset="0"/>
            </a:endParaRPr>
          </a:p>
        </p:txBody>
      </p:sp>
      <p:graphicFrame>
        <p:nvGraphicFramePr>
          <p:cNvPr id="9" name="Table Placeholder 8"/>
          <p:cNvGraphicFramePr>
            <a:graphicFrameLocks noGrp="1"/>
          </p:cNvGraphicFramePr>
          <p:nvPr>
            <p:ph type="tbl" sz="quarter" idx="4294967295"/>
          </p:nvPr>
        </p:nvGraphicFramePr>
        <p:xfrm>
          <a:off x="4267200" y="2209800"/>
          <a:ext cx="4572000" cy="2514600"/>
        </p:xfrm>
        <a:graphic>
          <a:graphicData uri="http://schemas.openxmlformats.org/drawingml/2006/table">
            <a:tbl>
              <a:tblPr firstRow="1" bandRow="1">
                <a:tableStyleId>{5940675A-B579-460E-94D1-54222C63F5DA}</a:tableStyleId>
              </a:tblPr>
              <a:tblGrid>
                <a:gridCol w="1154459">
                  <a:extLst>
                    <a:ext uri="{9D8B030D-6E8A-4147-A177-3AD203B41FA5}">
                      <a16:colId xmlns:a16="http://schemas.microsoft.com/office/drawing/2014/main" val="20000"/>
                    </a:ext>
                  </a:extLst>
                </a:gridCol>
                <a:gridCol w="1129904">
                  <a:extLst>
                    <a:ext uri="{9D8B030D-6E8A-4147-A177-3AD203B41FA5}">
                      <a16:colId xmlns:a16="http://schemas.microsoft.com/office/drawing/2014/main" val="20001"/>
                    </a:ext>
                  </a:extLst>
                </a:gridCol>
                <a:gridCol w="1041501">
                  <a:extLst>
                    <a:ext uri="{9D8B030D-6E8A-4147-A177-3AD203B41FA5}">
                      <a16:colId xmlns:a16="http://schemas.microsoft.com/office/drawing/2014/main" val="20002"/>
                    </a:ext>
                  </a:extLst>
                </a:gridCol>
                <a:gridCol w="1246136">
                  <a:extLst>
                    <a:ext uri="{9D8B030D-6E8A-4147-A177-3AD203B41FA5}">
                      <a16:colId xmlns:a16="http://schemas.microsoft.com/office/drawing/2014/main" val="20003"/>
                    </a:ext>
                  </a:extLst>
                </a:gridCol>
              </a:tblGrid>
              <a:tr h="502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Material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Density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Material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Density</a:t>
                      </a:r>
                    </a:p>
                  </a:txBody>
                  <a:tcPr anchor="ctr"/>
                </a:tc>
                <a:extLst>
                  <a:ext uri="{0D108BD9-81ED-4DB2-BD59-A6C34878D82A}">
                    <a16:rowId xmlns:a16="http://schemas.microsoft.com/office/drawing/2014/main" val="10000"/>
                  </a:ext>
                </a:extLst>
              </a:tr>
              <a:tr h="502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zinc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7.1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gold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19.3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extLst>
                  <a:ext uri="{0D108BD9-81ED-4DB2-BD59-A6C34878D82A}">
                    <a16:rowId xmlns:a16="http://schemas.microsoft.com/office/drawing/2014/main" val="10001"/>
                  </a:ext>
                </a:extLst>
              </a:tr>
              <a:tr h="502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paper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0.9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brass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8.4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extLst>
                  <a:ext uri="{0D108BD9-81ED-4DB2-BD59-A6C34878D82A}">
                    <a16:rowId xmlns:a16="http://schemas.microsoft.com/office/drawing/2014/main" val="10002"/>
                  </a:ext>
                </a:extLst>
              </a:tr>
              <a:tr h="502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water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1.0 g/mL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copper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9.0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extLst>
                  <a:ext uri="{0D108BD9-81ED-4DB2-BD59-A6C34878D82A}">
                    <a16:rowId xmlns:a16="http://schemas.microsoft.com/office/drawing/2014/main" val="10003"/>
                  </a:ext>
                </a:extLst>
              </a:tr>
              <a:tr h="502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aluminum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2.7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lead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rPr>
                        <a:t>11.4 g/cm</a:t>
                      </a:r>
                      <a:r>
                        <a:rPr kumimoji="0" lang="en-US" sz="1600" b="1" i="0" u="none" strike="noStrike" cap="none" normalizeH="0" baseline="30000" dirty="0">
                          <a:ln>
                            <a:noFill/>
                          </a:ln>
                          <a:solidFill>
                            <a:schemeClr val="tx1"/>
                          </a:solidFill>
                          <a:effectLst/>
                          <a:latin typeface="Arial" pitchFamily="34" charset="0"/>
                          <a:ea typeface="ＭＳ Ｐゴシック" pitchFamily="80" charset="-128"/>
                          <a:cs typeface="Arial" pitchFamily="34" charset="0"/>
                        </a:rPr>
                        <a:t>3</a:t>
                      </a:r>
                      <a:endParaRPr kumimoji="0" lang="en-US" sz="1600" b="1" i="0" u="none" strike="noStrike" cap="none" normalizeH="0" baseline="0" dirty="0">
                        <a:ln>
                          <a:noFill/>
                        </a:ln>
                        <a:solidFill>
                          <a:schemeClr val="tx1"/>
                        </a:solidFill>
                        <a:effectLst/>
                        <a:latin typeface="Arial" pitchFamily="34" charset="0"/>
                        <a:ea typeface="ＭＳ Ｐゴシック" pitchFamily="80" charset="-128"/>
                        <a:cs typeface="Arial"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16130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Wrap Up</a:t>
            </a:r>
            <a:endParaRPr lang="en-US" dirty="0"/>
          </a:p>
        </p:txBody>
      </p:sp>
      <p:sp>
        <p:nvSpPr>
          <p:cNvPr id="7" name="Content Placeholder 6"/>
          <p:cNvSpPr>
            <a:spLocks noGrp="1"/>
          </p:cNvSpPr>
          <p:nvPr>
            <p:ph idx="1"/>
          </p:nvPr>
        </p:nvSpPr>
        <p:spPr/>
        <p:txBody>
          <a:bodyPr>
            <a:noAutofit/>
          </a:bodyPr>
          <a:lstStyle/>
          <a:p>
            <a:pPr marL="0" indent="0">
              <a:buNone/>
            </a:pPr>
            <a:r>
              <a:rPr lang="en-US" altLang="en-US" sz="2000" dirty="0"/>
              <a:t>How can you use mass and volume to determine the identity of a substance?</a:t>
            </a:r>
          </a:p>
          <a:p>
            <a:r>
              <a:rPr lang="en-US" altLang="en-US" sz="2000" dirty="0"/>
              <a:t>One substance can be distinguished from another by examining its intensive physical properties, such as density.</a:t>
            </a:r>
          </a:p>
          <a:p>
            <a:r>
              <a:rPr lang="en-US" altLang="en-US" sz="2000" dirty="0"/>
              <a:t>Density is  a measure of the mass per unit volume of a substance.</a:t>
            </a:r>
          </a:p>
          <a:p>
            <a:r>
              <a:rPr lang="en-US" altLang="en-US" sz="2000" dirty="0"/>
              <a:t>The density of any given substance is always the same (as long as the temperature remains constant).</a:t>
            </a:r>
            <a:endParaRPr lang="en-US" altLang="en-US" sz="2000" dirty="0">
              <a:latin typeface="Minion Pro" pitchFamily="18" charset="0"/>
            </a:endParaRPr>
          </a:p>
        </p:txBody>
      </p:sp>
    </p:spTree>
    <p:extLst>
      <p:ext uri="{BB962C8B-B14F-4D97-AF65-F5344CB8AC3E}">
        <p14:creationId xmlns:p14="http://schemas.microsoft.com/office/powerpoint/2010/main" val="1301737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Check-in</a:t>
            </a:r>
            <a:endParaRPr lang="en-US" dirty="0"/>
          </a:p>
        </p:txBody>
      </p:sp>
      <p:sp>
        <p:nvSpPr>
          <p:cNvPr id="7" name="Content Placeholder 6"/>
          <p:cNvSpPr>
            <a:spLocks noGrp="1"/>
          </p:cNvSpPr>
          <p:nvPr>
            <p:ph idx="1"/>
          </p:nvPr>
        </p:nvSpPr>
        <p:spPr>
          <a:xfrm>
            <a:off x="4415686" y="803186"/>
            <a:ext cx="4271113" cy="5248622"/>
          </a:xfrm>
        </p:spPr>
        <p:txBody>
          <a:bodyPr>
            <a:noAutofit/>
          </a:bodyPr>
          <a:lstStyle/>
          <a:p>
            <a:pPr marL="0" indent="0">
              <a:buNone/>
            </a:pPr>
            <a:r>
              <a:rPr lang="en-US" altLang="en-US" sz="2400" dirty="0"/>
              <a:t>In 1999, the United States Mint produced a coin called the Golden Dollar. It features an image of Sacagawea, the famous Native American guide for Lewis and Clark. It has a mass of 9.8 g and volume of 1.1 mL.</a:t>
            </a:r>
          </a:p>
          <a:p>
            <a:pPr marL="0" indent="0">
              <a:buNone/>
            </a:pPr>
            <a:r>
              <a:rPr lang="en-US" altLang="en-US" sz="2400" dirty="0"/>
              <a:t>Is this coin truly gold? Explain. (The density of gold is 19.3 g/mL.)</a:t>
            </a:r>
            <a:endParaRPr lang="en-US" altLang="en-US" sz="2400" dirty="0">
              <a:latin typeface="Gill Sans Light" charset="0"/>
            </a:endParaRPr>
          </a:p>
        </p:txBody>
      </p:sp>
    </p:spTree>
    <p:extLst>
      <p:ext uri="{BB962C8B-B14F-4D97-AF65-F5344CB8AC3E}">
        <p14:creationId xmlns:p14="http://schemas.microsoft.com/office/powerpoint/2010/main" val="3042952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Lesson 5 Classwork/Homework</a:t>
            </a:r>
            <a:endParaRPr lang="en-US" sz="4000" b="1" dirty="0"/>
          </a:p>
        </p:txBody>
      </p:sp>
      <p:sp>
        <p:nvSpPr>
          <p:cNvPr id="3" name="Content Placeholder 2"/>
          <p:cNvSpPr>
            <a:spLocks noGrp="1"/>
          </p:cNvSpPr>
          <p:nvPr>
            <p:ph idx="1"/>
          </p:nvPr>
        </p:nvSpPr>
        <p:spPr>
          <a:xfrm>
            <a:off x="4415687" y="609600"/>
            <a:ext cx="4091410" cy="5867400"/>
          </a:xfrm>
        </p:spPr>
        <p:txBody>
          <a:bodyPr>
            <a:normAutofit fontScale="92500" lnSpcReduction="10000"/>
          </a:bodyPr>
          <a:lstStyle/>
          <a:p>
            <a:r>
              <a:rPr lang="en-US" sz="2800" dirty="0" smtClean="0">
                <a:solidFill>
                  <a:schemeClr val="accent2">
                    <a:lumMod val="75000"/>
                  </a:schemeClr>
                </a:solidFill>
              </a:rPr>
              <a:t>Density practice worksheet – show all work (Odds only) – Honors Chemistry</a:t>
            </a:r>
          </a:p>
          <a:p>
            <a:r>
              <a:rPr lang="en-US" sz="2800" dirty="0" smtClean="0">
                <a:solidFill>
                  <a:schemeClr val="accent5">
                    <a:lumMod val="75000"/>
                  </a:schemeClr>
                </a:solidFill>
              </a:rPr>
              <a:t>Read Lesson 5 in the textbook pages 16-20 &amp; do Exercises 1-7 – all</a:t>
            </a:r>
          </a:p>
          <a:p>
            <a:r>
              <a:rPr lang="en-US" sz="2800" dirty="0" smtClean="0"/>
              <a:t>Next class will be a quiz on lessons 1-5 </a:t>
            </a:r>
          </a:p>
          <a:p>
            <a:r>
              <a:rPr lang="en-US" sz="2800" dirty="0" smtClean="0"/>
              <a:t>Chapter 1 Summary &amp; Review Exercise are on Page 21</a:t>
            </a:r>
          </a:p>
          <a:p>
            <a:endParaRPr lang="en-US" sz="2800" dirty="0"/>
          </a:p>
        </p:txBody>
      </p:sp>
    </p:spTree>
    <p:extLst>
      <p:ext uri="{BB962C8B-B14F-4D97-AF65-F5344CB8AC3E}">
        <p14:creationId xmlns:p14="http://schemas.microsoft.com/office/powerpoint/2010/main" val="149985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Kahoot</a:t>
            </a:r>
            <a:r>
              <a:rPr lang="en-US" b="1" dirty="0" smtClean="0"/>
              <a:t> Review Game</a:t>
            </a:r>
            <a:endParaRPr lang="en-US" b="1"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49719" y="1628718"/>
            <a:ext cx="2238687" cy="809738"/>
          </a:xfrm>
        </p:spPr>
      </p:pic>
      <p:sp>
        <p:nvSpPr>
          <p:cNvPr id="5" name="Content Placeholder 4"/>
          <p:cNvSpPr>
            <a:spLocks noGrp="1"/>
          </p:cNvSpPr>
          <p:nvPr>
            <p:ph sz="half" idx="2"/>
          </p:nvPr>
        </p:nvSpPr>
        <p:spPr>
          <a:xfrm>
            <a:off x="4421860" y="2667000"/>
            <a:ext cx="4036340" cy="2971800"/>
          </a:xfrm>
        </p:spPr>
        <p:txBody>
          <a:bodyPr>
            <a:noAutofit/>
          </a:bodyPr>
          <a:lstStyle/>
          <a:p>
            <a:r>
              <a:rPr lang="en-US" sz="2400" dirty="0" smtClean="0"/>
              <a:t>You may use your phone or one of the classroom computers.  </a:t>
            </a:r>
          </a:p>
          <a:p>
            <a:r>
              <a:rPr lang="en-US" sz="2400" dirty="0" smtClean="0"/>
              <a:t>Use your own name or initials and everyone must play (I CHECK!)</a:t>
            </a:r>
            <a:endParaRPr lang="en-US" sz="2400" dirty="0"/>
          </a:p>
        </p:txBody>
      </p:sp>
    </p:spTree>
    <p:extLst>
      <p:ext uri="{BB962C8B-B14F-4D97-AF65-F5344CB8AC3E}">
        <p14:creationId xmlns:p14="http://schemas.microsoft.com/office/powerpoint/2010/main" val="214451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ChemCatalyst</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Autofit/>
          </a:bodyPr>
          <a:lstStyle/>
          <a:p>
            <a:pPr marL="514350" indent="-514350">
              <a:buFont typeface="+mj-lt"/>
              <a:buAutoNum type="arabicPeriod"/>
            </a:pPr>
            <a:r>
              <a:rPr lang="en-US" altLang="en-US" sz="2800" dirty="0">
                <a:latin typeface="Arial" panose="020B0604020202020204" pitchFamily="34" charset="0"/>
                <a:cs typeface="Arial" panose="020B0604020202020204" pitchFamily="34" charset="0"/>
              </a:rPr>
              <a:t>Which has more mass and weighs more, 5 kilograms of bricks or 5 kilograms of feathers? Explain your thinking.</a:t>
            </a:r>
          </a:p>
          <a:p>
            <a:pPr marL="514350" indent="-514350">
              <a:buFont typeface="+mj-lt"/>
              <a:buAutoNum type="arabicPeriod"/>
            </a:pPr>
            <a:r>
              <a:rPr lang="en-US" altLang="en-US" sz="2800" dirty="0">
                <a:latin typeface="Arial" panose="020B0604020202020204" pitchFamily="34" charset="0"/>
                <a:cs typeface="Arial" panose="020B0604020202020204" pitchFamily="34" charset="0"/>
              </a:rPr>
              <a:t>Would it hurt more to be hit with 5 pounds of feathers or 5 pounds of bricks? Explain your thinking.</a:t>
            </a:r>
          </a:p>
        </p:txBody>
      </p:sp>
      <p:pic>
        <p:nvPicPr>
          <p:cNvPr id="3" name="Picture 2">
            <a:extLst>
              <a:ext uri="{FF2B5EF4-FFF2-40B4-BE49-F238E27FC236}">
                <a16:creationId xmlns:a16="http://schemas.microsoft.com/office/drawing/2014/main" id="{43E65CBD-2BC3-4CD5-BB1A-2D748386E1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78" y="1066800"/>
            <a:ext cx="2590800" cy="2150364"/>
          </a:xfrm>
          <a:prstGeom prst="rect">
            <a:avLst/>
          </a:prstGeom>
        </p:spPr>
      </p:pic>
    </p:spTree>
    <p:extLst>
      <p:ext uri="{BB962C8B-B14F-4D97-AF65-F5344CB8AC3E}">
        <p14:creationId xmlns:p14="http://schemas.microsoft.com/office/powerpoint/2010/main" val="42708363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Lesson 5 Classwork/Homework</a:t>
            </a:r>
            <a:endParaRPr lang="en-US" sz="4000" b="1" dirty="0"/>
          </a:p>
        </p:txBody>
      </p:sp>
      <p:sp>
        <p:nvSpPr>
          <p:cNvPr id="3" name="Content Placeholder 2"/>
          <p:cNvSpPr>
            <a:spLocks noGrp="1"/>
          </p:cNvSpPr>
          <p:nvPr>
            <p:ph idx="1"/>
          </p:nvPr>
        </p:nvSpPr>
        <p:spPr>
          <a:xfrm>
            <a:off x="4415687" y="609600"/>
            <a:ext cx="4091410" cy="5867400"/>
          </a:xfrm>
        </p:spPr>
        <p:txBody>
          <a:bodyPr>
            <a:normAutofit fontScale="92500" lnSpcReduction="10000"/>
          </a:bodyPr>
          <a:lstStyle/>
          <a:p>
            <a:r>
              <a:rPr lang="en-US" sz="2800" dirty="0" smtClean="0">
                <a:solidFill>
                  <a:schemeClr val="accent2">
                    <a:lumMod val="75000"/>
                  </a:schemeClr>
                </a:solidFill>
              </a:rPr>
              <a:t>Density practice worksheet – show all work (Odds only) – Honors Chemistry</a:t>
            </a:r>
          </a:p>
          <a:p>
            <a:r>
              <a:rPr lang="en-US" sz="2800" dirty="0" smtClean="0">
                <a:solidFill>
                  <a:schemeClr val="accent5">
                    <a:lumMod val="75000"/>
                  </a:schemeClr>
                </a:solidFill>
              </a:rPr>
              <a:t>Read Lesson 5 in the textbook pages 16-20 &amp; do Exercises 1-7 – CP1</a:t>
            </a:r>
          </a:p>
          <a:p>
            <a:r>
              <a:rPr lang="en-US" sz="2800" dirty="0" smtClean="0"/>
              <a:t>Next class will be a quiz on lessons 1-5 </a:t>
            </a:r>
          </a:p>
          <a:p>
            <a:r>
              <a:rPr lang="en-US" sz="2800" dirty="0" smtClean="0"/>
              <a:t>Chapter 1 Summary &amp; Review Exercise are on Page 21</a:t>
            </a:r>
          </a:p>
          <a:p>
            <a:endParaRPr lang="en-US" sz="2800" dirty="0"/>
          </a:p>
        </p:txBody>
      </p:sp>
    </p:spTree>
    <p:extLst>
      <p:ext uri="{BB962C8B-B14F-4D97-AF65-F5344CB8AC3E}">
        <p14:creationId xmlns:p14="http://schemas.microsoft.com/office/powerpoint/2010/main" val="4144687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anose="020E0802020502020306" pitchFamily="34" charset="0"/>
              </a:rPr>
              <a:t>Friday September 13</a:t>
            </a:r>
            <a:r>
              <a:rPr lang="en-US" baseline="30000" dirty="0" smtClean="0">
                <a:latin typeface="Berlin Sans FB Demi" panose="020E0802020502020306" pitchFamily="34" charset="0"/>
              </a:rPr>
              <a:t>th</a:t>
            </a:r>
            <a:r>
              <a:rPr lang="en-US" dirty="0" smtClean="0">
                <a:latin typeface="Berlin Sans FB Demi" panose="020E0802020502020306" pitchFamily="34" charset="0"/>
              </a:rPr>
              <a:t>, 2019</a:t>
            </a:r>
            <a:endParaRPr lang="en-US" dirty="0">
              <a:latin typeface="Berlin Sans FB Demi" panose="020E0802020502020306" pitchFamily="34" charset="0"/>
            </a:endParaRPr>
          </a:p>
        </p:txBody>
      </p:sp>
      <p:sp>
        <p:nvSpPr>
          <p:cNvPr id="3" name="Content Placeholder 2"/>
          <p:cNvSpPr>
            <a:spLocks noGrp="1"/>
          </p:cNvSpPr>
          <p:nvPr>
            <p:ph idx="1"/>
          </p:nvPr>
        </p:nvSpPr>
        <p:spPr>
          <a:xfrm>
            <a:off x="4495800" y="1950648"/>
            <a:ext cx="4171950" cy="3263504"/>
          </a:xfrm>
        </p:spPr>
        <p:txBody>
          <a:bodyPr>
            <a:noAutofit/>
          </a:bodyPr>
          <a:lstStyle/>
          <a:p>
            <a:r>
              <a:rPr lang="en-US" sz="2800" dirty="0" err="1" smtClean="0">
                <a:latin typeface="Berlin Sans FB Demi" panose="020E0802020502020306" pitchFamily="34" charset="0"/>
              </a:rPr>
              <a:t>Kahoot</a:t>
            </a:r>
            <a:r>
              <a:rPr lang="en-US" sz="2800" dirty="0" smtClean="0">
                <a:latin typeface="Berlin Sans FB Demi" panose="020E0802020502020306" pitchFamily="34" charset="0"/>
              </a:rPr>
              <a:t> Review</a:t>
            </a:r>
          </a:p>
          <a:p>
            <a:r>
              <a:rPr lang="en-US" sz="2800" dirty="0" smtClean="0">
                <a:latin typeface="Berlin Sans FB Demi" panose="020E0802020502020306" pitchFamily="34" charset="0"/>
              </a:rPr>
              <a:t>Unit 1 Chapter 1 Quiz “Defining Matter” – need a calculator</a:t>
            </a:r>
          </a:p>
          <a:p>
            <a:r>
              <a:rPr lang="en-US" sz="2800" dirty="0" smtClean="0">
                <a:latin typeface="Berlin Sans FB Demi" panose="020E0802020502020306" pitchFamily="34" charset="0"/>
              </a:rPr>
              <a:t>Video “Chemistry a Volatile History”  Part 1 – answer questions as you watch</a:t>
            </a:r>
          </a:p>
          <a:p>
            <a:r>
              <a:rPr lang="en-US" sz="2800" dirty="0" smtClean="0">
                <a:latin typeface="Berlin Sans FB Demi" panose="020E0802020502020306" pitchFamily="34" charset="0"/>
              </a:rPr>
              <a:t>No Homework </a:t>
            </a:r>
            <a:endParaRPr lang="en-US" sz="2800" dirty="0">
              <a:latin typeface="Berlin Sans FB Demi" panose="020E0802020502020306"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338" y="228600"/>
            <a:ext cx="2988479" cy="192116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132" y="4419600"/>
            <a:ext cx="1789046" cy="1789046"/>
          </a:xfrm>
          <a:prstGeom prst="rect">
            <a:avLst/>
          </a:prstGeom>
        </p:spPr>
      </p:pic>
    </p:spTree>
    <p:extLst>
      <p:ext uri="{BB962C8B-B14F-4D97-AF65-F5344CB8AC3E}">
        <p14:creationId xmlns:p14="http://schemas.microsoft.com/office/powerpoint/2010/main" val="397373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Key Question</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415686" y="803186"/>
            <a:ext cx="4423513" cy="5248622"/>
          </a:xfrm>
        </p:spPr>
        <p:txBody>
          <a:bodyPr>
            <a:normAutofit/>
          </a:bodyPr>
          <a:lstStyle/>
          <a:p>
            <a:pPr marL="0" indent="0">
              <a:buNone/>
            </a:pPr>
            <a:r>
              <a:rPr lang="en-US" altLang="en-US" sz="3600" dirty="0">
                <a:latin typeface="Arial" panose="020B0604020202020204" pitchFamily="34" charset="0"/>
                <a:cs typeface="Arial" panose="020B0604020202020204" pitchFamily="34" charset="0"/>
              </a:rPr>
              <a:t>How do you determine the masses and volumes of different substances?</a:t>
            </a:r>
          </a:p>
        </p:txBody>
      </p:sp>
    </p:spTree>
    <p:extLst>
      <p:ext uri="{BB962C8B-B14F-4D97-AF65-F5344CB8AC3E}">
        <p14:creationId xmlns:p14="http://schemas.microsoft.com/office/powerpoint/2010/main" val="469438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You will be able to:</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514350" indent="-514350">
              <a:spcBef>
                <a:spcPts val="624"/>
              </a:spcBef>
              <a:buFont typeface="+mj-lt"/>
              <a:buAutoNum type="arabicPeriod"/>
            </a:pPr>
            <a:r>
              <a:rPr lang="en-US" altLang="en-US" sz="3200" dirty="0">
                <a:latin typeface="Arial" panose="020B0604020202020204" pitchFamily="34" charset="0"/>
                <a:cs typeface="Arial" panose="020B0604020202020204" pitchFamily="34" charset="0"/>
              </a:rPr>
              <a:t>measure mass using a balance.</a:t>
            </a:r>
          </a:p>
          <a:p>
            <a:pPr marL="514350" indent="-514350">
              <a:spcBef>
                <a:spcPts val="624"/>
              </a:spcBef>
              <a:buFont typeface="+mj-lt"/>
              <a:buAutoNum type="arabicPeriod"/>
            </a:pPr>
            <a:r>
              <a:rPr lang="en-US" altLang="en-US" sz="3200" dirty="0">
                <a:latin typeface="Arial" panose="020B0604020202020204" pitchFamily="34" charset="0"/>
                <a:cs typeface="Arial" panose="020B0604020202020204" pitchFamily="34" charset="0"/>
              </a:rPr>
              <a:t>measure the volume of regularly and irregularly shaped objects.</a:t>
            </a:r>
          </a:p>
        </p:txBody>
      </p:sp>
    </p:spTree>
    <p:extLst>
      <p:ext uri="{BB962C8B-B14F-4D97-AF65-F5344CB8AC3E}">
        <p14:creationId xmlns:p14="http://schemas.microsoft.com/office/powerpoint/2010/main" val="1384320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sz="4000" dirty="0">
                <a:latin typeface="Arial" panose="020B0604020202020204" pitchFamily="34" charset="0"/>
                <a:cs typeface="Arial" panose="020B0604020202020204" pitchFamily="34" charset="0"/>
              </a:rPr>
              <a:t>Prepare for the Lab       (1 of 2)</a:t>
            </a:r>
            <a:endParaRPr lang="en-US" sz="4000"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spcBef>
                <a:spcPts val="624"/>
              </a:spcBef>
              <a:buNone/>
            </a:pPr>
            <a:r>
              <a:rPr lang="en-US" altLang="en-US" sz="4000" dirty="0" smtClean="0">
                <a:latin typeface="Arial" panose="020B0604020202020204" pitchFamily="34" charset="0"/>
                <a:cs typeface="Arial" panose="020B0604020202020204" pitchFamily="34" charset="0"/>
              </a:rPr>
              <a:t>You will Work </a:t>
            </a:r>
            <a:r>
              <a:rPr lang="en-US" altLang="en-US" sz="4000" dirty="0">
                <a:latin typeface="Arial" panose="020B0604020202020204" pitchFamily="34" charset="0"/>
                <a:cs typeface="Arial" panose="020B0604020202020204" pitchFamily="34" charset="0"/>
              </a:rPr>
              <a:t>in groups of four.</a:t>
            </a:r>
          </a:p>
        </p:txBody>
      </p:sp>
    </p:spTree>
    <p:extLst>
      <p:ext uri="{BB962C8B-B14F-4D97-AF65-F5344CB8AC3E}">
        <p14:creationId xmlns:p14="http://schemas.microsoft.com/office/powerpoint/2010/main" val="3508040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Prepare for the Lab (2 of 2)</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sz="half" idx="2"/>
          </p:nvPr>
        </p:nvSpPr>
        <p:spPr>
          <a:xfrm>
            <a:off x="4114800" y="236891"/>
            <a:ext cx="5029200" cy="1775372"/>
          </a:xfrm>
        </p:spPr>
        <p:txBody>
          <a:bodyPr>
            <a:noAutofit/>
          </a:bodyPr>
          <a:lstStyle/>
          <a:p>
            <a:pPr marL="0" indent="0">
              <a:buNone/>
            </a:pPr>
            <a:r>
              <a:rPr lang="en-US" altLang="en-US" sz="2800" dirty="0">
                <a:latin typeface="Arial" panose="020B0604020202020204" pitchFamily="34" charset="0"/>
                <a:cs typeface="Arial" panose="020B0604020202020204" pitchFamily="34" charset="0"/>
              </a:rPr>
              <a:t>In this lab, you will be measuring volume with a graduated cylinder.</a:t>
            </a:r>
          </a:p>
          <a:p>
            <a:pPr marL="0" indent="0">
              <a:buNone/>
            </a:pPr>
            <a:r>
              <a:rPr lang="en-US" altLang="en-US" sz="2800" dirty="0">
                <a:latin typeface="Arial" panose="020B0604020202020204" pitchFamily="34" charset="0"/>
                <a:cs typeface="Arial" panose="020B0604020202020204" pitchFamily="34" charset="0"/>
              </a:rPr>
              <a:t>To the nearest </a:t>
            </a:r>
            <a:r>
              <a:rPr lang="en-US" altLang="en-US" sz="2800" dirty="0" smtClean="0">
                <a:latin typeface="Arial" panose="020B0604020202020204" pitchFamily="34" charset="0"/>
                <a:cs typeface="Arial" panose="020B0604020202020204" pitchFamily="34" charset="0"/>
              </a:rPr>
              <a:t>tenth </a:t>
            </a:r>
            <a:r>
              <a:rPr lang="en-US" altLang="en-US" sz="2800" dirty="0">
                <a:latin typeface="Arial" panose="020B0604020202020204" pitchFamily="34" charset="0"/>
                <a:cs typeface="Arial" panose="020B0604020202020204" pitchFamily="34" charset="0"/>
              </a:rPr>
              <a:t>of a milliliter, the volume of liquid is </a:t>
            </a:r>
            <a:r>
              <a:rPr lang="en-US" altLang="en-US" sz="2800" dirty="0" smtClean="0">
                <a:latin typeface="Arial" panose="020B0604020202020204" pitchFamily="34" charset="0"/>
                <a:cs typeface="Arial" panose="020B0604020202020204" pitchFamily="34" charset="0"/>
              </a:rPr>
              <a:t>5.5 </a:t>
            </a:r>
            <a:r>
              <a:rPr lang="en-US" altLang="en-US" sz="2800" dirty="0">
                <a:latin typeface="Arial" panose="020B0604020202020204" pitchFamily="34" charset="0"/>
                <a:cs typeface="Arial" panose="020B0604020202020204" pitchFamily="34" charset="0"/>
              </a:rPr>
              <a:t>mL.</a:t>
            </a:r>
          </a:p>
        </p:txBody>
      </p:sp>
      <p:pic>
        <p:nvPicPr>
          <p:cNvPr id="7" name="Picture 2" descr="An illustration shows a 10 milliliter graduated cylinder, which is filled up to 5.52 milliliter. A zoomed out image shows the portion of the cylinder between 5-6 milliliters. "/>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5638800" y="3101561"/>
            <a:ext cx="2939685" cy="342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782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44117"/>
            <a:ext cx="5181600" cy="6617805"/>
          </a:xfrm>
          <a:prstGeom prst="rect">
            <a:avLst/>
          </a:prstGeom>
        </p:spPr>
      </p:pic>
    </p:spTree>
    <p:extLst>
      <p:ext uri="{BB962C8B-B14F-4D97-AF65-F5344CB8AC3E}">
        <p14:creationId xmlns:p14="http://schemas.microsoft.com/office/powerpoint/2010/main" val="168182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Measuring Volume Practice - Not in the Data Table</a:t>
            </a:r>
            <a:endParaRPr lang="en-US" b="1" dirty="0"/>
          </a:p>
        </p:txBody>
      </p:sp>
      <p:sp>
        <p:nvSpPr>
          <p:cNvPr id="8" name="Content Placeholder 7"/>
          <p:cNvSpPr>
            <a:spLocks noGrp="1"/>
          </p:cNvSpPr>
          <p:nvPr>
            <p:ph idx="1"/>
          </p:nvPr>
        </p:nvSpPr>
        <p:spPr>
          <a:xfrm>
            <a:off x="4191000" y="803186"/>
            <a:ext cx="4648199" cy="5248622"/>
          </a:xfrm>
        </p:spPr>
        <p:txBody>
          <a:bodyPr>
            <a:normAutofit/>
          </a:bodyPr>
          <a:lstStyle/>
          <a:p>
            <a:pPr marL="0" indent="0">
              <a:buNone/>
            </a:pPr>
            <a:r>
              <a:rPr lang="en-US" sz="2800" dirty="0" smtClean="0"/>
              <a:t>Measure the volume of the following objects first before starting the lab:</a:t>
            </a:r>
          </a:p>
          <a:p>
            <a:pPr marL="514350" indent="-514350">
              <a:buFont typeface="+mj-lt"/>
              <a:buAutoNum type="arabicPeriod"/>
            </a:pPr>
            <a:r>
              <a:rPr lang="en-US" sz="2800" dirty="0" smtClean="0"/>
              <a:t>Marble =</a:t>
            </a:r>
          </a:p>
          <a:p>
            <a:pPr marL="514350" indent="-514350">
              <a:buFont typeface="+mj-lt"/>
              <a:buAutoNum type="arabicPeriod"/>
            </a:pPr>
            <a:r>
              <a:rPr lang="en-US" sz="2800" dirty="0" smtClean="0"/>
              <a:t>Rubber Stopper = </a:t>
            </a:r>
          </a:p>
          <a:p>
            <a:pPr marL="0" indent="0">
              <a:buNone/>
            </a:pPr>
            <a:endParaRPr lang="en-US" sz="2800" dirty="0"/>
          </a:p>
        </p:txBody>
      </p:sp>
    </p:spTree>
    <p:extLst>
      <p:ext uri="{BB962C8B-B14F-4D97-AF65-F5344CB8AC3E}">
        <p14:creationId xmlns:p14="http://schemas.microsoft.com/office/powerpoint/2010/main" val="2158569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ergerinvitels3e_lectureslides_ch01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A8DEE8"/>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10734</TotalTime>
  <Words>1788</Words>
  <Application>Microsoft Office PowerPoint</Application>
  <PresentationFormat>On-screen Show (4:3)</PresentationFormat>
  <Paragraphs>187</Paragraphs>
  <Slides>31</Slides>
  <Notes>12</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31</vt:i4>
      </vt:variant>
    </vt:vector>
  </HeadingPairs>
  <TitlesOfParts>
    <vt:vector size="46" baseType="lpstr">
      <vt:lpstr>ＭＳ Ｐゴシック</vt:lpstr>
      <vt:lpstr>Arial</vt:lpstr>
      <vt:lpstr>Arial Black</vt:lpstr>
      <vt:lpstr>Berlin Sans FB Demi</vt:lpstr>
      <vt:lpstr>Calibri</vt:lpstr>
      <vt:lpstr>Calibri Light</vt:lpstr>
      <vt:lpstr>Century Gothic</vt:lpstr>
      <vt:lpstr>Courier New</vt:lpstr>
      <vt:lpstr>Gill Sans Light</vt:lpstr>
      <vt:lpstr>Minion Pro</vt:lpstr>
      <vt:lpstr>Rockwell</vt:lpstr>
      <vt:lpstr>Symbol</vt:lpstr>
      <vt:lpstr>Wingdings</vt:lpstr>
      <vt:lpstr>1_bergerinvitels3e_lectureslides_ch01_final</vt:lpstr>
      <vt:lpstr>Atlas</vt:lpstr>
      <vt:lpstr>LIVING BY CHEMISTRY</vt:lpstr>
      <vt:lpstr>Lesson 4: Mass Communication</vt:lpstr>
      <vt:lpstr>ChemCatalyst</vt:lpstr>
      <vt:lpstr>Key Question</vt:lpstr>
      <vt:lpstr>You will be able to:</vt:lpstr>
      <vt:lpstr>Prepare for the Lab       (1 of 2)</vt:lpstr>
      <vt:lpstr>Prepare for the Lab (2 of 2)</vt:lpstr>
      <vt:lpstr>PowerPoint Presentation</vt:lpstr>
      <vt:lpstr>Measuring Volume Practice - Not in the Data Table</vt:lpstr>
      <vt:lpstr>Question 2 Objects: Measure the Height and Diameter of each object in cm</vt:lpstr>
      <vt:lpstr>Discussion Notes (1 of 3)</vt:lpstr>
      <vt:lpstr>Discussion Notes (2 of 3)</vt:lpstr>
      <vt:lpstr>Discussion Notes (3 of 3)</vt:lpstr>
      <vt:lpstr>Wrap Up</vt:lpstr>
      <vt:lpstr>Check-In</vt:lpstr>
      <vt:lpstr>Volume Practice Problems</vt:lpstr>
      <vt:lpstr>Lesson 4 Classwork/homework</vt:lpstr>
      <vt:lpstr>Day 2</vt:lpstr>
      <vt:lpstr>Lesson 5: All That Glitters</vt:lpstr>
      <vt:lpstr>ChemCatalyst</vt:lpstr>
      <vt:lpstr>Key Question</vt:lpstr>
      <vt:lpstr>You will be able to:</vt:lpstr>
      <vt:lpstr>Prepare for the Lab</vt:lpstr>
      <vt:lpstr>Discussion Notes (1 of 2)</vt:lpstr>
      <vt:lpstr>Discussion Notes (2 of 2)</vt:lpstr>
      <vt:lpstr>Wrap Up</vt:lpstr>
      <vt:lpstr>Check-in</vt:lpstr>
      <vt:lpstr>Lesson 5 Classwork/Homework</vt:lpstr>
      <vt:lpstr>Kahoot Review Game</vt:lpstr>
      <vt:lpstr>Lesson 5 Classwork/Homework</vt:lpstr>
      <vt:lpstr>Friday September 13th,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 Mass Communication</dc:title>
  <dc:creator>Stacy</dc:creator>
  <cp:lastModifiedBy>Elizabeth Robbins</cp:lastModifiedBy>
  <cp:revision>480</cp:revision>
  <cp:lastPrinted>2019-09-12T14:24:17Z</cp:lastPrinted>
  <dcterms:created xsi:type="dcterms:W3CDTF">2015-10-23T14:29:37Z</dcterms:created>
  <dcterms:modified xsi:type="dcterms:W3CDTF">2019-09-13T11:15:44Z</dcterms:modified>
</cp:coreProperties>
</file>